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56" r:id="rId2"/>
    <p:sldMasterId id="2147483912" r:id="rId3"/>
  </p:sldMasterIdLst>
  <p:notesMasterIdLst>
    <p:notesMasterId r:id="rId35"/>
  </p:notesMasterIdLst>
  <p:sldIdLst>
    <p:sldId id="420" r:id="rId4"/>
    <p:sldId id="421" r:id="rId5"/>
    <p:sldId id="417" r:id="rId6"/>
    <p:sldId id="349" r:id="rId7"/>
    <p:sldId id="310" r:id="rId8"/>
    <p:sldId id="370" r:id="rId9"/>
    <p:sldId id="371" r:id="rId10"/>
    <p:sldId id="372" r:id="rId11"/>
    <p:sldId id="305" r:id="rId12"/>
    <p:sldId id="309" r:id="rId13"/>
    <p:sldId id="311" r:id="rId14"/>
    <p:sldId id="312" r:id="rId15"/>
    <p:sldId id="313" r:id="rId16"/>
    <p:sldId id="316" r:id="rId17"/>
    <p:sldId id="314" r:id="rId18"/>
    <p:sldId id="373" r:id="rId19"/>
    <p:sldId id="374" r:id="rId20"/>
    <p:sldId id="375" r:id="rId21"/>
    <p:sldId id="368" r:id="rId22"/>
    <p:sldId id="369" r:id="rId23"/>
    <p:sldId id="315" r:id="rId24"/>
    <p:sldId id="317" r:id="rId25"/>
    <p:sldId id="318" r:id="rId26"/>
    <p:sldId id="319" r:id="rId27"/>
    <p:sldId id="376" r:id="rId28"/>
    <p:sldId id="377" r:id="rId29"/>
    <p:sldId id="320" r:id="rId30"/>
    <p:sldId id="321" r:id="rId31"/>
    <p:sldId id="378" r:id="rId32"/>
    <p:sldId id="322" r:id="rId33"/>
    <p:sldId id="379" r:id="rId3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745" autoAdjust="0"/>
  </p:normalViewPr>
  <p:slideViewPr>
    <p:cSldViewPr>
      <p:cViewPr varScale="1">
        <p:scale>
          <a:sx n="85" d="100"/>
          <a:sy n="85" d="100"/>
        </p:scale>
        <p:origin x="444" y="78"/>
      </p:cViewPr>
      <p:guideLst>
        <p:guide orient="horz" pos="1620"/>
        <p:guide pos="2880"/>
      </p:guideLst>
    </p:cSldViewPr>
  </p:slideViewPr>
  <p:notesTextViewPr>
    <p:cViewPr>
      <p:scale>
        <a:sx n="75" d="100"/>
        <a:sy n="75" d="100"/>
      </p:scale>
      <p:origin x="0" y="-59358"/>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nius B Cross" userId="38d6a8e307679b5c" providerId="LiveId" clId="{3EB84C47-91AD-4273-B80C-9821E08CB9AF}"/>
    <pc:docChg chg="custSel addSld modSld">
      <pc:chgData name="Junius B Cross" userId="38d6a8e307679b5c" providerId="LiveId" clId="{3EB84C47-91AD-4273-B80C-9821E08CB9AF}" dt="2017-08-20T20:48:18.259" v="5" actId="313"/>
      <pc:docMkLst>
        <pc:docMk/>
      </pc:docMkLst>
      <pc:sldChg chg="delSp modNotesTx">
        <pc:chgData name="Junius B Cross" userId="38d6a8e307679b5c" providerId="LiveId" clId="{3EB84C47-91AD-4273-B80C-9821E08CB9AF}" dt="2017-08-20T20:47:36.621" v="3" actId="313"/>
        <pc:sldMkLst>
          <pc:docMk/>
          <pc:sldMk cId="3130778014" sldId="310"/>
        </pc:sldMkLst>
        <pc:spChg chg="del">
          <ac:chgData name="Junius B Cross" userId="38d6a8e307679b5c" providerId="LiveId" clId="{3EB84C47-91AD-4273-B80C-9821E08CB9AF}" dt="2017-08-20T20:46:46.706" v="1" actId="478"/>
          <ac:spMkLst>
            <pc:docMk/>
            <pc:sldMk cId="3130778014" sldId="310"/>
            <ac:spMk id="4" creationId="{00000000-0000-0000-0000-000000000000}"/>
          </ac:spMkLst>
        </pc:spChg>
      </pc:sldChg>
      <pc:sldChg chg="modNotesTx">
        <pc:chgData name="Junius B Cross" userId="38d6a8e307679b5c" providerId="LiveId" clId="{3EB84C47-91AD-4273-B80C-9821E08CB9AF}" dt="2017-08-20T20:48:18.259" v="5" actId="313"/>
        <pc:sldMkLst>
          <pc:docMk/>
          <pc:sldMk cId="2124276582" sldId="379"/>
        </pc:sldMkLst>
      </pc:sldChg>
      <pc:sldChg chg="add">
        <pc:chgData name="Junius B Cross" userId="38d6a8e307679b5c" providerId="LiveId" clId="{3EB84C47-91AD-4273-B80C-9821E08CB9AF}" dt="2017-08-20T20:46:34.162" v="0"/>
        <pc:sldMkLst>
          <pc:docMk/>
          <pc:sldMk cId="320156846" sldId="421"/>
        </pc:sldMkLst>
      </pc:sldChg>
    </pc:docChg>
  </pc:docChgLst>
  <pc:docChgLst>
    <pc:chgData name="Junius B Cross" userId="38d6a8e307679b5c" providerId="LiveId" clId="{7CC0EBFD-F8FF-4E58-AD1C-E126997498A3}"/>
    <pc:docChg chg="delSld delMainMaster">
      <pc:chgData name="Junius B Cross" userId="38d6a8e307679b5c" providerId="LiveId" clId="{7CC0EBFD-F8FF-4E58-AD1C-E126997498A3}" dt="2017-08-20T20:23:45.126" v="201" actId="2696"/>
      <pc:docMkLst>
        <pc:docMk/>
      </pc:docMkLst>
      <pc:sldChg chg="del">
        <pc:chgData name="Junius B Cross" userId="38d6a8e307679b5c" providerId="LiveId" clId="{7CC0EBFD-F8FF-4E58-AD1C-E126997498A3}" dt="2017-08-20T20:23:42.480" v="2" actId="2696"/>
        <pc:sldMkLst>
          <pc:docMk/>
          <pc:sldMk cId="87498952" sldId="280"/>
        </pc:sldMkLst>
      </pc:sldChg>
      <pc:sldChg chg="del">
        <pc:chgData name="Junius B Cross" userId="38d6a8e307679b5c" providerId="LiveId" clId="{7CC0EBFD-F8FF-4E58-AD1C-E126997498A3}" dt="2017-08-20T20:23:42.573" v="5" actId="2696"/>
        <pc:sldMkLst>
          <pc:docMk/>
          <pc:sldMk cId="2403372190" sldId="281"/>
        </pc:sldMkLst>
      </pc:sldChg>
      <pc:sldChg chg="del">
        <pc:chgData name="Junius B Cross" userId="38d6a8e307679b5c" providerId="LiveId" clId="{7CC0EBFD-F8FF-4E58-AD1C-E126997498A3}" dt="2017-08-20T20:23:42.778" v="22" actId="2696"/>
        <pc:sldMkLst>
          <pc:docMk/>
          <pc:sldMk cId="1394938547" sldId="282"/>
        </pc:sldMkLst>
      </pc:sldChg>
      <pc:sldChg chg="del">
        <pc:chgData name="Junius B Cross" userId="38d6a8e307679b5c" providerId="LiveId" clId="{7CC0EBFD-F8FF-4E58-AD1C-E126997498A3}" dt="2017-08-20T20:23:43.098" v="41" actId="2696"/>
        <pc:sldMkLst>
          <pc:docMk/>
          <pc:sldMk cId="597984393" sldId="283"/>
        </pc:sldMkLst>
      </pc:sldChg>
      <pc:sldChg chg="del">
        <pc:chgData name="Junius B Cross" userId="38d6a8e307679b5c" providerId="LiveId" clId="{7CC0EBFD-F8FF-4E58-AD1C-E126997498A3}" dt="2017-08-20T20:23:43.383" v="59" actId="2696"/>
        <pc:sldMkLst>
          <pc:docMk/>
          <pc:sldMk cId="2764256402" sldId="284"/>
        </pc:sldMkLst>
      </pc:sldChg>
      <pc:sldChg chg="del">
        <pc:chgData name="Junius B Cross" userId="38d6a8e307679b5c" providerId="LiveId" clId="{7CC0EBFD-F8FF-4E58-AD1C-E126997498A3}" dt="2017-08-20T20:23:43.405" v="60" actId="2696"/>
        <pc:sldMkLst>
          <pc:docMk/>
          <pc:sldMk cId="3748135949" sldId="286"/>
        </pc:sldMkLst>
      </pc:sldChg>
      <pc:sldChg chg="del">
        <pc:chgData name="Junius B Cross" userId="38d6a8e307679b5c" providerId="LiveId" clId="{7CC0EBFD-F8FF-4E58-AD1C-E126997498A3}" dt="2017-08-20T20:23:43.714" v="90" actId="2696"/>
        <pc:sldMkLst>
          <pc:docMk/>
          <pc:sldMk cId="4127350974" sldId="287"/>
        </pc:sldMkLst>
      </pc:sldChg>
      <pc:sldChg chg="del">
        <pc:chgData name="Junius B Cross" userId="38d6a8e307679b5c" providerId="LiveId" clId="{7CC0EBFD-F8FF-4E58-AD1C-E126997498A3}" dt="2017-08-20T20:23:43.871" v="107" actId="2696"/>
        <pc:sldMkLst>
          <pc:docMk/>
          <pc:sldMk cId="3855820319" sldId="291"/>
        </pc:sldMkLst>
      </pc:sldChg>
      <pc:sldChg chg="del">
        <pc:chgData name="Junius B Cross" userId="38d6a8e307679b5c" providerId="LiveId" clId="{7CC0EBFD-F8FF-4E58-AD1C-E126997498A3}" dt="2017-08-20T20:23:43.998" v="122" actId="2696"/>
        <pc:sldMkLst>
          <pc:docMk/>
          <pc:sldMk cId="1913800369" sldId="292"/>
        </pc:sldMkLst>
      </pc:sldChg>
      <pc:sldChg chg="del">
        <pc:chgData name="Junius B Cross" userId="38d6a8e307679b5c" providerId="LiveId" clId="{7CC0EBFD-F8FF-4E58-AD1C-E126997498A3}" dt="2017-08-20T20:23:44.088" v="136" actId="2696"/>
        <pc:sldMkLst>
          <pc:docMk/>
          <pc:sldMk cId="2472975522" sldId="293"/>
        </pc:sldMkLst>
      </pc:sldChg>
      <pc:sldChg chg="del">
        <pc:chgData name="Junius B Cross" userId="38d6a8e307679b5c" providerId="LiveId" clId="{7CC0EBFD-F8FF-4E58-AD1C-E126997498A3}" dt="2017-08-20T20:23:44.338" v="170" actId="2696"/>
        <pc:sldMkLst>
          <pc:docMk/>
          <pc:sldMk cId="2702560952" sldId="294"/>
        </pc:sldMkLst>
      </pc:sldChg>
      <pc:sldChg chg="del">
        <pc:chgData name="Junius B Cross" userId="38d6a8e307679b5c" providerId="LiveId" clId="{7CC0EBFD-F8FF-4E58-AD1C-E126997498A3}" dt="2017-08-20T20:23:42.447" v="1" actId="2696"/>
        <pc:sldMkLst>
          <pc:docMk/>
          <pc:sldMk cId="364958571" sldId="323"/>
        </pc:sldMkLst>
      </pc:sldChg>
      <pc:sldChg chg="del">
        <pc:chgData name="Junius B Cross" userId="38d6a8e307679b5c" providerId="LiveId" clId="{7CC0EBFD-F8FF-4E58-AD1C-E126997498A3}" dt="2017-08-20T20:23:42.506" v="3" actId="2696"/>
        <pc:sldMkLst>
          <pc:docMk/>
          <pc:sldMk cId="1068809112" sldId="324"/>
        </pc:sldMkLst>
      </pc:sldChg>
      <pc:sldChg chg="del">
        <pc:chgData name="Junius B Cross" userId="38d6a8e307679b5c" providerId="LiveId" clId="{7CC0EBFD-F8FF-4E58-AD1C-E126997498A3}" dt="2017-08-20T20:23:42.542" v="4" actId="2696"/>
        <pc:sldMkLst>
          <pc:docMk/>
          <pc:sldMk cId="3524583349" sldId="325"/>
        </pc:sldMkLst>
      </pc:sldChg>
      <pc:sldChg chg="del">
        <pc:chgData name="Junius B Cross" userId="38d6a8e307679b5c" providerId="LiveId" clId="{7CC0EBFD-F8FF-4E58-AD1C-E126997498A3}" dt="2017-08-20T20:23:42.599" v="6" actId="2696"/>
        <pc:sldMkLst>
          <pc:docMk/>
          <pc:sldMk cId="930509508" sldId="326"/>
        </pc:sldMkLst>
      </pc:sldChg>
      <pc:sldChg chg="del">
        <pc:chgData name="Junius B Cross" userId="38d6a8e307679b5c" providerId="LiveId" clId="{7CC0EBFD-F8FF-4E58-AD1C-E126997498A3}" dt="2017-08-20T20:23:42.622" v="7" actId="2696"/>
        <pc:sldMkLst>
          <pc:docMk/>
          <pc:sldMk cId="4284036902" sldId="327"/>
        </pc:sldMkLst>
      </pc:sldChg>
      <pc:sldChg chg="del">
        <pc:chgData name="Junius B Cross" userId="38d6a8e307679b5c" providerId="LiveId" clId="{7CC0EBFD-F8FF-4E58-AD1C-E126997498A3}" dt="2017-08-20T20:23:42.723" v="21" actId="2696"/>
        <pc:sldMkLst>
          <pc:docMk/>
          <pc:sldMk cId="2950454025" sldId="328"/>
        </pc:sldMkLst>
      </pc:sldChg>
      <pc:sldChg chg="del">
        <pc:chgData name="Junius B Cross" userId="38d6a8e307679b5c" providerId="LiveId" clId="{7CC0EBFD-F8FF-4E58-AD1C-E126997498A3}" dt="2017-08-20T20:23:42.808" v="23" actId="2696"/>
        <pc:sldMkLst>
          <pc:docMk/>
          <pc:sldMk cId="3853960893" sldId="329"/>
        </pc:sldMkLst>
      </pc:sldChg>
      <pc:sldChg chg="del">
        <pc:chgData name="Junius B Cross" userId="38d6a8e307679b5c" providerId="LiveId" clId="{7CC0EBFD-F8FF-4E58-AD1C-E126997498A3}" dt="2017-08-20T20:23:42.829" v="24" actId="2696"/>
        <pc:sldMkLst>
          <pc:docMk/>
          <pc:sldMk cId="3349274383" sldId="355"/>
        </pc:sldMkLst>
      </pc:sldChg>
      <pc:sldChg chg="del">
        <pc:chgData name="Junius B Cross" userId="38d6a8e307679b5c" providerId="LiveId" clId="{7CC0EBFD-F8FF-4E58-AD1C-E126997498A3}" dt="2017-08-20T20:23:42.863" v="25" actId="2696"/>
        <pc:sldMkLst>
          <pc:docMk/>
          <pc:sldMk cId="2055687278" sldId="356"/>
        </pc:sldMkLst>
      </pc:sldChg>
      <pc:sldChg chg="del">
        <pc:chgData name="Junius B Cross" userId="38d6a8e307679b5c" providerId="LiveId" clId="{7CC0EBFD-F8FF-4E58-AD1C-E126997498A3}" dt="2017-08-20T20:23:42.889" v="26" actId="2696"/>
        <pc:sldMkLst>
          <pc:docMk/>
          <pc:sldMk cId="2860897693" sldId="357"/>
        </pc:sldMkLst>
      </pc:sldChg>
      <pc:sldChg chg="del">
        <pc:chgData name="Junius B Cross" userId="38d6a8e307679b5c" providerId="LiveId" clId="{7CC0EBFD-F8FF-4E58-AD1C-E126997498A3}" dt="2017-08-20T20:23:42.904" v="27" actId="2696"/>
        <pc:sldMkLst>
          <pc:docMk/>
          <pc:sldMk cId="2250897556" sldId="358"/>
        </pc:sldMkLst>
      </pc:sldChg>
      <pc:sldChg chg="del">
        <pc:chgData name="Junius B Cross" userId="38d6a8e307679b5c" providerId="LiveId" clId="{7CC0EBFD-F8FF-4E58-AD1C-E126997498A3}" dt="2017-08-20T20:23:43.173" v="42" actId="2696"/>
        <pc:sldMkLst>
          <pc:docMk/>
          <pc:sldMk cId="1382484303" sldId="359"/>
        </pc:sldMkLst>
      </pc:sldChg>
      <pc:sldChg chg="del">
        <pc:chgData name="Junius B Cross" userId="38d6a8e307679b5c" providerId="LiveId" clId="{7CC0EBFD-F8FF-4E58-AD1C-E126997498A3}" dt="2017-08-20T20:23:43.243" v="43" actId="2696"/>
        <pc:sldMkLst>
          <pc:docMk/>
          <pc:sldMk cId="1293032510" sldId="360"/>
        </pc:sldMkLst>
      </pc:sldChg>
      <pc:sldChg chg="del">
        <pc:chgData name="Junius B Cross" userId="38d6a8e307679b5c" providerId="LiveId" clId="{7CC0EBFD-F8FF-4E58-AD1C-E126997498A3}" dt="2017-08-20T20:23:43.269" v="44" actId="2696"/>
        <pc:sldMkLst>
          <pc:docMk/>
          <pc:sldMk cId="269120140" sldId="361"/>
        </pc:sldMkLst>
      </pc:sldChg>
      <pc:sldChg chg="del">
        <pc:chgData name="Junius B Cross" userId="38d6a8e307679b5c" providerId="LiveId" clId="{7CC0EBFD-F8FF-4E58-AD1C-E126997498A3}" dt="2017-08-20T20:23:43.434" v="61" actId="2696"/>
        <pc:sldMkLst>
          <pc:docMk/>
          <pc:sldMk cId="3748893266" sldId="362"/>
        </pc:sldMkLst>
      </pc:sldChg>
      <pc:sldChg chg="del">
        <pc:chgData name="Junius B Cross" userId="38d6a8e307679b5c" providerId="LiveId" clId="{7CC0EBFD-F8FF-4E58-AD1C-E126997498A3}" dt="2017-08-20T20:23:43.490" v="63" actId="2696"/>
        <pc:sldMkLst>
          <pc:docMk/>
          <pc:sldMk cId="797850013" sldId="363"/>
        </pc:sldMkLst>
      </pc:sldChg>
      <pc:sldChg chg="del">
        <pc:chgData name="Junius B Cross" userId="38d6a8e307679b5c" providerId="LiveId" clId="{7CC0EBFD-F8FF-4E58-AD1C-E126997498A3}" dt="2017-08-20T20:23:43.469" v="62" actId="2696"/>
        <pc:sldMkLst>
          <pc:docMk/>
          <pc:sldMk cId="4122909359" sldId="364"/>
        </pc:sldMkLst>
      </pc:sldChg>
      <pc:sldChg chg="del">
        <pc:chgData name="Junius B Cross" userId="38d6a8e307679b5c" providerId="LiveId" clId="{7CC0EBFD-F8FF-4E58-AD1C-E126997498A3}" dt="2017-08-20T20:23:43.982" v="121" actId="2696"/>
        <pc:sldMkLst>
          <pc:docMk/>
          <pc:sldMk cId="4139083728" sldId="365"/>
        </pc:sldMkLst>
      </pc:sldChg>
      <pc:sldChg chg="del">
        <pc:chgData name="Junius B Cross" userId="38d6a8e307679b5c" providerId="LiveId" clId="{7CC0EBFD-F8FF-4E58-AD1C-E126997498A3}" dt="2017-08-20T20:23:45.126" v="201" actId="2696"/>
        <pc:sldMkLst>
          <pc:docMk/>
          <pc:sldMk cId="3121403300" sldId="366"/>
        </pc:sldMkLst>
      </pc:sldChg>
      <pc:sldChg chg="del">
        <pc:chgData name="Junius B Cross" userId="38d6a8e307679b5c" providerId="LiveId" clId="{7CC0EBFD-F8FF-4E58-AD1C-E126997498A3}" dt="2017-08-20T20:23:44.177" v="151" actId="2696"/>
        <pc:sldMkLst>
          <pc:docMk/>
          <pc:sldMk cId="3151837023" sldId="380"/>
        </pc:sldMkLst>
      </pc:sldChg>
      <pc:sldChg chg="del">
        <pc:chgData name="Junius B Cross" userId="38d6a8e307679b5c" providerId="LiveId" clId="{7CC0EBFD-F8FF-4E58-AD1C-E126997498A3}" dt="2017-08-20T20:23:42.654" v="8" actId="2696"/>
        <pc:sldMkLst>
          <pc:docMk/>
          <pc:sldMk cId="1968113676" sldId="381"/>
        </pc:sldMkLst>
      </pc:sldChg>
      <pc:sldChg chg="del">
        <pc:chgData name="Junius B Cross" userId="38d6a8e307679b5c" providerId="LiveId" clId="{7CC0EBFD-F8FF-4E58-AD1C-E126997498A3}" dt="2017-08-20T20:23:43.514" v="64" actId="2696"/>
        <pc:sldMkLst>
          <pc:docMk/>
          <pc:sldMk cId="2814689374" sldId="382"/>
        </pc:sldMkLst>
      </pc:sldChg>
      <pc:sldChg chg="del">
        <pc:chgData name="Junius B Cross" userId="38d6a8e307679b5c" providerId="LiveId" clId="{7CC0EBFD-F8FF-4E58-AD1C-E126997498A3}" dt="2017-08-20T20:23:42.971" v="28" actId="2696"/>
        <pc:sldMkLst>
          <pc:docMk/>
          <pc:sldMk cId="1931308484" sldId="383"/>
        </pc:sldMkLst>
      </pc:sldChg>
      <pc:sldChg chg="del">
        <pc:chgData name="Junius B Cross" userId="38d6a8e307679b5c" providerId="LiveId" clId="{7CC0EBFD-F8FF-4E58-AD1C-E126997498A3}" dt="2017-08-20T20:23:43.598" v="77" actId="2696"/>
        <pc:sldMkLst>
          <pc:docMk/>
          <pc:sldMk cId="3695372136" sldId="384"/>
        </pc:sldMkLst>
      </pc:sldChg>
      <pc:sldChg chg="del">
        <pc:chgData name="Junius B Cross" userId="38d6a8e307679b5c" providerId="LiveId" clId="{7CC0EBFD-F8FF-4E58-AD1C-E126997498A3}" dt="2017-08-20T20:23:43.287" v="45" actId="2696"/>
        <pc:sldMkLst>
          <pc:docMk/>
          <pc:sldMk cId="1020356228" sldId="385"/>
        </pc:sldMkLst>
      </pc:sldChg>
      <pc:sldChg chg="del">
        <pc:chgData name="Junius B Cross" userId="38d6a8e307679b5c" providerId="LiveId" clId="{7CC0EBFD-F8FF-4E58-AD1C-E126997498A3}" dt="2017-08-20T20:23:43.313" v="46" actId="2696"/>
        <pc:sldMkLst>
          <pc:docMk/>
          <pc:sldMk cId="3399195065" sldId="386"/>
        </pc:sldMkLst>
      </pc:sldChg>
      <pc:sldChg chg="del">
        <pc:chgData name="Junius B Cross" userId="38d6a8e307679b5c" providerId="LiveId" clId="{7CC0EBFD-F8FF-4E58-AD1C-E126997498A3}" dt="2017-08-20T20:23:43.758" v="92" actId="2696"/>
        <pc:sldMkLst>
          <pc:docMk/>
          <pc:sldMk cId="2427198652" sldId="387"/>
        </pc:sldMkLst>
      </pc:sldChg>
      <pc:sldChg chg="del">
        <pc:chgData name="Junius B Cross" userId="38d6a8e307679b5c" providerId="LiveId" clId="{7CC0EBFD-F8FF-4E58-AD1C-E126997498A3}" dt="2017-08-20T20:23:43.777" v="93" actId="2696"/>
        <pc:sldMkLst>
          <pc:docMk/>
          <pc:sldMk cId="3264214814" sldId="388"/>
        </pc:sldMkLst>
      </pc:sldChg>
      <pc:sldChg chg="del">
        <pc:chgData name="Junius B Cross" userId="38d6a8e307679b5c" providerId="LiveId" clId="{7CC0EBFD-F8FF-4E58-AD1C-E126997498A3}" dt="2017-08-20T20:23:43.746" v="91" actId="2696"/>
        <pc:sldMkLst>
          <pc:docMk/>
          <pc:sldMk cId="1550653577" sldId="389"/>
        </pc:sldMkLst>
      </pc:sldChg>
      <pc:sldChg chg="del">
        <pc:chgData name="Junius B Cross" userId="38d6a8e307679b5c" providerId="LiveId" clId="{7CC0EBFD-F8FF-4E58-AD1C-E126997498A3}" dt="2017-08-20T20:23:43.910" v="108" actId="2696"/>
        <pc:sldMkLst>
          <pc:docMk/>
          <pc:sldMk cId="3260094598" sldId="396"/>
        </pc:sldMkLst>
      </pc:sldChg>
      <pc:sldChg chg="del">
        <pc:chgData name="Junius B Cross" userId="38d6a8e307679b5c" providerId="LiveId" clId="{7CC0EBFD-F8FF-4E58-AD1C-E126997498A3}" dt="2017-08-20T20:23:44.037" v="123" actId="2696"/>
        <pc:sldMkLst>
          <pc:docMk/>
          <pc:sldMk cId="164935421" sldId="397"/>
        </pc:sldMkLst>
      </pc:sldChg>
      <pc:sldChg chg="del">
        <pc:chgData name="Junius B Cross" userId="38d6a8e307679b5c" providerId="LiveId" clId="{7CC0EBFD-F8FF-4E58-AD1C-E126997498A3}" dt="2017-08-20T20:23:44.095" v="137" actId="2696"/>
        <pc:sldMkLst>
          <pc:docMk/>
          <pc:sldMk cId="1517535972" sldId="398"/>
        </pc:sldMkLst>
      </pc:sldChg>
      <pc:sldChg chg="del">
        <pc:chgData name="Junius B Cross" userId="38d6a8e307679b5c" providerId="LiveId" clId="{7CC0EBFD-F8FF-4E58-AD1C-E126997498A3}" dt="2017-08-20T20:23:44.130" v="138" actId="2696"/>
        <pc:sldMkLst>
          <pc:docMk/>
          <pc:sldMk cId="3777743980" sldId="399"/>
        </pc:sldMkLst>
      </pc:sldChg>
      <pc:sldChg chg="del">
        <pc:chgData name="Junius B Cross" userId="38d6a8e307679b5c" providerId="LiveId" clId="{7CC0EBFD-F8FF-4E58-AD1C-E126997498A3}" dt="2017-08-20T20:23:44.193" v="152" actId="2696"/>
        <pc:sldMkLst>
          <pc:docMk/>
          <pc:sldMk cId="3936332669" sldId="400"/>
        </pc:sldMkLst>
      </pc:sldChg>
      <pc:sldChg chg="del">
        <pc:chgData name="Junius B Cross" userId="38d6a8e307679b5c" providerId="LiveId" clId="{7CC0EBFD-F8FF-4E58-AD1C-E126997498A3}" dt="2017-08-20T20:23:44.207" v="153" actId="2696"/>
        <pc:sldMkLst>
          <pc:docMk/>
          <pc:sldMk cId="1724611736" sldId="401"/>
        </pc:sldMkLst>
      </pc:sldChg>
      <pc:sldChg chg="del">
        <pc:chgData name="Junius B Cross" userId="38d6a8e307679b5c" providerId="LiveId" clId="{7CC0EBFD-F8FF-4E58-AD1C-E126997498A3}" dt="2017-08-20T20:23:44.219" v="154" actId="2696"/>
        <pc:sldMkLst>
          <pc:docMk/>
          <pc:sldMk cId="1868521011" sldId="402"/>
        </pc:sldMkLst>
      </pc:sldChg>
      <pc:sldChg chg="del">
        <pc:chgData name="Junius B Cross" userId="38d6a8e307679b5c" providerId="LiveId" clId="{7CC0EBFD-F8FF-4E58-AD1C-E126997498A3}" dt="2017-08-20T20:23:44.344" v="171" actId="2696"/>
        <pc:sldMkLst>
          <pc:docMk/>
          <pc:sldMk cId="1869458268" sldId="403"/>
        </pc:sldMkLst>
      </pc:sldChg>
      <pc:sldChg chg="del">
        <pc:chgData name="Junius B Cross" userId="38d6a8e307679b5c" providerId="LiveId" clId="{7CC0EBFD-F8FF-4E58-AD1C-E126997498A3}" dt="2017-08-20T20:23:44.361" v="172" actId="2696"/>
        <pc:sldMkLst>
          <pc:docMk/>
          <pc:sldMk cId="2800388110" sldId="404"/>
        </pc:sldMkLst>
      </pc:sldChg>
      <pc:sldChg chg="del">
        <pc:chgData name="Junius B Cross" userId="38d6a8e307679b5c" providerId="LiveId" clId="{7CC0EBFD-F8FF-4E58-AD1C-E126997498A3}" dt="2017-08-20T20:23:44.374" v="173" actId="2696"/>
        <pc:sldMkLst>
          <pc:docMk/>
          <pc:sldMk cId="1227829754" sldId="405"/>
        </pc:sldMkLst>
      </pc:sldChg>
      <pc:sldChg chg="del">
        <pc:chgData name="Junius B Cross" userId="38d6a8e307679b5c" providerId="LiveId" clId="{7CC0EBFD-F8FF-4E58-AD1C-E126997498A3}" dt="2017-08-20T20:23:44.381" v="174" actId="2696"/>
        <pc:sldMkLst>
          <pc:docMk/>
          <pc:sldMk cId="3165415338" sldId="406"/>
        </pc:sldMkLst>
      </pc:sldChg>
      <pc:sldChg chg="del">
        <pc:chgData name="Junius B Cross" userId="38d6a8e307679b5c" providerId="LiveId" clId="{7CC0EBFD-F8FF-4E58-AD1C-E126997498A3}" dt="2017-08-20T20:23:44.397" v="175" actId="2696"/>
        <pc:sldMkLst>
          <pc:docMk/>
          <pc:sldMk cId="1386770647" sldId="407"/>
        </pc:sldMkLst>
      </pc:sldChg>
      <pc:sldChg chg="del">
        <pc:chgData name="Junius B Cross" userId="38d6a8e307679b5c" providerId="LiveId" clId="{7CC0EBFD-F8FF-4E58-AD1C-E126997498A3}" dt="2017-08-20T20:23:44.446" v="188" actId="2696"/>
        <pc:sldMkLst>
          <pc:docMk/>
          <pc:sldMk cId="246163269" sldId="408"/>
        </pc:sldMkLst>
      </pc:sldChg>
      <pc:sldChg chg="del">
        <pc:chgData name="Junius B Cross" userId="38d6a8e307679b5c" providerId="LiveId" clId="{7CC0EBFD-F8FF-4E58-AD1C-E126997498A3}" dt="2017-08-20T20:23:44.229" v="155" actId="2696"/>
        <pc:sldMkLst>
          <pc:docMk/>
          <pc:sldMk cId="883595058" sldId="411"/>
        </pc:sldMkLst>
      </pc:sldChg>
      <pc:sldChg chg="del">
        <pc:chgData name="Junius B Cross" userId="38d6a8e307679b5c" providerId="LiveId" clId="{7CC0EBFD-F8FF-4E58-AD1C-E126997498A3}" dt="2017-08-20T20:23:44.240" v="156" actId="2696"/>
        <pc:sldMkLst>
          <pc:docMk/>
          <pc:sldMk cId="3124812097" sldId="413"/>
        </pc:sldMkLst>
      </pc:sldChg>
      <pc:sldChg chg="del">
        <pc:chgData name="Junius B Cross" userId="38d6a8e307679b5c" providerId="LiveId" clId="{7CC0EBFD-F8FF-4E58-AD1C-E126997498A3}" dt="2017-08-20T20:23:44.292" v="157" actId="2696"/>
        <pc:sldMkLst>
          <pc:docMk/>
          <pc:sldMk cId="3725933810" sldId="414"/>
        </pc:sldMkLst>
      </pc:sldChg>
      <pc:sldChg chg="del">
        <pc:chgData name="Junius B Cross" userId="38d6a8e307679b5c" providerId="LiveId" clId="{7CC0EBFD-F8FF-4E58-AD1C-E126997498A3}" dt="2017-08-20T20:23:42.418" v="0" actId="2696"/>
        <pc:sldMkLst>
          <pc:docMk/>
          <pc:sldMk cId="1688923603" sldId="418"/>
        </pc:sldMkLst>
      </pc:sldChg>
      <pc:sldChg chg="del">
        <pc:chgData name="Junius B Cross" userId="38d6a8e307679b5c" providerId="LiveId" clId="{7CC0EBFD-F8FF-4E58-AD1C-E126997498A3}" dt="2017-08-20T20:23:43.857" v="106" actId="2696"/>
        <pc:sldMkLst>
          <pc:docMk/>
          <pc:sldMk cId="1249297604" sldId="419"/>
        </pc:sldMkLst>
      </pc:sldChg>
      <pc:sldMasterChg chg="del delSldLayout">
        <pc:chgData name="Junius B Cross" userId="38d6a8e307679b5c" providerId="LiveId" clId="{7CC0EBFD-F8FF-4E58-AD1C-E126997498A3}" dt="2017-08-20T20:23:42.693" v="20" actId="2696"/>
        <pc:sldMasterMkLst>
          <pc:docMk/>
          <pc:sldMasterMk cId="935032428" sldId="2147483768"/>
        </pc:sldMasterMkLst>
        <pc:sldLayoutChg chg="del">
          <pc:chgData name="Junius B Cross" userId="38d6a8e307679b5c" providerId="LiveId" clId="{7CC0EBFD-F8FF-4E58-AD1C-E126997498A3}" dt="2017-08-20T20:23:42.656" v="9" actId="2696"/>
          <pc:sldLayoutMkLst>
            <pc:docMk/>
            <pc:sldMasterMk cId="935032428" sldId="2147483768"/>
            <pc:sldLayoutMk cId="2397229660" sldId="2147483769"/>
          </pc:sldLayoutMkLst>
        </pc:sldLayoutChg>
        <pc:sldLayoutChg chg="del">
          <pc:chgData name="Junius B Cross" userId="38d6a8e307679b5c" providerId="LiveId" clId="{7CC0EBFD-F8FF-4E58-AD1C-E126997498A3}" dt="2017-08-20T20:23:42.658" v="10" actId="2696"/>
          <pc:sldLayoutMkLst>
            <pc:docMk/>
            <pc:sldMasterMk cId="935032428" sldId="2147483768"/>
            <pc:sldLayoutMk cId="1447605041" sldId="2147483770"/>
          </pc:sldLayoutMkLst>
        </pc:sldLayoutChg>
        <pc:sldLayoutChg chg="del">
          <pc:chgData name="Junius B Cross" userId="38d6a8e307679b5c" providerId="LiveId" clId="{7CC0EBFD-F8FF-4E58-AD1C-E126997498A3}" dt="2017-08-20T20:23:42.660" v="11" actId="2696"/>
          <pc:sldLayoutMkLst>
            <pc:docMk/>
            <pc:sldMasterMk cId="935032428" sldId="2147483768"/>
            <pc:sldLayoutMk cId="3915250693" sldId="2147483771"/>
          </pc:sldLayoutMkLst>
        </pc:sldLayoutChg>
        <pc:sldLayoutChg chg="del">
          <pc:chgData name="Junius B Cross" userId="38d6a8e307679b5c" providerId="LiveId" clId="{7CC0EBFD-F8FF-4E58-AD1C-E126997498A3}" dt="2017-08-20T20:23:42.662" v="12" actId="2696"/>
          <pc:sldLayoutMkLst>
            <pc:docMk/>
            <pc:sldMasterMk cId="935032428" sldId="2147483768"/>
            <pc:sldLayoutMk cId="880572694" sldId="2147483772"/>
          </pc:sldLayoutMkLst>
        </pc:sldLayoutChg>
        <pc:sldLayoutChg chg="del">
          <pc:chgData name="Junius B Cross" userId="38d6a8e307679b5c" providerId="LiveId" clId="{7CC0EBFD-F8FF-4E58-AD1C-E126997498A3}" dt="2017-08-20T20:23:42.665" v="13" actId="2696"/>
          <pc:sldLayoutMkLst>
            <pc:docMk/>
            <pc:sldMasterMk cId="935032428" sldId="2147483768"/>
            <pc:sldLayoutMk cId="378580883" sldId="2147483773"/>
          </pc:sldLayoutMkLst>
        </pc:sldLayoutChg>
        <pc:sldLayoutChg chg="del">
          <pc:chgData name="Junius B Cross" userId="38d6a8e307679b5c" providerId="LiveId" clId="{7CC0EBFD-F8FF-4E58-AD1C-E126997498A3}" dt="2017-08-20T20:23:42.671" v="14" actId="2696"/>
          <pc:sldLayoutMkLst>
            <pc:docMk/>
            <pc:sldMasterMk cId="935032428" sldId="2147483768"/>
            <pc:sldLayoutMk cId="3960176496" sldId="2147483774"/>
          </pc:sldLayoutMkLst>
        </pc:sldLayoutChg>
        <pc:sldLayoutChg chg="del">
          <pc:chgData name="Junius B Cross" userId="38d6a8e307679b5c" providerId="LiveId" clId="{7CC0EBFD-F8FF-4E58-AD1C-E126997498A3}" dt="2017-08-20T20:23:42.679" v="15" actId="2696"/>
          <pc:sldLayoutMkLst>
            <pc:docMk/>
            <pc:sldMasterMk cId="935032428" sldId="2147483768"/>
            <pc:sldLayoutMk cId="2369257118" sldId="2147483775"/>
          </pc:sldLayoutMkLst>
        </pc:sldLayoutChg>
        <pc:sldLayoutChg chg="del">
          <pc:chgData name="Junius B Cross" userId="38d6a8e307679b5c" providerId="LiveId" clId="{7CC0EBFD-F8FF-4E58-AD1C-E126997498A3}" dt="2017-08-20T20:23:42.681" v="16" actId="2696"/>
          <pc:sldLayoutMkLst>
            <pc:docMk/>
            <pc:sldMasterMk cId="935032428" sldId="2147483768"/>
            <pc:sldLayoutMk cId="2553119203" sldId="2147483776"/>
          </pc:sldLayoutMkLst>
        </pc:sldLayoutChg>
        <pc:sldLayoutChg chg="del">
          <pc:chgData name="Junius B Cross" userId="38d6a8e307679b5c" providerId="LiveId" clId="{7CC0EBFD-F8FF-4E58-AD1C-E126997498A3}" dt="2017-08-20T20:23:42.687" v="17" actId="2696"/>
          <pc:sldLayoutMkLst>
            <pc:docMk/>
            <pc:sldMasterMk cId="935032428" sldId="2147483768"/>
            <pc:sldLayoutMk cId="1164957075" sldId="2147483777"/>
          </pc:sldLayoutMkLst>
        </pc:sldLayoutChg>
        <pc:sldLayoutChg chg="del">
          <pc:chgData name="Junius B Cross" userId="38d6a8e307679b5c" providerId="LiveId" clId="{7CC0EBFD-F8FF-4E58-AD1C-E126997498A3}" dt="2017-08-20T20:23:42.689" v="18" actId="2696"/>
          <pc:sldLayoutMkLst>
            <pc:docMk/>
            <pc:sldMasterMk cId="935032428" sldId="2147483768"/>
            <pc:sldLayoutMk cId="2068712601" sldId="2147483778"/>
          </pc:sldLayoutMkLst>
        </pc:sldLayoutChg>
        <pc:sldLayoutChg chg="del">
          <pc:chgData name="Junius B Cross" userId="38d6a8e307679b5c" providerId="LiveId" clId="{7CC0EBFD-F8FF-4E58-AD1C-E126997498A3}" dt="2017-08-20T20:23:42.690" v="19" actId="2696"/>
          <pc:sldLayoutMkLst>
            <pc:docMk/>
            <pc:sldMasterMk cId="935032428" sldId="2147483768"/>
            <pc:sldLayoutMk cId="1058902191" sldId="2147483779"/>
          </pc:sldLayoutMkLst>
        </pc:sldLayoutChg>
      </pc:sldMasterChg>
      <pc:sldMasterChg chg="del delSldLayout">
        <pc:chgData name="Junius B Cross" userId="38d6a8e307679b5c" providerId="LiveId" clId="{7CC0EBFD-F8FF-4E58-AD1C-E126997498A3}" dt="2017-08-20T20:23:43.546" v="76" actId="2696"/>
        <pc:sldMasterMkLst>
          <pc:docMk/>
          <pc:sldMasterMk cId="3013194545" sldId="2147483780"/>
        </pc:sldMasterMkLst>
        <pc:sldLayoutChg chg="del">
          <pc:chgData name="Junius B Cross" userId="38d6a8e307679b5c" providerId="LiveId" clId="{7CC0EBFD-F8FF-4E58-AD1C-E126997498A3}" dt="2017-08-20T20:23:43.520" v="65" actId="2696"/>
          <pc:sldLayoutMkLst>
            <pc:docMk/>
            <pc:sldMasterMk cId="3013194545" sldId="2147483780"/>
            <pc:sldLayoutMk cId="1301217716" sldId="2147483781"/>
          </pc:sldLayoutMkLst>
        </pc:sldLayoutChg>
        <pc:sldLayoutChg chg="del">
          <pc:chgData name="Junius B Cross" userId="38d6a8e307679b5c" providerId="LiveId" clId="{7CC0EBFD-F8FF-4E58-AD1C-E126997498A3}" dt="2017-08-20T20:23:43.522" v="66" actId="2696"/>
          <pc:sldLayoutMkLst>
            <pc:docMk/>
            <pc:sldMasterMk cId="3013194545" sldId="2147483780"/>
            <pc:sldLayoutMk cId="2215426880" sldId="2147483782"/>
          </pc:sldLayoutMkLst>
        </pc:sldLayoutChg>
        <pc:sldLayoutChg chg="del">
          <pc:chgData name="Junius B Cross" userId="38d6a8e307679b5c" providerId="LiveId" clId="{7CC0EBFD-F8FF-4E58-AD1C-E126997498A3}" dt="2017-08-20T20:23:43.523" v="67" actId="2696"/>
          <pc:sldLayoutMkLst>
            <pc:docMk/>
            <pc:sldMasterMk cId="3013194545" sldId="2147483780"/>
            <pc:sldLayoutMk cId="847484198" sldId="2147483783"/>
          </pc:sldLayoutMkLst>
        </pc:sldLayoutChg>
        <pc:sldLayoutChg chg="del">
          <pc:chgData name="Junius B Cross" userId="38d6a8e307679b5c" providerId="LiveId" clId="{7CC0EBFD-F8FF-4E58-AD1C-E126997498A3}" dt="2017-08-20T20:23:43.525" v="68" actId="2696"/>
          <pc:sldLayoutMkLst>
            <pc:docMk/>
            <pc:sldMasterMk cId="3013194545" sldId="2147483780"/>
            <pc:sldLayoutMk cId="529742713" sldId="2147483784"/>
          </pc:sldLayoutMkLst>
        </pc:sldLayoutChg>
        <pc:sldLayoutChg chg="del">
          <pc:chgData name="Junius B Cross" userId="38d6a8e307679b5c" providerId="LiveId" clId="{7CC0EBFD-F8FF-4E58-AD1C-E126997498A3}" dt="2017-08-20T20:23:43.527" v="69" actId="2696"/>
          <pc:sldLayoutMkLst>
            <pc:docMk/>
            <pc:sldMasterMk cId="3013194545" sldId="2147483780"/>
            <pc:sldLayoutMk cId="3011423458" sldId="2147483785"/>
          </pc:sldLayoutMkLst>
        </pc:sldLayoutChg>
        <pc:sldLayoutChg chg="del">
          <pc:chgData name="Junius B Cross" userId="38d6a8e307679b5c" providerId="LiveId" clId="{7CC0EBFD-F8FF-4E58-AD1C-E126997498A3}" dt="2017-08-20T20:23:43.529" v="70" actId="2696"/>
          <pc:sldLayoutMkLst>
            <pc:docMk/>
            <pc:sldMasterMk cId="3013194545" sldId="2147483780"/>
            <pc:sldLayoutMk cId="3932907775" sldId="2147483786"/>
          </pc:sldLayoutMkLst>
        </pc:sldLayoutChg>
        <pc:sldLayoutChg chg="del">
          <pc:chgData name="Junius B Cross" userId="38d6a8e307679b5c" providerId="LiveId" clId="{7CC0EBFD-F8FF-4E58-AD1C-E126997498A3}" dt="2017-08-20T20:23:43.531" v="71" actId="2696"/>
          <pc:sldLayoutMkLst>
            <pc:docMk/>
            <pc:sldMasterMk cId="3013194545" sldId="2147483780"/>
            <pc:sldLayoutMk cId="3643800851" sldId="2147483787"/>
          </pc:sldLayoutMkLst>
        </pc:sldLayoutChg>
        <pc:sldLayoutChg chg="del">
          <pc:chgData name="Junius B Cross" userId="38d6a8e307679b5c" providerId="LiveId" clId="{7CC0EBFD-F8FF-4E58-AD1C-E126997498A3}" dt="2017-08-20T20:23:43.537" v="72" actId="2696"/>
          <pc:sldLayoutMkLst>
            <pc:docMk/>
            <pc:sldMasterMk cId="3013194545" sldId="2147483780"/>
            <pc:sldLayoutMk cId="692468879" sldId="2147483788"/>
          </pc:sldLayoutMkLst>
        </pc:sldLayoutChg>
        <pc:sldLayoutChg chg="del">
          <pc:chgData name="Junius B Cross" userId="38d6a8e307679b5c" providerId="LiveId" clId="{7CC0EBFD-F8FF-4E58-AD1C-E126997498A3}" dt="2017-08-20T20:23:43.539" v="73" actId="2696"/>
          <pc:sldLayoutMkLst>
            <pc:docMk/>
            <pc:sldMasterMk cId="3013194545" sldId="2147483780"/>
            <pc:sldLayoutMk cId="1608315654" sldId="2147483789"/>
          </pc:sldLayoutMkLst>
        </pc:sldLayoutChg>
        <pc:sldLayoutChg chg="del">
          <pc:chgData name="Junius B Cross" userId="38d6a8e307679b5c" providerId="LiveId" clId="{7CC0EBFD-F8FF-4E58-AD1C-E126997498A3}" dt="2017-08-20T20:23:43.541" v="74" actId="2696"/>
          <pc:sldLayoutMkLst>
            <pc:docMk/>
            <pc:sldMasterMk cId="3013194545" sldId="2147483780"/>
            <pc:sldLayoutMk cId="160770983" sldId="2147483790"/>
          </pc:sldLayoutMkLst>
        </pc:sldLayoutChg>
        <pc:sldLayoutChg chg="del">
          <pc:chgData name="Junius B Cross" userId="38d6a8e307679b5c" providerId="LiveId" clId="{7CC0EBFD-F8FF-4E58-AD1C-E126997498A3}" dt="2017-08-20T20:23:43.543" v="75" actId="2696"/>
          <pc:sldLayoutMkLst>
            <pc:docMk/>
            <pc:sldMasterMk cId="3013194545" sldId="2147483780"/>
            <pc:sldLayoutMk cId="2824404567" sldId="2147483791"/>
          </pc:sldLayoutMkLst>
        </pc:sldLayoutChg>
      </pc:sldMasterChg>
      <pc:sldMasterChg chg="del delSldLayout">
        <pc:chgData name="Junius B Cross" userId="38d6a8e307679b5c" providerId="LiveId" clId="{7CC0EBFD-F8FF-4E58-AD1C-E126997498A3}" dt="2017-08-20T20:23:43.013" v="40" actId="2696"/>
        <pc:sldMasterMkLst>
          <pc:docMk/>
          <pc:sldMasterMk cId="317105682" sldId="2147483792"/>
        </pc:sldMasterMkLst>
        <pc:sldLayoutChg chg="del">
          <pc:chgData name="Junius B Cross" userId="38d6a8e307679b5c" providerId="LiveId" clId="{7CC0EBFD-F8FF-4E58-AD1C-E126997498A3}" dt="2017-08-20T20:23:42.974" v="29" actId="2696"/>
          <pc:sldLayoutMkLst>
            <pc:docMk/>
            <pc:sldMasterMk cId="317105682" sldId="2147483792"/>
            <pc:sldLayoutMk cId="648029187" sldId="2147483793"/>
          </pc:sldLayoutMkLst>
        </pc:sldLayoutChg>
        <pc:sldLayoutChg chg="del">
          <pc:chgData name="Junius B Cross" userId="38d6a8e307679b5c" providerId="LiveId" clId="{7CC0EBFD-F8FF-4E58-AD1C-E126997498A3}" dt="2017-08-20T20:23:42.976" v="30" actId="2696"/>
          <pc:sldLayoutMkLst>
            <pc:docMk/>
            <pc:sldMasterMk cId="317105682" sldId="2147483792"/>
            <pc:sldLayoutMk cId="2652570959" sldId="2147483794"/>
          </pc:sldLayoutMkLst>
        </pc:sldLayoutChg>
        <pc:sldLayoutChg chg="del">
          <pc:chgData name="Junius B Cross" userId="38d6a8e307679b5c" providerId="LiveId" clId="{7CC0EBFD-F8FF-4E58-AD1C-E126997498A3}" dt="2017-08-20T20:23:42.977" v="31" actId="2696"/>
          <pc:sldLayoutMkLst>
            <pc:docMk/>
            <pc:sldMasterMk cId="317105682" sldId="2147483792"/>
            <pc:sldLayoutMk cId="3887014020" sldId="2147483795"/>
          </pc:sldLayoutMkLst>
        </pc:sldLayoutChg>
        <pc:sldLayoutChg chg="del">
          <pc:chgData name="Junius B Cross" userId="38d6a8e307679b5c" providerId="LiveId" clId="{7CC0EBFD-F8FF-4E58-AD1C-E126997498A3}" dt="2017-08-20T20:23:42.988" v="32" actId="2696"/>
          <pc:sldLayoutMkLst>
            <pc:docMk/>
            <pc:sldMasterMk cId="317105682" sldId="2147483792"/>
            <pc:sldLayoutMk cId="4167453939" sldId="2147483796"/>
          </pc:sldLayoutMkLst>
        </pc:sldLayoutChg>
        <pc:sldLayoutChg chg="del">
          <pc:chgData name="Junius B Cross" userId="38d6a8e307679b5c" providerId="LiveId" clId="{7CC0EBFD-F8FF-4E58-AD1C-E126997498A3}" dt="2017-08-20T20:23:42.991" v="33" actId="2696"/>
          <pc:sldLayoutMkLst>
            <pc:docMk/>
            <pc:sldMasterMk cId="317105682" sldId="2147483792"/>
            <pc:sldLayoutMk cId="1834235363" sldId="2147483797"/>
          </pc:sldLayoutMkLst>
        </pc:sldLayoutChg>
        <pc:sldLayoutChg chg="del">
          <pc:chgData name="Junius B Cross" userId="38d6a8e307679b5c" providerId="LiveId" clId="{7CC0EBFD-F8FF-4E58-AD1C-E126997498A3}" dt="2017-08-20T20:23:42.993" v="34" actId="2696"/>
          <pc:sldLayoutMkLst>
            <pc:docMk/>
            <pc:sldMasterMk cId="317105682" sldId="2147483792"/>
            <pc:sldLayoutMk cId="1161869769" sldId="2147483798"/>
          </pc:sldLayoutMkLst>
        </pc:sldLayoutChg>
        <pc:sldLayoutChg chg="del">
          <pc:chgData name="Junius B Cross" userId="38d6a8e307679b5c" providerId="LiveId" clId="{7CC0EBFD-F8FF-4E58-AD1C-E126997498A3}" dt="2017-08-20T20:23:42.995" v="35" actId="2696"/>
          <pc:sldLayoutMkLst>
            <pc:docMk/>
            <pc:sldMasterMk cId="317105682" sldId="2147483792"/>
            <pc:sldLayoutMk cId="3061678539" sldId="2147483799"/>
          </pc:sldLayoutMkLst>
        </pc:sldLayoutChg>
        <pc:sldLayoutChg chg="del">
          <pc:chgData name="Junius B Cross" userId="38d6a8e307679b5c" providerId="LiveId" clId="{7CC0EBFD-F8FF-4E58-AD1C-E126997498A3}" dt="2017-08-20T20:23:42.997" v="36" actId="2696"/>
          <pc:sldLayoutMkLst>
            <pc:docMk/>
            <pc:sldMasterMk cId="317105682" sldId="2147483792"/>
            <pc:sldLayoutMk cId="2785569110" sldId="2147483800"/>
          </pc:sldLayoutMkLst>
        </pc:sldLayoutChg>
        <pc:sldLayoutChg chg="del">
          <pc:chgData name="Junius B Cross" userId="38d6a8e307679b5c" providerId="LiveId" clId="{7CC0EBFD-F8FF-4E58-AD1C-E126997498A3}" dt="2017-08-20T20:23:43.005" v="37" actId="2696"/>
          <pc:sldLayoutMkLst>
            <pc:docMk/>
            <pc:sldMasterMk cId="317105682" sldId="2147483792"/>
            <pc:sldLayoutMk cId="1490716384" sldId="2147483801"/>
          </pc:sldLayoutMkLst>
        </pc:sldLayoutChg>
        <pc:sldLayoutChg chg="del">
          <pc:chgData name="Junius B Cross" userId="38d6a8e307679b5c" providerId="LiveId" clId="{7CC0EBFD-F8FF-4E58-AD1C-E126997498A3}" dt="2017-08-20T20:23:43.008" v="38" actId="2696"/>
          <pc:sldLayoutMkLst>
            <pc:docMk/>
            <pc:sldMasterMk cId="317105682" sldId="2147483792"/>
            <pc:sldLayoutMk cId="1173701066" sldId="2147483802"/>
          </pc:sldLayoutMkLst>
        </pc:sldLayoutChg>
        <pc:sldLayoutChg chg="del">
          <pc:chgData name="Junius B Cross" userId="38d6a8e307679b5c" providerId="LiveId" clId="{7CC0EBFD-F8FF-4E58-AD1C-E126997498A3}" dt="2017-08-20T20:23:43.010" v="39" actId="2696"/>
          <pc:sldLayoutMkLst>
            <pc:docMk/>
            <pc:sldMasterMk cId="317105682" sldId="2147483792"/>
            <pc:sldLayoutMk cId="3170185107" sldId="2147483803"/>
          </pc:sldLayoutMkLst>
        </pc:sldLayoutChg>
      </pc:sldMasterChg>
      <pc:sldMasterChg chg="del delSldLayout">
        <pc:chgData name="Junius B Cross" userId="38d6a8e307679b5c" providerId="LiveId" clId="{7CC0EBFD-F8FF-4E58-AD1C-E126997498A3}" dt="2017-08-20T20:23:43.628" v="89" actId="2696"/>
        <pc:sldMasterMkLst>
          <pc:docMk/>
          <pc:sldMasterMk cId="3522804944" sldId="2147483804"/>
        </pc:sldMasterMkLst>
        <pc:sldLayoutChg chg="del">
          <pc:chgData name="Junius B Cross" userId="38d6a8e307679b5c" providerId="LiveId" clId="{7CC0EBFD-F8FF-4E58-AD1C-E126997498A3}" dt="2017-08-20T20:23:43.603" v="78" actId="2696"/>
          <pc:sldLayoutMkLst>
            <pc:docMk/>
            <pc:sldMasterMk cId="3522804944" sldId="2147483804"/>
            <pc:sldLayoutMk cId="1919104887" sldId="2147483805"/>
          </pc:sldLayoutMkLst>
        </pc:sldLayoutChg>
        <pc:sldLayoutChg chg="del">
          <pc:chgData name="Junius B Cross" userId="38d6a8e307679b5c" providerId="LiveId" clId="{7CC0EBFD-F8FF-4E58-AD1C-E126997498A3}" dt="2017-08-20T20:23:43.605" v="79" actId="2696"/>
          <pc:sldLayoutMkLst>
            <pc:docMk/>
            <pc:sldMasterMk cId="3522804944" sldId="2147483804"/>
            <pc:sldLayoutMk cId="2210283087" sldId="2147483806"/>
          </pc:sldLayoutMkLst>
        </pc:sldLayoutChg>
        <pc:sldLayoutChg chg="del">
          <pc:chgData name="Junius B Cross" userId="38d6a8e307679b5c" providerId="LiveId" clId="{7CC0EBFD-F8FF-4E58-AD1C-E126997498A3}" dt="2017-08-20T20:23:43.607" v="80" actId="2696"/>
          <pc:sldLayoutMkLst>
            <pc:docMk/>
            <pc:sldMasterMk cId="3522804944" sldId="2147483804"/>
            <pc:sldLayoutMk cId="3671217605" sldId="2147483807"/>
          </pc:sldLayoutMkLst>
        </pc:sldLayoutChg>
        <pc:sldLayoutChg chg="del">
          <pc:chgData name="Junius B Cross" userId="38d6a8e307679b5c" providerId="LiveId" clId="{7CC0EBFD-F8FF-4E58-AD1C-E126997498A3}" dt="2017-08-20T20:23:43.609" v="81" actId="2696"/>
          <pc:sldLayoutMkLst>
            <pc:docMk/>
            <pc:sldMasterMk cId="3522804944" sldId="2147483804"/>
            <pc:sldLayoutMk cId="1683123828" sldId="2147483808"/>
          </pc:sldLayoutMkLst>
        </pc:sldLayoutChg>
        <pc:sldLayoutChg chg="del">
          <pc:chgData name="Junius B Cross" userId="38d6a8e307679b5c" providerId="LiveId" clId="{7CC0EBFD-F8FF-4E58-AD1C-E126997498A3}" dt="2017-08-20T20:23:43.612" v="82" actId="2696"/>
          <pc:sldLayoutMkLst>
            <pc:docMk/>
            <pc:sldMasterMk cId="3522804944" sldId="2147483804"/>
            <pc:sldLayoutMk cId="4059671387" sldId="2147483809"/>
          </pc:sldLayoutMkLst>
        </pc:sldLayoutChg>
        <pc:sldLayoutChg chg="del">
          <pc:chgData name="Junius B Cross" userId="38d6a8e307679b5c" providerId="LiveId" clId="{7CC0EBFD-F8FF-4E58-AD1C-E126997498A3}" dt="2017-08-20T20:23:43.614" v="83" actId="2696"/>
          <pc:sldLayoutMkLst>
            <pc:docMk/>
            <pc:sldMasterMk cId="3522804944" sldId="2147483804"/>
            <pc:sldLayoutMk cId="1744755670" sldId="2147483810"/>
          </pc:sldLayoutMkLst>
        </pc:sldLayoutChg>
        <pc:sldLayoutChg chg="del">
          <pc:chgData name="Junius B Cross" userId="38d6a8e307679b5c" providerId="LiveId" clId="{7CC0EBFD-F8FF-4E58-AD1C-E126997498A3}" dt="2017-08-20T20:23:43.616" v="84" actId="2696"/>
          <pc:sldLayoutMkLst>
            <pc:docMk/>
            <pc:sldMasterMk cId="3522804944" sldId="2147483804"/>
            <pc:sldLayoutMk cId="3274240478" sldId="2147483811"/>
          </pc:sldLayoutMkLst>
        </pc:sldLayoutChg>
        <pc:sldLayoutChg chg="del">
          <pc:chgData name="Junius B Cross" userId="38d6a8e307679b5c" providerId="LiveId" clId="{7CC0EBFD-F8FF-4E58-AD1C-E126997498A3}" dt="2017-08-20T20:23:43.619" v="85" actId="2696"/>
          <pc:sldLayoutMkLst>
            <pc:docMk/>
            <pc:sldMasterMk cId="3522804944" sldId="2147483804"/>
            <pc:sldLayoutMk cId="3472109808" sldId="2147483812"/>
          </pc:sldLayoutMkLst>
        </pc:sldLayoutChg>
        <pc:sldLayoutChg chg="del">
          <pc:chgData name="Junius B Cross" userId="38d6a8e307679b5c" providerId="LiveId" clId="{7CC0EBFD-F8FF-4E58-AD1C-E126997498A3}" dt="2017-08-20T20:23:43.622" v="86" actId="2696"/>
          <pc:sldLayoutMkLst>
            <pc:docMk/>
            <pc:sldMasterMk cId="3522804944" sldId="2147483804"/>
            <pc:sldLayoutMk cId="3734019356" sldId="2147483813"/>
          </pc:sldLayoutMkLst>
        </pc:sldLayoutChg>
        <pc:sldLayoutChg chg="del">
          <pc:chgData name="Junius B Cross" userId="38d6a8e307679b5c" providerId="LiveId" clId="{7CC0EBFD-F8FF-4E58-AD1C-E126997498A3}" dt="2017-08-20T20:23:43.623" v="87" actId="2696"/>
          <pc:sldLayoutMkLst>
            <pc:docMk/>
            <pc:sldMasterMk cId="3522804944" sldId="2147483804"/>
            <pc:sldLayoutMk cId="1329252262" sldId="2147483814"/>
          </pc:sldLayoutMkLst>
        </pc:sldLayoutChg>
        <pc:sldLayoutChg chg="del">
          <pc:chgData name="Junius B Cross" userId="38d6a8e307679b5c" providerId="LiveId" clId="{7CC0EBFD-F8FF-4E58-AD1C-E126997498A3}" dt="2017-08-20T20:23:43.625" v="88" actId="2696"/>
          <pc:sldLayoutMkLst>
            <pc:docMk/>
            <pc:sldMasterMk cId="3522804944" sldId="2147483804"/>
            <pc:sldLayoutMk cId="3388918524" sldId="2147483815"/>
          </pc:sldLayoutMkLst>
        </pc:sldLayoutChg>
      </pc:sldMasterChg>
      <pc:sldMasterChg chg="del delSldLayout">
        <pc:chgData name="Junius B Cross" userId="38d6a8e307679b5c" providerId="LiveId" clId="{7CC0EBFD-F8FF-4E58-AD1C-E126997498A3}" dt="2017-08-20T20:23:43.348" v="58" actId="2696"/>
        <pc:sldMasterMkLst>
          <pc:docMk/>
          <pc:sldMasterMk cId="441010509" sldId="2147483816"/>
        </pc:sldMasterMkLst>
        <pc:sldLayoutChg chg="del">
          <pc:chgData name="Junius B Cross" userId="38d6a8e307679b5c" providerId="LiveId" clId="{7CC0EBFD-F8FF-4E58-AD1C-E126997498A3}" dt="2017-08-20T20:23:43.315" v="47" actId="2696"/>
          <pc:sldLayoutMkLst>
            <pc:docMk/>
            <pc:sldMasterMk cId="441010509" sldId="2147483816"/>
            <pc:sldLayoutMk cId="2540935176" sldId="2147483817"/>
          </pc:sldLayoutMkLst>
        </pc:sldLayoutChg>
        <pc:sldLayoutChg chg="del">
          <pc:chgData name="Junius B Cross" userId="38d6a8e307679b5c" providerId="LiveId" clId="{7CC0EBFD-F8FF-4E58-AD1C-E126997498A3}" dt="2017-08-20T20:23:43.321" v="48" actId="2696"/>
          <pc:sldLayoutMkLst>
            <pc:docMk/>
            <pc:sldMasterMk cId="441010509" sldId="2147483816"/>
            <pc:sldLayoutMk cId="3678651046" sldId="2147483818"/>
          </pc:sldLayoutMkLst>
        </pc:sldLayoutChg>
        <pc:sldLayoutChg chg="del">
          <pc:chgData name="Junius B Cross" userId="38d6a8e307679b5c" providerId="LiveId" clId="{7CC0EBFD-F8FF-4E58-AD1C-E126997498A3}" dt="2017-08-20T20:23:43.323" v="49" actId="2696"/>
          <pc:sldLayoutMkLst>
            <pc:docMk/>
            <pc:sldMasterMk cId="441010509" sldId="2147483816"/>
            <pc:sldLayoutMk cId="3253209449" sldId="2147483819"/>
          </pc:sldLayoutMkLst>
        </pc:sldLayoutChg>
        <pc:sldLayoutChg chg="del">
          <pc:chgData name="Junius B Cross" userId="38d6a8e307679b5c" providerId="LiveId" clId="{7CC0EBFD-F8FF-4E58-AD1C-E126997498A3}" dt="2017-08-20T20:23:43.325" v="50" actId="2696"/>
          <pc:sldLayoutMkLst>
            <pc:docMk/>
            <pc:sldMasterMk cId="441010509" sldId="2147483816"/>
            <pc:sldLayoutMk cId="3907745911" sldId="2147483820"/>
          </pc:sldLayoutMkLst>
        </pc:sldLayoutChg>
        <pc:sldLayoutChg chg="del">
          <pc:chgData name="Junius B Cross" userId="38d6a8e307679b5c" providerId="LiveId" clId="{7CC0EBFD-F8FF-4E58-AD1C-E126997498A3}" dt="2017-08-20T20:23:43.327" v="51" actId="2696"/>
          <pc:sldLayoutMkLst>
            <pc:docMk/>
            <pc:sldMasterMk cId="441010509" sldId="2147483816"/>
            <pc:sldLayoutMk cId="504543196" sldId="2147483821"/>
          </pc:sldLayoutMkLst>
        </pc:sldLayoutChg>
        <pc:sldLayoutChg chg="del">
          <pc:chgData name="Junius B Cross" userId="38d6a8e307679b5c" providerId="LiveId" clId="{7CC0EBFD-F8FF-4E58-AD1C-E126997498A3}" dt="2017-08-20T20:23:43.329" v="52" actId="2696"/>
          <pc:sldLayoutMkLst>
            <pc:docMk/>
            <pc:sldMasterMk cId="441010509" sldId="2147483816"/>
            <pc:sldLayoutMk cId="3762977861" sldId="2147483822"/>
          </pc:sldLayoutMkLst>
        </pc:sldLayoutChg>
        <pc:sldLayoutChg chg="del">
          <pc:chgData name="Junius B Cross" userId="38d6a8e307679b5c" providerId="LiveId" clId="{7CC0EBFD-F8FF-4E58-AD1C-E126997498A3}" dt="2017-08-20T20:23:43.330" v="53" actId="2696"/>
          <pc:sldLayoutMkLst>
            <pc:docMk/>
            <pc:sldMasterMk cId="441010509" sldId="2147483816"/>
            <pc:sldLayoutMk cId="1504613143" sldId="2147483823"/>
          </pc:sldLayoutMkLst>
        </pc:sldLayoutChg>
        <pc:sldLayoutChg chg="del">
          <pc:chgData name="Junius B Cross" userId="38d6a8e307679b5c" providerId="LiveId" clId="{7CC0EBFD-F8FF-4E58-AD1C-E126997498A3}" dt="2017-08-20T20:23:43.337" v="54" actId="2696"/>
          <pc:sldLayoutMkLst>
            <pc:docMk/>
            <pc:sldMasterMk cId="441010509" sldId="2147483816"/>
            <pc:sldLayoutMk cId="2117591493" sldId="2147483824"/>
          </pc:sldLayoutMkLst>
        </pc:sldLayoutChg>
        <pc:sldLayoutChg chg="del">
          <pc:chgData name="Junius B Cross" userId="38d6a8e307679b5c" providerId="LiveId" clId="{7CC0EBFD-F8FF-4E58-AD1C-E126997498A3}" dt="2017-08-20T20:23:43.339" v="55" actId="2696"/>
          <pc:sldLayoutMkLst>
            <pc:docMk/>
            <pc:sldMasterMk cId="441010509" sldId="2147483816"/>
            <pc:sldLayoutMk cId="1796258961" sldId="2147483825"/>
          </pc:sldLayoutMkLst>
        </pc:sldLayoutChg>
        <pc:sldLayoutChg chg="del">
          <pc:chgData name="Junius B Cross" userId="38d6a8e307679b5c" providerId="LiveId" clId="{7CC0EBFD-F8FF-4E58-AD1C-E126997498A3}" dt="2017-08-20T20:23:43.341" v="56" actId="2696"/>
          <pc:sldLayoutMkLst>
            <pc:docMk/>
            <pc:sldMasterMk cId="441010509" sldId="2147483816"/>
            <pc:sldLayoutMk cId="3868575068" sldId="2147483826"/>
          </pc:sldLayoutMkLst>
        </pc:sldLayoutChg>
        <pc:sldLayoutChg chg="del">
          <pc:chgData name="Junius B Cross" userId="38d6a8e307679b5c" providerId="LiveId" clId="{7CC0EBFD-F8FF-4E58-AD1C-E126997498A3}" dt="2017-08-20T20:23:43.345" v="57" actId="2696"/>
          <pc:sldLayoutMkLst>
            <pc:docMk/>
            <pc:sldMasterMk cId="441010509" sldId="2147483816"/>
            <pc:sldLayoutMk cId="1623678675" sldId="2147483827"/>
          </pc:sldLayoutMkLst>
        </pc:sldLayoutChg>
      </pc:sldMasterChg>
      <pc:sldMasterChg chg="del delSldLayout">
        <pc:chgData name="Junius B Cross" userId="38d6a8e307679b5c" providerId="LiveId" clId="{7CC0EBFD-F8FF-4E58-AD1C-E126997498A3}" dt="2017-08-20T20:23:43.810" v="105" actId="2696"/>
        <pc:sldMasterMkLst>
          <pc:docMk/>
          <pc:sldMasterMk cId="2710530142" sldId="2147483828"/>
        </pc:sldMasterMkLst>
        <pc:sldLayoutChg chg="del">
          <pc:chgData name="Junius B Cross" userId="38d6a8e307679b5c" providerId="LiveId" clId="{7CC0EBFD-F8FF-4E58-AD1C-E126997498A3}" dt="2017-08-20T20:23:43.779" v="94" actId="2696"/>
          <pc:sldLayoutMkLst>
            <pc:docMk/>
            <pc:sldMasterMk cId="2710530142" sldId="2147483828"/>
            <pc:sldLayoutMk cId="3435971684" sldId="2147483829"/>
          </pc:sldLayoutMkLst>
        </pc:sldLayoutChg>
        <pc:sldLayoutChg chg="del">
          <pc:chgData name="Junius B Cross" userId="38d6a8e307679b5c" providerId="LiveId" clId="{7CC0EBFD-F8FF-4E58-AD1C-E126997498A3}" dt="2017-08-20T20:23:43.781" v="95" actId="2696"/>
          <pc:sldLayoutMkLst>
            <pc:docMk/>
            <pc:sldMasterMk cId="2710530142" sldId="2147483828"/>
            <pc:sldLayoutMk cId="717531208" sldId="2147483830"/>
          </pc:sldLayoutMkLst>
        </pc:sldLayoutChg>
        <pc:sldLayoutChg chg="del">
          <pc:chgData name="Junius B Cross" userId="38d6a8e307679b5c" providerId="LiveId" clId="{7CC0EBFD-F8FF-4E58-AD1C-E126997498A3}" dt="2017-08-20T20:23:43.784" v="96" actId="2696"/>
          <pc:sldLayoutMkLst>
            <pc:docMk/>
            <pc:sldMasterMk cId="2710530142" sldId="2147483828"/>
            <pc:sldLayoutMk cId="4141144578" sldId="2147483831"/>
          </pc:sldLayoutMkLst>
        </pc:sldLayoutChg>
        <pc:sldLayoutChg chg="del">
          <pc:chgData name="Junius B Cross" userId="38d6a8e307679b5c" providerId="LiveId" clId="{7CC0EBFD-F8FF-4E58-AD1C-E126997498A3}" dt="2017-08-20T20:23:43.787" v="97" actId="2696"/>
          <pc:sldLayoutMkLst>
            <pc:docMk/>
            <pc:sldMasterMk cId="2710530142" sldId="2147483828"/>
            <pc:sldLayoutMk cId="2890738557" sldId="2147483832"/>
          </pc:sldLayoutMkLst>
        </pc:sldLayoutChg>
        <pc:sldLayoutChg chg="del">
          <pc:chgData name="Junius B Cross" userId="38d6a8e307679b5c" providerId="LiveId" clId="{7CC0EBFD-F8FF-4E58-AD1C-E126997498A3}" dt="2017-08-20T20:23:43.789" v="98" actId="2696"/>
          <pc:sldLayoutMkLst>
            <pc:docMk/>
            <pc:sldMasterMk cId="2710530142" sldId="2147483828"/>
            <pc:sldLayoutMk cId="4181206187" sldId="2147483833"/>
          </pc:sldLayoutMkLst>
        </pc:sldLayoutChg>
        <pc:sldLayoutChg chg="del">
          <pc:chgData name="Junius B Cross" userId="38d6a8e307679b5c" providerId="LiveId" clId="{7CC0EBFD-F8FF-4E58-AD1C-E126997498A3}" dt="2017-08-20T20:23:43.791" v="99" actId="2696"/>
          <pc:sldLayoutMkLst>
            <pc:docMk/>
            <pc:sldMasterMk cId="2710530142" sldId="2147483828"/>
            <pc:sldLayoutMk cId="1836288448" sldId="2147483834"/>
          </pc:sldLayoutMkLst>
        </pc:sldLayoutChg>
        <pc:sldLayoutChg chg="del">
          <pc:chgData name="Junius B Cross" userId="38d6a8e307679b5c" providerId="LiveId" clId="{7CC0EBFD-F8FF-4E58-AD1C-E126997498A3}" dt="2017-08-20T20:23:43.792" v="100" actId="2696"/>
          <pc:sldLayoutMkLst>
            <pc:docMk/>
            <pc:sldMasterMk cId="2710530142" sldId="2147483828"/>
            <pc:sldLayoutMk cId="3389076876" sldId="2147483835"/>
          </pc:sldLayoutMkLst>
        </pc:sldLayoutChg>
        <pc:sldLayoutChg chg="del">
          <pc:chgData name="Junius B Cross" userId="38d6a8e307679b5c" providerId="LiveId" clId="{7CC0EBFD-F8FF-4E58-AD1C-E126997498A3}" dt="2017-08-20T20:23:43.794" v="101" actId="2696"/>
          <pc:sldLayoutMkLst>
            <pc:docMk/>
            <pc:sldMasterMk cId="2710530142" sldId="2147483828"/>
            <pc:sldLayoutMk cId="1964537686" sldId="2147483836"/>
          </pc:sldLayoutMkLst>
        </pc:sldLayoutChg>
        <pc:sldLayoutChg chg="del">
          <pc:chgData name="Junius B Cross" userId="38d6a8e307679b5c" providerId="LiveId" clId="{7CC0EBFD-F8FF-4E58-AD1C-E126997498A3}" dt="2017-08-20T20:23:43.796" v="102" actId="2696"/>
          <pc:sldLayoutMkLst>
            <pc:docMk/>
            <pc:sldMasterMk cId="2710530142" sldId="2147483828"/>
            <pc:sldLayoutMk cId="2025376057" sldId="2147483837"/>
          </pc:sldLayoutMkLst>
        </pc:sldLayoutChg>
        <pc:sldLayoutChg chg="del">
          <pc:chgData name="Junius B Cross" userId="38d6a8e307679b5c" providerId="LiveId" clId="{7CC0EBFD-F8FF-4E58-AD1C-E126997498A3}" dt="2017-08-20T20:23:43.802" v="103" actId="2696"/>
          <pc:sldLayoutMkLst>
            <pc:docMk/>
            <pc:sldMasterMk cId="2710530142" sldId="2147483828"/>
            <pc:sldLayoutMk cId="2879063284" sldId="2147483838"/>
          </pc:sldLayoutMkLst>
        </pc:sldLayoutChg>
        <pc:sldLayoutChg chg="del">
          <pc:chgData name="Junius B Cross" userId="38d6a8e307679b5c" providerId="LiveId" clId="{7CC0EBFD-F8FF-4E58-AD1C-E126997498A3}" dt="2017-08-20T20:23:43.804" v="104" actId="2696"/>
          <pc:sldLayoutMkLst>
            <pc:docMk/>
            <pc:sldMasterMk cId="2710530142" sldId="2147483828"/>
            <pc:sldLayoutMk cId="3954284722" sldId="2147483839"/>
          </pc:sldLayoutMkLst>
        </pc:sldLayoutChg>
      </pc:sldMasterChg>
      <pc:sldMasterChg chg="del delSldLayout">
        <pc:chgData name="Junius B Cross" userId="38d6a8e307679b5c" providerId="LiveId" clId="{7CC0EBFD-F8FF-4E58-AD1C-E126997498A3}" dt="2017-08-20T20:23:43.947" v="120" actId="2696"/>
        <pc:sldMasterMkLst>
          <pc:docMk/>
          <pc:sldMasterMk cId="3299914483" sldId="2147483840"/>
        </pc:sldMasterMkLst>
        <pc:sldLayoutChg chg="del">
          <pc:chgData name="Junius B Cross" userId="38d6a8e307679b5c" providerId="LiveId" clId="{7CC0EBFD-F8FF-4E58-AD1C-E126997498A3}" dt="2017-08-20T20:23:43.912" v="109" actId="2696"/>
          <pc:sldLayoutMkLst>
            <pc:docMk/>
            <pc:sldMasterMk cId="3299914483" sldId="2147483840"/>
            <pc:sldLayoutMk cId="4064421916" sldId="2147483841"/>
          </pc:sldLayoutMkLst>
        </pc:sldLayoutChg>
        <pc:sldLayoutChg chg="del">
          <pc:chgData name="Junius B Cross" userId="38d6a8e307679b5c" providerId="LiveId" clId="{7CC0EBFD-F8FF-4E58-AD1C-E126997498A3}" dt="2017-08-20T20:23:43.914" v="110" actId="2696"/>
          <pc:sldLayoutMkLst>
            <pc:docMk/>
            <pc:sldMasterMk cId="3299914483" sldId="2147483840"/>
            <pc:sldLayoutMk cId="2311923416" sldId="2147483842"/>
          </pc:sldLayoutMkLst>
        </pc:sldLayoutChg>
        <pc:sldLayoutChg chg="del">
          <pc:chgData name="Junius B Cross" userId="38d6a8e307679b5c" providerId="LiveId" clId="{7CC0EBFD-F8FF-4E58-AD1C-E126997498A3}" dt="2017-08-20T20:23:43.921" v="111" actId="2696"/>
          <pc:sldLayoutMkLst>
            <pc:docMk/>
            <pc:sldMasterMk cId="3299914483" sldId="2147483840"/>
            <pc:sldLayoutMk cId="536983143" sldId="2147483843"/>
          </pc:sldLayoutMkLst>
        </pc:sldLayoutChg>
        <pc:sldLayoutChg chg="del">
          <pc:chgData name="Junius B Cross" userId="38d6a8e307679b5c" providerId="LiveId" clId="{7CC0EBFD-F8FF-4E58-AD1C-E126997498A3}" dt="2017-08-20T20:23:43.923" v="112" actId="2696"/>
          <pc:sldLayoutMkLst>
            <pc:docMk/>
            <pc:sldMasterMk cId="3299914483" sldId="2147483840"/>
            <pc:sldLayoutMk cId="2770242889" sldId="2147483844"/>
          </pc:sldLayoutMkLst>
        </pc:sldLayoutChg>
        <pc:sldLayoutChg chg="del">
          <pc:chgData name="Junius B Cross" userId="38d6a8e307679b5c" providerId="LiveId" clId="{7CC0EBFD-F8FF-4E58-AD1C-E126997498A3}" dt="2017-08-20T20:23:43.926" v="113" actId="2696"/>
          <pc:sldLayoutMkLst>
            <pc:docMk/>
            <pc:sldMasterMk cId="3299914483" sldId="2147483840"/>
            <pc:sldLayoutMk cId="1526450885" sldId="2147483845"/>
          </pc:sldLayoutMkLst>
        </pc:sldLayoutChg>
        <pc:sldLayoutChg chg="del">
          <pc:chgData name="Junius B Cross" userId="38d6a8e307679b5c" providerId="LiveId" clId="{7CC0EBFD-F8FF-4E58-AD1C-E126997498A3}" dt="2017-08-20T20:23:43.927" v="114" actId="2696"/>
          <pc:sldLayoutMkLst>
            <pc:docMk/>
            <pc:sldMasterMk cId="3299914483" sldId="2147483840"/>
            <pc:sldLayoutMk cId="4249135430" sldId="2147483846"/>
          </pc:sldLayoutMkLst>
        </pc:sldLayoutChg>
        <pc:sldLayoutChg chg="del">
          <pc:chgData name="Junius B Cross" userId="38d6a8e307679b5c" providerId="LiveId" clId="{7CC0EBFD-F8FF-4E58-AD1C-E126997498A3}" dt="2017-08-20T20:23:43.929" v="115" actId="2696"/>
          <pc:sldLayoutMkLst>
            <pc:docMk/>
            <pc:sldMasterMk cId="3299914483" sldId="2147483840"/>
            <pc:sldLayoutMk cId="998935746" sldId="2147483847"/>
          </pc:sldLayoutMkLst>
        </pc:sldLayoutChg>
        <pc:sldLayoutChg chg="del">
          <pc:chgData name="Junius B Cross" userId="38d6a8e307679b5c" providerId="LiveId" clId="{7CC0EBFD-F8FF-4E58-AD1C-E126997498A3}" dt="2017-08-20T20:23:43.936" v="116" actId="2696"/>
          <pc:sldLayoutMkLst>
            <pc:docMk/>
            <pc:sldMasterMk cId="3299914483" sldId="2147483840"/>
            <pc:sldLayoutMk cId="3612400971" sldId="2147483848"/>
          </pc:sldLayoutMkLst>
        </pc:sldLayoutChg>
        <pc:sldLayoutChg chg="del">
          <pc:chgData name="Junius B Cross" userId="38d6a8e307679b5c" providerId="LiveId" clId="{7CC0EBFD-F8FF-4E58-AD1C-E126997498A3}" dt="2017-08-20T20:23:43.939" v="117" actId="2696"/>
          <pc:sldLayoutMkLst>
            <pc:docMk/>
            <pc:sldMasterMk cId="3299914483" sldId="2147483840"/>
            <pc:sldLayoutMk cId="356704667" sldId="2147483849"/>
          </pc:sldLayoutMkLst>
        </pc:sldLayoutChg>
        <pc:sldLayoutChg chg="del">
          <pc:chgData name="Junius B Cross" userId="38d6a8e307679b5c" providerId="LiveId" clId="{7CC0EBFD-F8FF-4E58-AD1C-E126997498A3}" dt="2017-08-20T20:23:43.941" v="118" actId="2696"/>
          <pc:sldLayoutMkLst>
            <pc:docMk/>
            <pc:sldMasterMk cId="3299914483" sldId="2147483840"/>
            <pc:sldLayoutMk cId="903351987" sldId="2147483850"/>
          </pc:sldLayoutMkLst>
        </pc:sldLayoutChg>
        <pc:sldLayoutChg chg="del">
          <pc:chgData name="Junius B Cross" userId="38d6a8e307679b5c" providerId="LiveId" clId="{7CC0EBFD-F8FF-4E58-AD1C-E126997498A3}" dt="2017-08-20T20:23:43.944" v="119" actId="2696"/>
          <pc:sldLayoutMkLst>
            <pc:docMk/>
            <pc:sldMasterMk cId="3299914483" sldId="2147483840"/>
            <pc:sldLayoutMk cId="2551522726" sldId="2147483851"/>
          </pc:sldLayoutMkLst>
        </pc:sldLayoutChg>
      </pc:sldMasterChg>
      <pc:sldMasterChg chg="del delSldLayout">
        <pc:chgData name="Junius B Cross" userId="38d6a8e307679b5c" providerId="LiveId" clId="{7CC0EBFD-F8FF-4E58-AD1C-E126997498A3}" dt="2017-08-20T20:23:44.071" v="135" actId="2696"/>
        <pc:sldMasterMkLst>
          <pc:docMk/>
          <pc:sldMasterMk cId="1569571996" sldId="2147483852"/>
        </pc:sldMasterMkLst>
        <pc:sldLayoutChg chg="del">
          <pc:chgData name="Junius B Cross" userId="38d6a8e307679b5c" providerId="LiveId" clId="{7CC0EBFD-F8FF-4E58-AD1C-E126997498A3}" dt="2017-08-20T20:23:44.039" v="124" actId="2696"/>
          <pc:sldLayoutMkLst>
            <pc:docMk/>
            <pc:sldMasterMk cId="1569571996" sldId="2147483852"/>
            <pc:sldLayoutMk cId="3376676962" sldId="2147483853"/>
          </pc:sldLayoutMkLst>
        </pc:sldLayoutChg>
        <pc:sldLayoutChg chg="del">
          <pc:chgData name="Junius B Cross" userId="38d6a8e307679b5c" providerId="LiveId" clId="{7CC0EBFD-F8FF-4E58-AD1C-E126997498A3}" dt="2017-08-20T20:23:44.041" v="125" actId="2696"/>
          <pc:sldLayoutMkLst>
            <pc:docMk/>
            <pc:sldMasterMk cId="1569571996" sldId="2147483852"/>
            <pc:sldLayoutMk cId="1900161746" sldId="2147483854"/>
          </pc:sldLayoutMkLst>
        </pc:sldLayoutChg>
        <pc:sldLayoutChg chg="del">
          <pc:chgData name="Junius B Cross" userId="38d6a8e307679b5c" providerId="LiveId" clId="{7CC0EBFD-F8FF-4E58-AD1C-E126997498A3}" dt="2017-08-20T20:23:44.043" v="126" actId="2696"/>
          <pc:sldLayoutMkLst>
            <pc:docMk/>
            <pc:sldMasterMk cId="1569571996" sldId="2147483852"/>
            <pc:sldLayoutMk cId="3459322437" sldId="2147483855"/>
          </pc:sldLayoutMkLst>
        </pc:sldLayoutChg>
        <pc:sldLayoutChg chg="del">
          <pc:chgData name="Junius B Cross" userId="38d6a8e307679b5c" providerId="LiveId" clId="{7CC0EBFD-F8FF-4E58-AD1C-E126997498A3}" dt="2017-08-20T20:23:44.045" v="127" actId="2696"/>
          <pc:sldLayoutMkLst>
            <pc:docMk/>
            <pc:sldMasterMk cId="1569571996" sldId="2147483852"/>
            <pc:sldLayoutMk cId="1474994710" sldId="2147483856"/>
          </pc:sldLayoutMkLst>
        </pc:sldLayoutChg>
        <pc:sldLayoutChg chg="del">
          <pc:chgData name="Junius B Cross" userId="38d6a8e307679b5c" providerId="LiveId" clId="{7CC0EBFD-F8FF-4E58-AD1C-E126997498A3}" dt="2017-08-20T20:23:44.048" v="128" actId="2696"/>
          <pc:sldLayoutMkLst>
            <pc:docMk/>
            <pc:sldMasterMk cId="1569571996" sldId="2147483852"/>
            <pc:sldLayoutMk cId="3412118661" sldId="2147483857"/>
          </pc:sldLayoutMkLst>
        </pc:sldLayoutChg>
        <pc:sldLayoutChg chg="del">
          <pc:chgData name="Junius B Cross" userId="38d6a8e307679b5c" providerId="LiveId" clId="{7CC0EBFD-F8FF-4E58-AD1C-E126997498A3}" dt="2017-08-20T20:23:44.054" v="129" actId="2696"/>
          <pc:sldLayoutMkLst>
            <pc:docMk/>
            <pc:sldMasterMk cId="1569571996" sldId="2147483852"/>
            <pc:sldLayoutMk cId="2732938953" sldId="2147483858"/>
          </pc:sldLayoutMkLst>
        </pc:sldLayoutChg>
        <pc:sldLayoutChg chg="del">
          <pc:chgData name="Junius B Cross" userId="38d6a8e307679b5c" providerId="LiveId" clId="{7CC0EBFD-F8FF-4E58-AD1C-E126997498A3}" dt="2017-08-20T20:23:44.056" v="130" actId="2696"/>
          <pc:sldLayoutMkLst>
            <pc:docMk/>
            <pc:sldMasterMk cId="1569571996" sldId="2147483852"/>
            <pc:sldLayoutMk cId="1775164463" sldId="2147483859"/>
          </pc:sldLayoutMkLst>
        </pc:sldLayoutChg>
        <pc:sldLayoutChg chg="del">
          <pc:chgData name="Junius B Cross" userId="38d6a8e307679b5c" providerId="LiveId" clId="{7CC0EBFD-F8FF-4E58-AD1C-E126997498A3}" dt="2017-08-20T20:23:44.058" v="131" actId="2696"/>
          <pc:sldLayoutMkLst>
            <pc:docMk/>
            <pc:sldMasterMk cId="1569571996" sldId="2147483852"/>
            <pc:sldLayoutMk cId="479807423" sldId="2147483860"/>
          </pc:sldLayoutMkLst>
        </pc:sldLayoutChg>
        <pc:sldLayoutChg chg="del">
          <pc:chgData name="Junius B Cross" userId="38d6a8e307679b5c" providerId="LiveId" clId="{7CC0EBFD-F8FF-4E58-AD1C-E126997498A3}" dt="2017-08-20T20:23:44.060" v="132" actId="2696"/>
          <pc:sldLayoutMkLst>
            <pc:docMk/>
            <pc:sldMasterMk cId="1569571996" sldId="2147483852"/>
            <pc:sldLayoutMk cId="4058064604" sldId="2147483861"/>
          </pc:sldLayoutMkLst>
        </pc:sldLayoutChg>
        <pc:sldLayoutChg chg="del">
          <pc:chgData name="Junius B Cross" userId="38d6a8e307679b5c" providerId="LiveId" clId="{7CC0EBFD-F8FF-4E58-AD1C-E126997498A3}" dt="2017-08-20T20:23:44.062" v="133" actId="2696"/>
          <pc:sldLayoutMkLst>
            <pc:docMk/>
            <pc:sldMasterMk cId="1569571996" sldId="2147483852"/>
            <pc:sldLayoutMk cId="1085872233" sldId="2147483862"/>
          </pc:sldLayoutMkLst>
        </pc:sldLayoutChg>
        <pc:sldLayoutChg chg="del">
          <pc:chgData name="Junius B Cross" userId="38d6a8e307679b5c" providerId="LiveId" clId="{7CC0EBFD-F8FF-4E58-AD1C-E126997498A3}" dt="2017-08-20T20:23:44.064" v="134" actId="2696"/>
          <pc:sldLayoutMkLst>
            <pc:docMk/>
            <pc:sldMasterMk cId="1569571996" sldId="2147483852"/>
            <pc:sldLayoutMk cId="1995708072" sldId="2147483863"/>
          </pc:sldLayoutMkLst>
        </pc:sldLayoutChg>
      </pc:sldMasterChg>
      <pc:sldMasterChg chg="del delSldLayout">
        <pc:chgData name="Junius B Cross" userId="38d6a8e307679b5c" providerId="LiveId" clId="{7CC0EBFD-F8FF-4E58-AD1C-E126997498A3}" dt="2017-08-20T20:23:44.161" v="150" actId="2696"/>
        <pc:sldMasterMkLst>
          <pc:docMk/>
          <pc:sldMasterMk cId="782543289" sldId="2147483864"/>
        </pc:sldMasterMkLst>
        <pc:sldLayoutChg chg="del">
          <pc:chgData name="Junius B Cross" userId="38d6a8e307679b5c" providerId="LiveId" clId="{7CC0EBFD-F8FF-4E58-AD1C-E126997498A3}" dt="2017-08-20T20:23:44.132" v="139" actId="2696"/>
          <pc:sldLayoutMkLst>
            <pc:docMk/>
            <pc:sldMasterMk cId="782543289" sldId="2147483864"/>
            <pc:sldLayoutMk cId="280691985" sldId="2147483865"/>
          </pc:sldLayoutMkLst>
        </pc:sldLayoutChg>
        <pc:sldLayoutChg chg="del">
          <pc:chgData name="Junius B Cross" userId="38d6a8e307679b5c" providerId="LiveId" clId="{7CC0EBFD-F8FF-4E58-AD1C-E126997498A3}" dt="2017-08-20T20:23:44.135" v="140" actId="2696"/>
          <pc:sldLayoutMkLst>
            <pc:docMk/>
            <pc:sldMasterMk cId="782543289" sldId="2147483864"/>
            <pc:sldLayoutMk cId="4039711600" sldId="2147483866"/>
          </pc:sldLayoutMkLst>
        </pc:sldLayoutChg>
        <pc:sldLayoutChg chg="del">
          <pc:chgData name="Junius B Cross" userId="38d6a8e307679b5c" providerId="LiveId" clId="{7CC0EBFD-F8FF-4E58-AD1C-E126997498A3}" dt="2017-08-20T20:23:44.138" v="141" actId="2696"/>
          <pc:sldLayoutMkLst>
            <pc:docMk/>
            <pc:sldMasterMk cId="782543289" sldId="2147483864"/>
            <pc:sldLayoutMk cId="2038200791" sldId="2147483867"/>
          </pc:sldLayoutMkLst>
        </pc:sldLayoutChg>
        <pc:sldLayoutChg chg="del">
          <pc:chgData name="Junius B Cross" userId="38d6a8e307679b5c" providerId="LiveId" clId="{7CC0EBFD-F8FF-4E58-AD1C-E126997498A3}" dt="2017-08-20T20:23:44.139" v="142" actId="2696"/>
          <pc:sldLayoutMkLst>
            <pc:docMk/>
            <pc:sldMasterMk cId="782543289" sldId="2147483864"/>
            <pc:sldLayoutMk cId="3403801623" sldId="2147483868"/>
          </pc:sldLayoutMkLst>
        </pc:sldLayoutChg>
        <pc:sldLayoutChg chg="del">
          <pc:chgData name="Junius B Cross" userId="38d6a8e307679b5c" providerId="LiveId" clId="{7CC0EBFD-F8FF-4E58-AD1C-E126997498A3}" dt="2017-08-20T20:23:44.142" v="143" actId="2696"/>
          <pc:sldLayoutMkLst>
            <pc:docMk/>
            <pc:sldMasterMk cId="782543289" sldId="2147483864"/>
            <pc:sldLayoutMk cId="1964725497" sldId="2147483869"/>
          </pc:sldLayoutMkLst>
        </pc:sldLayoutChg>
        <pc:sldLayoutChg chg="del">
          <pc:chgData name="Junius B Cross" userId="38d6a8e307679b5c" providerId="LiveId" clId="{7CC0EBFD-F8FF-4E58-AD1C-E126997498A3}" dt="2017-08-20T20:23:44.143" v="144" actId="2696"/>
          <pc:sldLayoutMkLst>
            <pc:docMk/>
            <pc:sldMasterMk cId="782543289" sldId="2147483864"/>
            <pc:sldLayoutMk cId="658438667" sldId="2147483870"/>
          </pc:sldLayoutMkLst>
        </pc:sldLayoutChg>
        <pc:sldLayoutChg chg="del">
          <pc:chgData name="Junius B Cross" userId="38d6a8e307679b5c" providerId="LiveId" clId="{7CC0EBFD-F8FF-4E58-AD1C-E126997498A3}" dt="2017-08-20T20:23:44.145" v="145" actId="2696"/>
          <pc:sldLayoutMkLst>
            <pc:docMk/>
            <pc:sldMasterMk cId="782543289" sldId="2147483864"/>
            <pc:sldLayoutMk cId="977322898" sldId="2147483871"/>
          </pc:sldLayoutMkLst>
        </pc:sldLayoutChg>
        <pc:sldLayoutChg chg="del">
          <pc:chgData name="Junius B Cross" userId="38d6a8e307679b5c" providerId="LiveId" clId="{7CC0EBFD-F8FF-4E58-AD1C-E126997498A3}" dt="2017-08-20T20:23:44.147" v="146" actId="2696"/>
          <pc:sldLayoutMkLst>
            <pc:docMk/>
            <pc:sldMasterMk cId="782543289" sldId="2147483864"/>
            <pc:sldLayoutMk cId="751349989" sldId="2147483872"/>
          </pc:sldLayoutMkLst>
        </pc:sldLayoutChg>
        <pc:sldLayoutChg chg="del">
          <pc:chgData name="Junius B Cross" userId="38d6a8e307679b5c" providerId="LiveId" clId="{7CC0EBFD-F8FF-4E58-AD1C-E126997498A3}" dt="2017-08-20T20:23:44.154" v="147" actId="2696"/>
          <pc:sldLayoutMkLst>
            <pc:docMk/>
            <pc:sldMasterMk cId="782543289" sldId="2147483864"/>
            <pc:sldLayoutMk cId="3802840819" sldId="2147483873"/>
          </pc:sldLayoutMkLst>
        </pc:sldLayoutChg>
        <pc:sldLayoutChg chg="del">
          <pc:chgData name="Junius B Cross" userId="38d6a8e307679b5c" providerId="LiveId" clId="{7CC0EBFD-F8FF-4E58-AD1C-E126997498A3}" dt="2017-08-20T20:23:44.156" v="148" actId="2696"/>
          <pc:sldLayoutMkLst>
            <pc:docMk/>
            <pc:sldMasterMk cId="782543289" sldId="2147483864"/>
            <pc:sldLayoutMk cId="2168676854" sldId="2147483874"/>
          </pc:sldLayoutMkLst>
        </pc:sldLayoutChg>
        <pc:sldLayoutChg chg="del">
          <pc:chgData name="Junius B Cross" userId="38d6a8e307679b5c" providerId="LiveId" clId="{7CC0EBFD-F8FF-4E58-AD1C-E126997498A3}" dt="2017-08-20T20:23:44.158" v="149" actId="2696"/>
          <pc:sldLayoutMkLst>
            <pc:docMk/>
            <pc:sldMasterMk cId="782543289" sldId="2147483864"/>
            <pc:sldLayoutMk cId="4023431333" sldId="2147483875"/>
          </pc:sldLayoutMkLst>
        </pc:sldLayoutChg>
      </pc:sldMasterChg>
      <pc:sldMasterChg chg="del delSldLayout">
        <pc:chgData name="Junius B Cross" userId="38d6a8e307679b5c" providerId="LiveId" clId="{7CC0EBFD-F8FF-4E58-AD1C-E126997498A3}" dt="2017-08-20T20:23:44.321" v="169" actId="2696"/>
        <pc:sldMasterMkLst>
          <pc:docMk/>
          <pc:sldMasterMk cId="2118569625" sldId="2147483876"/>
        </pc:sldMasterMkLst>
        <pc:sldLayoutChg chg="del">
          <pc:chgData name="Junius B Cross" userId="38d6a8e307679b5c" providerId="LiveId" clId="{7CC0EBFD-F8FF-4E58-AD1C-E126997498A3}" dt="2017-08-20T20:23:44.294" v="158" actId="2696"/>
          <pc:sldLayoutMkLst>
            <pc:docMk/>
            <pc:sldMasterMk cId="2118569625" sldId="2147483876"/>
            <pc:sldLayoutMk cId="1219882894" sldId="2147483877"/>
          </pc:sldLayoutMkLst>
        </pc:sldLayoutChg>
        <pc:sldLayoutChg chg="del">
          <pc:chgData name="Junius B Cross" userId="38d6a8e307679b5c" providerId="LiveId" clId="{7CC0EBFD-F8FF-4E58-AD1C-E126997498A3}" dt="2017-08-20T20:23:44.296" v="159" actId="2696"/>
          <pc:sldLayoutMkLst>
            <pc:docMk/>
            <pc:sldMasterMk cId="2118569625" sldId="2147483876"/>
            <pc:sldLayoutMk cId="1562360162" sldId="2147483878"/>
          </pc:sldLayoutMkLst>
        </pc:sldLayoutChg>
        <pc:sldLayoutChg chg="del">
          <pc:chgData name="Junius B Cross" userId="38d6a8e307679b5c" providerId="LiveId" clId="{7CC0EBFD-F8FF-4E58-AD1C-E126997498A3}" dt="2017-08-20T20:23:44.298" v="160" actId="2696"/>
          <pc:sldLayoutMkLst>
            <pc:docMk/>
            <pc:sldMasterMk cId="2118569625" sldId="2147483876"/>
            <pc:sldLayoutMk cId="813988332" sldId="2147483879"/>
          </pc:sldLayoutMkLst>
        </pc:sldLayoutChg>
        <pc:sldLayoutChg chg="del">
          <pc:chgData name="Junius B Cross" userId="38d6a8e307679b5c" providerId="LiveId" clId="{7CC0EBFD-F8FF-4E58-AD1C-E126997498A3}" dt="2017-08-20T20:23:44.303" v="161" actId="2696"/>
          <pc:sldLayoutMkLst>
            <pc:docMk/>
            <pc:sldMasterMk cId="2118569625" sldId="2147483876"/>
            <pc:sldLayoutMk cId="3010009100" sldId="2147483880"/>
          </pc:sldLayoutMkLst>
        </pc:sldLayoutChg>
        <pc:sldLayoutChg chg="del">
          <pc:chgData name="Junius B Cross" userId="38d6a8e307679b5c" providerId="LiveId" clId="{7CC0EBFD-F8FF-4E58-AD1C-E126997498A3}" dt="2017-08-20T20:23:44.306" v="162" actId="2696"/>
          <pc:sldLayoutMkLst>
            <pc:docMk/>
            <pc:sldMasterMk cId="2118569625" sldId="2147483876"/>
            <pc:sldLayoutMk cId="1474509309" sldId="2147483881"/>
          </pc:sldLayoutMkLst>
        </pc:sldLayoutChg>
        <pc:sldLayoutChg chg="del">
          <pc:chgData name="Junius B Cross" userId="38d6a8e307679b5c" providerId="LiveId" clId="{7CC0EBFD-F8FF-4E58-AD1C-E126997498A3}" dt="2017-08-20T20:23:44.307" v="163" actId="2696"/>
          <pc:sldLayoutMkLst>
            <pc:docMk/>
            <pc:sldMasterMk cId="2118569625" sldId="2147483876"/>
            <pc:sldLayoutMk cId="3513867738" sldId="2147483882"/>
          </pc:sldLayoutMkLst>
        </pc:sldLayoutChg>
        <pc:sldLayoutChg chg="del">
          <pc:chgData name="Junius B Cross" userId="38d6a8e307679b5c" providerId="LiveId" clId="{7CC0EBFD-F8FF-4E58-AD1C-E126997498A3}" dt="2017-08-20T20:23:44.309" v="164" actId="2696"/>
          <pc:sldLayoutMkLst>
            <pc:docMk/>
            <pc:sldMasterMk cId="2118569625" sldId="2147483876"/>
            <pc:sldLayoutMk cId="1367294411" sldId="2147483883"/>
          </pc:sldLayoutMkLst>
        </pc:sldLayoutChg>
        <pc:sldLayoutChg chg="del">
          <pc:chgData name="Junius B Cross" userId="38d6a8e307679b5c" providerId="LiveId" clId="{7CC0EBFD-F8FF-4E58-AD1C-E126997498A3}" dt="2017-08-20T20:23:44.311" v="165" actId="2696"/>
          <pc:sldLayoutMkLst>
            <pc:docMk/>
            <pc:sldMasterMk cId="2118569625" sldId="2147483876"/>
            <pc:sldLayoutMk cId="2336531288" sldId="2147483884"/>
          </pc:sldLayoutMkLst>
        </pc:sldLayoutChg>
        <pc:sldLayoutChg chg="del">
          <pc:chgData name="Junius B Cross" userId="38d6a8e307679b5c" providerId="LiveId" clId="{7CC0EBFD-F8FF-4E58-AD1C-E126997498A3}" dt="2017-08-20T20:23:44.313" v="166" actId="2696"/>
          <pc:sldLayoutMkLst>
            <pc:docMk/>
            <pc:sldMasterMk cId="2118569625" sldId="2147483876"/>
            <pc:sldLayoutMk cId="2117198960" sldId="2147483885"/>
          </pc:sldLayoutMkLst>
        </pc:sldLayoutChg>
        <pc:sldLayoutChg chg="del">
          <pc:chgData name="Junius B Cross" userId="38d6a8e307679b5c" providerId="LiveId" clId="{7CC0EBFD-F8FF-4E58-AD1C-E126997498A3}" dt="2017-08-20T20:23:44.315" v="167" actId="2696"/>
          <pc:sldLayoutMkLst>
            <pc:docMk/>
            <pc:sldMasterMk cId="2118569625" sldId="2147483876"/>
            <pc:sldLayoutMk cId="922419003" sldId="2147483886"/>
          </pc:sldLayoutMkLst>
        </pc:sldLayoutChg>
        <pc:sldLayoutChg chg="del">
          <pc:chgData name="Junius B Cross" userId="38d6a8e307679b5c" providerId="LiveId" clId="{7CC0EBFD-F8FF-4E58-AD1C-E126997498A3}" dt="2017-08-20T20:23:44.317" v="168" actId="2696"/>
          <pc:sldLayoutMkLst>
            <pc:docMk/>
            <pc:sldMasterMk cId="2118569625" sldId="2147483876"/>
            <pc:sldLayoutMk cId="3815458801" sldId="2147483887"/>
          </pc:sldLayoutMkLst>
        </pc:sldLayoutChg>
      </pc:sldMasterChg>
      <pc:sldMasterChg chg="del delSldLayout">
        <pc:chgData name="Junius B Cross" userId="38d6a8e307679b5c" providerId="LiveId" clId="{7CC0EBFD-F8FF-4E58-AD1C-E126997498A3}" dt="2017-08-20T20:23:44.475" v="200" actId="2696"/>
        <pc:sldMasterMkLst>
          <pc:docMk/>
          <pc:sldMasterMk cId="962837418" sldId="2147483888"/>
        </pc:sldMasterMkLst>
        <pc:sldLayoutChg chg="del">
          <pc:chgData name="Junius B Cross" userId="38d6a8e307679b5c" providerId="LiveId" clId="{7CC0EBFD-F8FF-4E58-AD1C-E126997498A3}" dt="2017-08-20T20:23:44.448" v="189" actId="2696"/>
          <pc:sldLayoutMkLst>
            <pc:docMk/>
            <pc:sldMasterMk cId="962837418" sldId="2147483888"/>
            <pc:sldLayoutMk cId="3675780108" sldId="2147483889"/>
          </pc:sldLayoutMkLst>
        </pc:sldLayoutChg>
        <pc:sldLayoutChg chg="del">
          <pc:chgData name="Junius B Cross" userId="38d6a8e307679b5c" providerId="LiveId" clId="{7CC0EBFD-F8FF-4E58-AD1C-E126997498A3}" dt="2017-08-20T20:23:44.454" v="190" actId="2696"/>
          <pc:sldLayoutMkLst>
            <pc:docMk/>
            <pc:sldMasterMk cId="962837418" sldId="2147483888"/>
            <pc:sldLayoutMk cId="1771050567" sldId="2147483890"/>
          </pc:sldLayoutMkLst>
        </pc:sldLayoutChg>
        <pc:sldLayoutChg chg="del">
          <pc:chgData name="Junius B Cross" userId="38d6a8e307679b5c" providerId="LiveId" clId="{7CC0EBFD-F8FF-4E58-AD1C-E126997498A3}" dt="2017-08-20T20:23:44.456" v="191" actId="2696"/>
          <pc:sldLayoutMkLst>
            <pc:docMk/>
            <pc:sldMasterMk cId="962837418" sldId="2147483888"/>
            <pc:sldLayoutMk cId="3110548406" sldId="2147483891"/>
          </pc:sldLayoutMkLst>
        </pc:sldLayoutChg>
        <pc:sldLayoutChg chg="del">
          <pc:chgData name="Junius B Cross" userId="38d6a8e307679b5c" providerId="LiveId" clId="{7CC0EBFD-F8FF-4E58-AD1C-E126997498A3}" dt="2017-08-20T20:23:44.457" v="192" actId="2696"/>
          <pc:sldLayoutMkLst>
            <pc:docMk/>
            <pc:sldMasterMk cId="962837418" sldId="2147483888"/>
            <pc:sldLayoutMk cId="1477874368" sldId="2147483892"/>
          </pc:sldLayoutMkLst>
        </pc:sldLayoutChg>
        <pc:sldLayoutChg chg="del">
          <pc:chgData name="Junius B Cross" userId="38d6a8e307679b5c" providerId="LiveId" clId="{7CC0EBFD-F8FF-4E58-AD1C-E126997498A3}" dt="2017-08-20T20:23:44.460" v="193" actId="2696"/>
          <pc:sldLayoutMkLst>
            <pc:docMk/>
            <pc:sldMasterMk cId="962837418" sldId="2147483888"/>
            <pc:sldLayoutMk cId="519588134" sldId="2147483893"/>
          </pc:sldLayoutMkLst>
        </pc:sldLayoutChg>
        <pc:sldLayoutChg chg="del">
          <pc:chgData name="Junius B Cross" userId="38d6a8e307679b5c" providerId="LiveId" clId="{7CC0EBFD-F8FF-4E58-AD1C-E126997498A3}" dt="2017-08-20T20:23:44.461" v="194" actId="2696"/>
          <pc:sldLayoutMkLst>
            <pc:docMk/>
            <pc:sldMasterMk cId="962837418" sldId="2147483888"/>
            <pc:sldLayoutMk cId="1062268818" sldId="2147483894"/>
          </pc:sldLayoutMkLst>
        </pc:sldLayoutChg>
        <pc:sldLayoutChg chg="del">
          <pc:chgData name="Junius B Cross" userId="38d6a8e307679b5c" providerId="LiveId" clId="{7CC0EBFD-F8FF-4E58-AD1C-E126997498A3}" dt="2017-08-20T20:23:44.463" v="195" actId="2696"/>
          <pc:sldLayoutMkLst>
            <pc:docMk/>
            <pc:sldMasterMk cId="962837418" sldId="2147483888"/>
            <pc:sldLayoutMk cId="2358916278" sldId="2147483895"/>
          </pc:sldLayoutMkLst>
        </pc:sldLayoutChg>
        <pc:sldLayoutChg chg="del">
          <pc:chgData name="Junius B Cross" userId="38d6a8e307679b5c" providerId="LiveId" clId="{7CC0EBFD-F8FF-4E58-AD1C-E126997498A3}" dt="2017-08-20T20:23:44.465" v="196" actId="2696"/>
          <pc:sldLayoutMkLst>
            <pc:docMk/>
            <pc:sldMasterMk cId="962837418" sldId="2147483888"/>
            <pc:sldLayoutMk cId="56002297" sldId="2147483896"/>
          </pc:sldLayoutMkLst>
        </pc:sldLayoutChg>
        <pc:sldLayoutChg chg="del">
          <pc:chgData name="Junius B Cross" userId="38d6a8e307679b5c" providerId="LiveId" clId="{7CC0EBFD-F8FF-4E58-AD1C-E126997498A3}" dt="2017-08-20T20:23:44.468" v="197" actId="2696"/>
          <pc:sldLayoutMkLst>
            <pc:docMk/>
            <pc:sldMasterMk cId="962837418" sldId="2147483888"/>
            <pc:sldLayoutMk cId="2594620016" sldId="2147483897"/>
          </pc:sldLayoutMkLst>
        </pc:sldLayoutChg>
        <pc:sldLayoutChg chg="del">
          <pc:chgData name="Junius B Cross" userId="38d6a8e307679b5c" providerId="LiveId" clId="{7CC0EBFD-F8FF-4E58-AD1C-E126997498A3}" dt="2017-08-20T20:23:44.470" v="198" actId="2696"/>
          <pc:sldLayoutMkLst>
            <pc:docMk/>
            <pc:sldMasterMk cId="962837418" sldId="2147483888"/>
            <pc:sldLayoutMk cId="3856448417" sldId="2147483898"/>
          </pc:sldLayoutMkLst>
        </pc:sldLayoutChg>
        <pc:sldLayoutChg chg="del">
          <pc:chgData name="Junius B Cross" userId="38d6a8e307679b5c" providerId="LiveId" clId="{7CC0EBFD-F8FF-4E58-AD1C-E126997498A3}" dt="2017-08-20T20:23:44.472" v="199" actId="2696"/>
          <pc:sldLayoutMkLst>
            <pc:docMk/>
            <pc:sldMasterMk cId="962837418" sldId="2147483888"/>
            <pc:sldLayoutMk cId="4201097291" sldId="2147483899"/>
          </pc:sldLayoutMkLst>
        </pc:sldLayoutChg>
      </pc:sldMasterChg>
      <pc:sldMasterChg chg="del delSldLayout">
        <pc:chgData name="Junius B Cross" userId="38d6a8e307679b5c" providerId="LiveId" clId="{7CC0EBFD-F8FF-4E58-AD1C-E126997498A3}" dt="2017-08-20T20:23:44.428" v="187" actId="2696"/>
        <pc:sldMasterMkLst>
          <pc:docMk/>
          <pc:sldMasterMk cId="1204212904" sldId="2147483900"/>
        </pc:sldMasterMkLst>
        <pc:sldLayoutChg chg="del">
          <pc:chgData name="Junius B Cross" userId="38d6a8e307679b5c" providerId="LiveId" clId="{7CC0EBFD-F8FF-4E58-AD1C-E126997498A3}" dt="2017-08-20T20:23:44.402" v="176" actId="2696"/>
          <pc:sldLayoutMkLst>
            <pc:docMk/>
            <pc:sldMasterMk cId="1204212904" sldId="2147483900"/>
            <pc:sldLayoutMk cId="3698362739" sldId="2147483901"/>
          </pc:sldLayoutMkLst>
        </pc:sldLayoutChg>
        <pc:sldLayoutChg chg="del">
          <pc:chgData name="Junius B Cross" userId="38d6a8e307679b5c" providerId="LiveId" clId="{7CC0EBFD-F8FF-4E58-AD1C-E126997498A3}" dt="2017-08-20T20:23:44.404" v="177" actId="2696"/>
          <pc:sldLayoutMkLst>
            <pc:docMk/>
            <pc:sldMasterMk cId="1204212904" sldId="2147483900"/>
            <pc:sldLayoutMk cId="29234731" sldId="2147483902"/>
          </pc:sldLayoutMkLst>
        </pc:sldLayoutChg>
        <pc:sldLayoutChg chg="del">
          <pc:chgData name="Junius B Cross" userId="38d6a8e307679b5c" providerId="LiveId" clId="{7CC0EBFD-F8FF-4E58-AD1C-E126997498A3}" dt="2017-08-20T20:23:44.406" v="178" actId="2696"/>
          <pc:sldLayoutMkLst>
            <pc:docMk/>
            <pc:sldMasterMk cId="1204212904" sldId="2147483900"/>
            <pc:sldLayoutMk cId="2315099804" sldId="2147483903"/>
          </pc:sldLayoutMkLst>
        </pc:sldLayoutChg>
        <pc:sldLayoutChg chg="del">
          <pc:chgData name="Junius B Cross" userId="38d6a8e307679b5c" providerId="LiveId" clId="{7CC0EBFD-F8FF-4E58-AD1C-E126997498A3}" dt="2017-08-20T20:23:44.408" v="179" actId="2696"/>
          <pc:sldLayoutMkLst>
            <pc:docMk/>
            <pc:sldMasterMk cId="1204212904" sldId="2147483900"/>
            <pc:sldLayoutMk cId="2350312976" sldId="2147483904"/>
          </pc:sldLayoutMkLst>
        </pc:sldLayoutChg>
        <pc:sldLayoutChg chg="del">
          <pc:chgData name="Junius B Cross" userId="38d6a8e307679b5c" providerId="LiveId" clId="{7CC0EBFD-F8FF-4E58-AD1C-E126997498A3}" dt="2017-08-20T20:23:44.410" v="180" actId="2696"/>
          <pc:sldLayoutMkLst>
            <pc:docMk/>
            <pc:sldMasterMk cId="1204212904" sldId="2147483900"/>
            <pc:sldLayoutMk cId="1442925682" sldId="2147483905"/>
          </pc:sldLayoutMkLst>
        </pc:sldLayoutChg>
        <pc:sldLayoutChg chg="del">
          <pc:chgData name="Junius B Cross" userId="38d6a8e307679b5c" providerId="LiveId" clId="{7CC0EBFD-F8FF-4E58-AD1C-E126997498A3}" dt="2017-08-20T20:23:44.412" v="181" actId="2696"/>
          <pc:sldLayoutMkLst>
            <pc:docMk/>
            <pc:sldMasterMk cId="1204212904" sldId="2147483900"/>
            <pc:sldLayoutMk cId="3373829049" sldId="2147483906"/>
          </pc:sldLayoutMkLst>
        </pc:sldLayoutChg>
        <pc:sldLayoutChg chg="del">
          <pc:chgData name="Junius B Cross" userId="38d6a8e307679b5c" providerId="LiveId" clId="{7CC0EBFD-F8FF-4E58-AD1C-E126997498A3}" dt="2017-08-20T20:23:44.413" v="182" actId="2696"/>
          <pc:sldLayoutMkLst>
            <pc:docMk/>
            <pc:sldMasterMk cId="1204212904" sldId="2147483900"/>
            <pc:sldLayoutMk cId="2434942517" sldId="2147483907"/>
          </pc:sldLayoutMkLst>
        </pc:sldLayoutChg>
        <pc:sldLayoutChg chg="del">
          <pc:chgData name="Junius B Cross" userId="38d6a8e307679b5c" providerId="LiveId" clId="{7CC0EBFD-F8FF-4E58-AD1C-E126997498A3}" dt="2017-08-20T20:23:44.419" v="183" actId="2696"/>
          <pc:sldLayoutMkLst>
            <pc:docMk/>
            <pc:sldMasterMk cId="1204212904" sldId="2147483900"/>
            <pc:sldLayoutMk cId="1773187788" sldId="2147483908"/>
          </pc:sldLayoutMkLst>
        </pc:sldLayoutChg>
        <pc:sldLayoutChg chg="del">
          <pc:chgData name="Junius B Cross" userId="38d6a8e307679b5c" providerId="LiveId" clId="{7CC0EBFD-F8FF-4E58-AD1C-E126997498A3}" dt="2017-08-20T20:23:44.421" v="184" actId="2696"/>
          <pc:sldLayoutMkLst>
            <pc:docMk/>
            <pc:sldMasterMk cId="1204212904" sldId="2147483900"/>
            <pc:sldLayoutMk cId="3798087057" sldId="2147483909"/>
          </pc:sldLayoutMkLst>
        </pc:sldLayoutChg>
        <pc:sldLayoutChg chg="del">
          <pc:chgData name="Junius B Cross" userId="38d6a8e307679b5c" providerId="LiveId" clId="{7CC0EBFD-F8FF-4E58-AD1C-E126997498A3}" dt="2017-08-20T20:23:44.423" v="185" actId="2696"/>
          <pc:sldLayoutMkLst>
            <pc:docMk/>
            <pc:sldMasterMk cId="1204212904" sldId="2147483900"/>
            <pc:sldLayoutMk cId="4184531432" sldId="2147483910"/>
          </pc:sldLayoutMkLst>
        </pc:sldLayoutChg>
        <pc:sldLayoutChg chg="del">
          <pc:chgData name="Junius B Cross" userId="38d6a8e307679b5c" providerId="LiveId" clId="{7CC0EBFD-F8FF-4E58-AD1C-E126997498A3}" dt="2017-08-20T20:23:44.425" v="186" actId="2696"/>
          <pc:sldLayoutMkLst>
            <pc:docMk/>
            <pc:sldMasterMk cId="1204212904" sldId="2147483900"/>
            <pc:sldLayoutMk cId="3496685030" sldId="214748391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39830E-0E20-4E5F-A83A-49648AD9A426}" type="datetimeFigureOut">
              <a:rPr lang="en-US" smtClean="0"/>
              <a:t>8/20/2017</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E4EE80-604D-4503-B287-E50A3A57C134}" type="slidenum">
              <a:rPr lang="en-US" smtClean="0"/>
              <a:t>‹#›</a:t>
            </a:fld>
            <a:endParaRPr lang="en-US" dirty="0"/>
          </a:p>
        </p:txBody>
      </p:sp>
    </p:spTree>
    <p:extLst>
      <p:ext uri="{BB962C8B-B14F-4D97-AF65-F5344CB8AC3E}">
        <p14:creationId xmlns:p14="http://schemas.microsoft.com/office/powerpoint/2010/main" val="1815673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BOOK OF REVELATION</a:t>
            </a:r>
          </a:p>
          <a:p>
            <a:r>
              <a:rPr lang="en-US" sz="1200" kern="1200" dirty="0">
                <a:solidFill>
                  <a:schemeClr val="tx1"/>
                </a:solidFill>
                <a:effectLst/>
                <a:latin typeface="+mn-lt"/>
                <a:ea typeface="+mn-ea"/>
                <a:cs typeface="+mn-cs"/>
              </a:rPr>
              <a:t>FOR THE MODERN READER</a:t>
            </a:r>
          </a:p>
          <a:p>
            <a:r>
              <a:rPr lang="en-US" sz="1200" kern="1200" dirty="0">
                <a:solidFill>
                  <a:schemeClr val="tx1"/>
                </a:solidFill>
                <a:effectLst/>
                <a:latin typeface="+mn-lt"/>
                <a:ea typeface="+mn-ea"/>
                <a:cs typeface="+mn-cs"/>
              </a:rPr>
              <a:t>In Four Lessons</a:t>
            </a:r>
          </a:p>
          <a:p>
            <a:r>
              <a:rPr lang="en-US" sz="1200" kern="1200" dirty="0">
                <a:solidFill>
                  <a:schemeClr val="tx1"/>
                </a:solidFill>
                <a:effectLst/>
                <a:latin typeface="+mn-lt"/>
                <a:ea typeface="+mn-ea"/>
                <a:cs typeface="+mn-cs"/>
              </a:rPr>
              <a:t>First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is intended as a four lesson course on the book of the New Testament commonly known as The Book of Revelation. The first lesson deals with the introduction to the concepts, origins and history of the text itself. The following three lessons, two, three and four, deal with the text itself. The intention is that this study be undertaken along with your reading of the text, starting after you have finished this first lesson. In this way, you will be able to encounter these scriptures directly. These as with all parts of the Bible, can be read for textual study and as an aid in life. The textual study will bring understanding and one hopes enlightenment. When read with a life challenge in mind, one will discover in scriptural texts, new meaning, that will help in dealing with the challenge at hand. This final section of the New Testament, above all others was written to those facing great and often fatal challenges in life. </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1</a:t>
            </a:fld>
            <a:endParaRPr lang="en-US" dirty="0"/>
          </a:p>
        </p:txBody>
      </p:sp>
    </p:spTree>
    <p:extLst>
      <p:ext uri="{BB962C8B-B14F-4D97-AF65-F5344CB8AC3E}">
        <p14:creationId xmlns:p14="http://schemas.microsoft.com/office/powerpoint/2010/main" val="8149688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1. concepts, origins and history of the text itself. </a:t>
            </a:r>
          </a:p>
          <a:p>
            <a:pPr lvl="1"/>
            <a:r>
              <a:rPr lang="en-US" dirty="0"/>
              <a:t>2. Out Line Organization Seven Letters </a:t>
            </a:r>
          </a:p>
          <a:p>
            <a:pPr lvl="1"/>
            <a:r>
              <a:rPr lang="en-US" dirty="0"/>
              <a:t>3. Outline of the Visions</a:t>
            </a:r>
          </a:p>
          <a:p>
            <a:pPr lvl="1"/>
            <a:r>
              <a:rPr lang="en-US" dirty="0"/>
              <a:t>4. Memorable images</a:t>
            </a:r>
          </a:p>
          <a:p>
            <a:pPr lvl="1"/>
            <a:r>
              <a:rPr lang="en-US" dirty="0"/>
              <a:t>5. Relevance to Modern Life</a:t>
            </a:r>
          </a:p>
          <a:p>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3</a:t>
            </a:fld>
            <a:endParaRPr lang="en-US" dirty="0"/>
          </a:p>
        </p:txBody>
      </p:sp>
    </p:spTree>
    <p:extLst>
      <p:ext uri="{BB962C8B-B14F-4D97-AF65-F5344CB8AC3E}">
        <p14:creationId xmlns:p14="http://schemas.microsoft.com/office/powerpoint/2010/main" val="97310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4" name="Slide Number Placeholder 3"/>
          <p:cNvSpPr>
            <a:spLocks noGrp="1"/>
          </p:cNvSpPr>
          <p:nvPr>
            <p:ph type="sldNum" sz="quarter" idx="10"/>
          </p:nvPr>
        </p:nvSpPr>
        <p:spPr/>
        <p:txBody>
          <a:bodyPr/>
          <a:lstStyle/>
          <a:p>
            <a:fld id="{37E4EE80-604D-4503-B287-E50A3A57C134}" type="slidenum">
              <a:rPr lang="en-US" smtClean="0"/>
              <a:t>4</a:t>
            </a:fld>
            <a:endParaRPr lang="en-US" dirty="0"/>
          </a:p>
        </p:txBody>
      </p:sp>
    </p:spTree>
    <p:extLst>
      <p:ext uri="{BB962C8B-B14F-4D97-AF65-F5344CB8AC3E}">
        <p14:creationId xmlns:p14="http://schemas.microsoft.com/office/powerpoint/2010/main" val="16079926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457200" algn="just">
              <a:spcBef>
                <a:spcPts val="0"/>
              </a:spcBef>
              <a:spcAft>
                <a:spcPts val="0"/>
              </a:spcAft>
            </a:pPr>
            <a:endParaRPr lang="en-US" sz="1200" dirty="0">
              <a:effectLst/>
              <a:latin typeface="Times New Roman"/>
              <a:ea typeface="Times New Roman"/>
            </a:endParaRPr>
          </a:p>
          <a:p>
            <a:pPr marL="0" marR="0" algn="just">
              <a:spcBef>
                <a:spcPts val="0"/>
              </a:spcBef>
              <a:spcAft>
                <a:spcPts val="0"/>
              </a:spcAft>
            </a:pPr>
            <a:r>
              <a:rPr lang="en-US" sz="1200" dirty="0">
                <a:effectLst/>
                <a:latin typeface="Times New Roman"/>
                <a:ea typeface="Times New Roman"/>
              </a:rPr>
              <a:t> </a:t>
            </a:r>
          </a:p>
          <a:p>
            <a:pPr marL="0" marR="0" algn="just">
              <a:spcBef>
                <a:spcPts val="0"/>
              </a:spcBef>
              <a:spcAft>
                <a:spcPts val="0"/>
              </a:spcAft>
            </a:pPr>
            <a:r>
              <a:rPr lang="en-US" sz="1200" dirty="0">
                <a:effectLst/>
                <a:latin typeface="Times New Roman"/>
                <a:ea typeface="Times New Roman"/>
              </a:rPr>
              <a:t>The Visions</a:t>
            </a:r>
          </a:p>
          <a:p>
            <a:pPr marL="0" marR="0" algn="just">
              <a:spcBef>
                <a:spcPts val="0"/>
              </a:spcBef>
              <a:spcAft>
                <a:spcPts val="0"/>
              </a:spcAft>
            </a:pPr>
            <a:r>
              <a:rPr lang="en-US" sz="1200" dirty="0">
                <a:effectLst/>
                <a:latin typeface="Times New Roman"/>
                <a:ea typeface="Times New Roman"/>
              </a:rPr>
              <a:t> </a:t>
            </a:r>
          </a:p>
          <a:p>
            <a:pPr marL="0" marR="0" indent="457200" algn="just">
              <a:spcBef>
                <a:spcPts val="0"/>
              </a:spcBef>
              <a:spcAft>
                <a:spcPts val="0"/>
              </a:spcAft>
            </a:pPr>
            <a:r>
              <a:rPr lang="en-US" sz="1200" dirty="0">
                <a:effectLst/>
                <a:latin typeface="Times New Roman"/>
                <a:ea typeface="Times New Roman"/>
              </a:rPr>
              <a:t>The next element of Revelation deals with a series of Visions that ultimately lead to the establishment of the New Jerusalem. The letters may have been intended for individual groups with the section of visions to follow meant for the entire community of Christians. These visions of course are hard for the casual reader to grasp. While dividing the visions into seven parts has theological significance, it can also have some practical value. This division breaks the text into manageable topics, allows one to more easily ponder them or in a group to discuss the meaning. Try to visualize the text sections as a written description of a video presentation or a scene in a movie. Some of the scenes are short, some long some simple and some complicated.  Like a standard Christmas Pageant with different characters marching into place until there is a complete ensemble in costume. The author of Revelation sequentially describes various elements that are added together to form a whole picture. We will break out the visions into seven separate visions and some apparent interludes, with the last vision itself divided into seven parts. This division is according to this author and no other serious scholar. For an alternate, and more orthodox division, than that we will discuss see Appendix One to these Lessons. </a:t>
            </a:r>
          </a:p>
          <a:p>
            <a:pPr marL="0" marR="0" indent="457200" algn="just">
              <a:spcBef>
                <a:spcPts val="0"/>
              </a:spcBef>
              <a:spcAft>
                <a:spcPts val="0"/>
              </a:spcAft>
            </a:pPr>
            <a:r>
              <a:rPr lang="en-US" sz="1200" dirty="0">
                <a:effectLst/>
                <a:latin typeface="Times New Roman"/>
                <a:ea typeface="Times New Roman"/>
              </a:rPr>
              <a:t>For discussion purposes the visions can be seen as being made up of Seven Visions, consisting of six scenes followed by a seventh Vision that is itself a series of seven sequential scenes that as a group depict the resolution of good and evil or of God with the world. The text is divided as follows:</a:t>
            </a:r>
          </a:p>
          <a:p>
            <a:pPr marL="0" marR="0" algn="just">
              <a:spcBef>
                <a:spcPts val="0"/>
              </a:spcBef>
              <a:spcAft>
                <a:spcPts val="0"/>
              </a:spcAft>
            </a:pPr>
            <a:r>
              <a:rPr lang="en-US" sz="1200" dirty="0">
                <a:effectLst/>
                <a:latin typeface="Times New Roman"/>
                <a:ea typeface="Times New Roman"/>
              </a:rPr>
              <a:t> </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First Vision - Revelation 4:1-5:11</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Second Vision - Revelation  6:1-6:17</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Third Vision - Revelation   7:1-7:17</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Fourth Vision - Revelation   8:1-9:21</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Fifth Vision - Revelation 10:1-10:11 and interlude or postscript at Revelation   11:1-11:14.</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Sixth Vision - Revelation  11:15-11:19</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Seventh Vision - This is a sequence of seven scenes followed by a final vision of the resolution.</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		Scene 1- Revelation 12:1-12:17</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		Scene 2- Revelation 12:18-13:10</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		Scene 3- Revelation 13:11-13:18</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		Scene 4- Revelation 14:1-14:12 - </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		Interlude 14:13</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Scene 5- Revelation Is a three part vision 14:14-17:18 and S6- 18:1 - 18:24 and at 19:1-19:10</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		Scene 6- Revelation 19:11-20:15</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		Scene 7- Revelation 21:1-22:5</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		The book ends with a Post log 22:6-21.</a:t>
            </a:r>
          </a:p>
          <a:p>
            <a:pPr marL="0" marR="0" algn="just">
              <a:spcBef>
                <a:spcPts val="0"/>
              </a:spcBef>
              <a:spcAft>
                <a:spcPts val="0"/>
              </a:spcAft>
            </a:pPr>
            <a:r>
              <a:rPr lang="en-US" sz="1200" dirty="0">
                <a:effectLst/>
                <a:latin typeface="Times New Roman"/>
                <a:ea typeface="Times New Roman"/>
              </a:rPr>
              <a:t> </a:t>
            </a:r>
          </a:p>
          <a:p>
            <a:pPr marL="0" marR="0" algn="just">
              <a:spcBef>
                <a:spcPts val="0"/>
              </a:spcBef>
              <a:spcAft>
                <a:spcPts val="0"/>
              </a:spcAft>
            </a:pPr>
            <a:r>
              <a:rPr lang="en-US" sz="1200" dirty="0">
                <a:effectLst/>
                <a:latin typeface="Times New Roman"/>
                <a:ea typeface="Times New Roman"/>
              </a:rPr>
              <a:t>Synopsis of these Visions:</a:t>
            </a:r>
          </a:p>
          <a:p>
            <a:pPr marL="0" marR="0" indent="0" algn="just">
              <a:spcBef>
                <a:spcPts val="0"/>
              </a:spcBef>
              <a:spcAft>
                <a:spcPts val="0"/>
              </a:spcAft>
              <a:tabLst>
                <a:tab pos="-914400" algn="l"/>
              </a:tabLst>
            </a:pPr>
            <a:r>
              <a:rPr lang="en-US" sz="1200" dirty="0">
                <a:effectLst/>
                <a:latin typeface="Times New Roman"/>
                <a:ea typeface="Times New Roman"/>
              </a:rPr>
              <a:t>Vision 1 - 4:1-5:11 - Twenty Four Elders before the Throne with a scroll only Christ can open. The four living creatures also appear</a:t>
            </a:r>
          </a:p>
          <a:p>
            <a:pPr marL="0" marR="0" indent="0" algn="just">
              <a:spcBef>
                <a:spcPts val="0"/>
              </a:spcBef>
              <a:spcAft>
                <a:spcPts val="0"/>
              </a:spcAft>
              <a:tabLst>
                <a:tab pos="-914400" algn="l"/>
              </a:tabLst>
            </a:pPr>
            <a:r>
              <a:rPr lang="en-US" sz="1200" dirty="0">
                <a:effectLst/>
                <a:latin typeface="Times New Roman"/>
                <a:ea typeface="Times New Roman"/>
              </a:rPr>
              <a:t>Vision 2 - 6:1-6:17 - Four horsemen, white, black, red and green who are then sent out to do wrathful things.</a:t>
            </a:r>
          </a:p>
          <a:p>
            <a:pPr marL="0" marR="0" indent="0" algn="just">
              <a:spcBef>
                <a:spcPts val="0"/>
              </a:spcBef>
              <a:spcAft>
                <a:spcPts val="0"/>
              </a:spcAft>
              <a:tabLst>
                <a:tab pos="-914400" algn="l"/>
              </a:tabLst>
            </a:pPr>
            <a:r>
              <a:rPr lang="en-US" sz="1200" dirty="0">
                <a:effectLst/>
                <a:latin typeface="Times New Roman"/>
                <a:ea typeface="Times New Roman"/>
              </a:rPr>
              <a:t>Vision 3 - 7:1-7:17 - The appearance of people robed in white engage in perpetual worship.</a:t>
            </a:r>
          </a:p>
          <a:p>
            <a:pPr marL="0" marR="0" indent="0" algn="just">
              <a:spcBef>
                <a:spcPts val="0"/>
              </a:spcBef>
              <a:spcAft>
                <a:spcPts val="0"/>
              </a:spcAft>
              <a:tabLst>
                <a:tab pos="-914400" algn="l"/>
              </a:tabLst>
            </a:pPr>
            <a:r>
              <a:rPr lang="en-US" sz="1200" dirty="0">
                <a:effectLst/>
                <a:latin typeface="Times New Roman"/>
                <a:ea typeface="Times New Roman"/>
              </a:rPr>
              <a:t>Vision 4 - 8:1-9:21 - Upon the opening of the seventh seal, various woes are sent out to 1/3 of parts of the world. But people still did not stop the worship of idols.</a:t>
            </a:r>
          </a:p>
          <a:p>
            <a:pPr marL="0" marR="0" indent="0" algn="just">
              <a:spcBef>
                <a:spcPts val="0"/>
              </a:spcBef>
              <a:spcAft>
                <a:spcPts val="0"/>
              </a:spcAft>
              <a:tabLst>
                <a:tab pos="-914400" algn="l"/>
              </a:tabLst>
            </a:pPr>
            <a:r>
              <a:rPr lang="en-US" sz="1200" dirty="0">
                <a:effectLst/>
                <a:latin typeface="Times New Roman"/>
                <a:ea typeface="Times New Roman"/>
              </a:rPr>
              <a:t>Vision 5 - 10:1-10:11 - The writer is told not to write this one down. An interlude or postscript 11:1-11:14 - in the interlude, the 2nd and 3rd woes and two witnesses are killed and after three days rise.</a:t>
            </a:r>
          </a:p>
          <a:p>
            <a:pPr marL="0" marR="0" indent="0" algn="just">
              <a:spcBef>
                <a:spcPts val="0"/>
              </a:spcBef>
              <a:spcAft>
                <a:spcPts val="0"/>
              </a:spcAft>
              <a:tabLst>
                <a:tab pos="-914400" algn="l"/>
              </a:tabLst>
            </a:pPr>
            <a:r>
              <a:rPr lang="en-US" sz="1200" dirty="0">
                <a:effectLst/>
                <a:latin typeface="Times New Roman"/>
                <a:ea typeface="Times New Roman"/>
              </a:rPr>
              <a:t>Vision 6 - 11:15-11:19 - The twenty four elders worship with a song amid thunder peals</a:t>
            </a:r>
          </a:p>
          <a:p>
            <a:pPr marL="0" marR="0" indent="0" algn="just">
              <a:spcBef>
                <a:spcPts val="0"/>
              </a:spcBef>
              <a:spcAft>
                <a:spcPts val="0"/>
              </a:spcAft>
              <a:tabLst>
                <a:tab pos="-914400" algn="l"/>
              </a:tabLst>
            </a:pPr>
            <a:r>
              <a:rPr lang="en-US" sz="1200" dirty="0">
                <a:effectLst/>
                <a:latin typeface="Times New Roman"/>
                <a:ea typeface="Times New Roman"/>
              </a:rPr>
              <a:t>Vision 7 - This is a sequence of seven scenes followed by a final vision of resolution.</a:t>
            </a:r>
          </a:p>
          <a:p>
            <a:pPr marL="1371600" marR="0" indent="-457200" algn="just">
              <a:spcBef>
                <a:spcPts val="0"/>
              </a:spcBef>
              <a:spcAft>
                <a:spcPts val="0"/>
              </a:spcAft>
              <a:tabLst>
                <a:tab pos="-914400" algn="l"/>
                <a:tab pos="1371600" algn="l"/>
              </a:tabLst>
            </a:pPr>
            <a:r>
              <a:rPr lang="en-US" sz="1200" dirty="0">
                <a:effectLst/>
                <a:latin typeface="Times New Roman"/>
                <a:ea typeface="Times New Roman"/>
              </a:rPr>
              <a:t>S1- 12:1-12:17 - A red dragon tries to devour the newborn infant of a woman clothed with the sun. The child is snatched away to God. There is war in heaven and the dragon is thrown out - and then purses the woman’s other children who keep the commandments and testimony of Christ.</a:t>
            </a:r>
          </a:p>
          <a:p>
            <a:pPr marL="1371600" marR="0" indent="-457200" algn="just">
              <a:spcBef>
                <a:spcPts val="0"/>
              </a:spcBef>
              <a:spcAft>
                <a:spcPts val="0"/>
              </a:spcAft>
              <a:tabLst>
                <a:tab pos="-914400" algn="l"/>
                <a:tab pos="1371600" algn="l"/>
              </a:tabLst>
            </a:pPr>
            <a:r>
              <a:rPr lang="en-US" sz="1200" dirty="0">
                <a:effectLst/>
                <a:latin typeface="Times New Roman"/>
                <a:ea typeface="Times New Roman"/>
              </a:rPr>
              <a:t>S2- 12:18-13:10 - The red dragon gives up power to an injured, seven headed leopard that does great signs and fools the earth and marks its followers on hand or head.</a:t>
            </a:r>
          </a:p>
          <a:p>
            <a:pPr marL="1371600" marR="0" indent="-457200" algn="just">
              <a:spcBef>
                <a:spcPts val="0"/>
              </a:spcBef>
              <a:spcAft>
                <a:spcPts val="0"/>
              </a:spcAft>
              <a:tabLst>
                <a:tab pos="-914400" algn="l"/>
                <a:tab pos="1371600" algn="l"/>
              </a:tabLst>
            </a:pPr>
            <a:r>
              <a:rPr lang="en-US" sz="1200" dirty="0">
                <a:effectLst/>
                <a:latin typeface="Times New Roman"/>
                <a:ea typeface="Times New Roman"/>
              </a:rPr>
              <a:t>S3- 13:11-13:18 - The mark of the beast 666 and those without it cannot buy or sell.</a:t>
            </a:r>
          </a:p>
          <a:p>
            <a:pPr marL="1371600" marR="0" indent="-457200" algn="just">
              <a:spcBef>
                <a:spcPts val="0"/>
              </a:spcBef>
              <a:spcAft>
                <a:spcPts val="0"/>
              </a:spcAft>
              <a:tabLst>
                <a:tab pos="-914400" algn="l"/>
                <a:tab pos="1371600" algn="l"/>
              </a:tabLst>
            </a:pPr>
            <a:r>
              <a:rPr lang="en-US" sz="1200" dirty="0">
                <a:effectLst/>
                <a:latin typeface="Times New Roman"/>
                <a:ea typeface="Times New Roman"/>
              </a:rPr>
              <a:t>S4- 14:1-14:12 - Three angels tell of the torment of Babylon before 144 thousand singing virgins as a call for endurance of the saints.</a:t>
            </a:r>
          </a:p>
          <a:p>
            <a:pPr marL="1371600" marR="0" indent="-457200" algn="just">
              <a:spcBef>
                <a:spcPts val="0"/>
              </a:spcBef>
              <a:spcAft>
                <a:spcPts val="0"/>
              </a:spcAft>
              <a:tabLst>
                <a:tab pos="-914400" algn="l"/>
                <a:tab pos="1371600" algn="l"/>
              </a:tabLst>
            </a:pPr>
            <a:r>
              <a:rPr lang="en-US" sz="1200" dirty="0">
                <a:effectLst/>
                <a:latin typeface="Times New Roman"/>
                <a:ea typeface="Times New Roman"/>
              </a:rPr>
              <a:t> </a:t>
            </a:r>
          </a:p>
          <a:p>
            <a:pPr marL="1371600" marR="0" indent="-457200" algn="just">
              <a:spcBef>
                <a:spcPts val="0"/>
              </a:spcBef>
              <a:spcAft>
                <a:spcPts val="0"/>
              </a:spcAft>
              <a:tabLst>
                <a:tab pos="-914400" algn="l"/>
                <a:tab pos="1371600" algn="l"/>
              </a:tabLst>
            </a:pPr>
            <a:r>
              <a:rPr lang="en-US" sz="1200" dirty="0">
                <a:effectLst/>
                <a:latin typeface="Times New Roman"/>
                <a:ea typeface="Times New Roman"/>
              </a:rPr>
              <a:t>Interlude 14:13 - the blessed dead in the Lord.</a:t>
            </a:r>
          </a:p>
          <a:p>
            <a:pPr marL="1371600" marR="0" indent="-457200" algn="just">
              <a:spcBef>
                <a:spcPts val="0"/>
              </a:spcBef>
              <a:spcAft>
                <a:spcPts val="0"/>
              </a:spcAft>
              <a:tabLst>
                <a:tab pos="-914400" algn="l"/>
                <a:tab pos="1371600" algn="l"/>
              </a:tabLst>
            </a:pPr>
            <a:r>
              <a:rPr lang="en-US" sz="1200" dirty="0">
                <a:effectLst/>
                <a:latin typeface="Times New Roman"/>
                <a:ea typeface="Times New Roman"/>
              </a:rPr>
              <a:t> </a:t>
            </a:r>
          </a:p>
          <a:p>
            <a:pPr marL="1371600" marR="0" indent="-457200" algn="just">
              <a:spcBef>
                <a:spcPts val="0"/>
              </a:spcBef>
              <a:spcAft>
                <a:spcPts val="0"/>
              </a:spcAft>
              <a:tabLst>
                <a:tab pos="-914400" algn="l"/>
                <a:tab pos="1371600" algn="l"/>
              </a:tabLst>
            </a:pPr>
            <a:r>
              <a:rPr lang="en-US" sz="1200" dirty="0">
                <a:effectLst/>
                <a:latin typeface="Times New Roman"/>
                <a:ea typeface="Times New Roman"/>
              </a:rPr>
              <a:t>S5- Is a three part vision: 14:14-17:18 and S6- 18:1 - 18:24 and at 19:1-19:10 - </a:t>
            </a:r>
          </a:p>
          <a:p>
            <a:pPr marL="1828800" marR="0" indent="-457200" algn="just">
              <a:spcBef>
                <a:spcPts val="0"/>
              </a:spcBef>
              <a:spcAft>
                <a:spcPts val="0"/>
              </a:spcAft>
              <a:tabLst>
                <a:tab pos="-914400" algn="l"/>
                <a:tab pos="1828800" algn="l"/>
              </a:tabLst>
            </a:pPr>
            <a:r>
              <a:rPr lang="en-US" sz="1200" dirty="0">
                <a:effectLst/>
                <a:latin typeface="Times New Roman"/>
                <a:ea typeface="Times New Roman"/>
              </a:rPr>
              <a:t>First The son of man comes on a white cloud, as angels emerge from a temple reaping with sickles, sending seven plagues - bowls of wrath the 6th angel dries the river Euphrates and seven foul spirit demons gather kings at Harmagedon to prepare for battle, then the 7th angel splits Babylon into 1/3's - shown as the whore of Babylon the mother of Earths abominations. </a:t>
            </a:r>
          </a:p>
          <a:p>
            <a:pPr marL="1828800" marR="0" indent="-457200" algn="just">
              <a:spcBef>
                <a:spcPts val="0"/>
              </a:spcBef>
              <a:spcAft>
                <a:spcPts val="0"/>
              </a:spcAft>
              <a:tabLst>
                <a:tab pos="-914400" algn="l"/>
                <a:tab pos="1828800" algn="l"/>
              </a:tabLst>
            </a:pPr>
            <a:r>
              <a:rPr lang="en-US" sz="1200" dirty="0">
                <a:effectLst/>
                <a:latin typeface="Times New Roman"/>
                <a:ea typeface="Times New Roman"/>
              </a:rPr>
              <a:t>Second - 18:1 - 18:24 - Those on earth mourn the loss and tell about the effect on the economy of the greed of the great city for sailors and suppliers of goods. </a:t>
            </a:r>
          </a:p>
          <a:p>
            <a:pPr marL="1828800" marR="0" indent="-457200" algn="just">
              <a:spcBef>
                <a:spcPts val="0"/>
              </a:spcBef>
              <a:spcAft>
                <a:spcPts val="0"/>
              </a:spcAft>
              <a:tabLst>
                <a:tab pos="-914400" algn="l"/>
                <a:tab pos="1828800" algn="l"/>
              </a:tabLst>
            </a:pPr>
            <a:r>
              <a:rPr lang="en-US" sz="1200" dirty="0">
                <a:effectLst/>
                <a:latin typeface="Times New Roman"/>
                <a:ea typeface="Times New Roman"/>
              </a:rPr>
              <a:t>Third - 19:1-19:10 - Those in Heaven rejoice at the loss.</a:t>
            </a:r>
          </a:p>
          <a:p>
            <a:pPr marL="1371600" marR="0" indent="-457200" algn="just">
              <a:spcBef>
                <a:spcPts val="0"/>
              </a:spcBef>
              <a:spcAft>
                <a:spcPts val="0"/>
              </a:spcAft>
              <a:tabLst>
                <a:tab pos="-914400" algn="l"/>
                <a:tab pos="1371600" algn="l"/>
              </a:tabLst>
            </a:pPr>
            <a:r>
              <a:rPr lang="en-US" sz="1200" dirty="0">
                <a:effectLst/>
                <a:latin typeface="Times New Roman"/>
                <a:ea typeface="Times New Roman"/>
              </a:rPr>
              <a:t>S6- 19:11-20:15 - The Word slays the army of evil and the Beast and False Prophet are thrown into a lake of fire. The dragon is chained for 1000 years while those headed for belief Rule. Upon release the dragon gathers evil forces that surround the camp of the Saints, but the besiegers are consumed by fire from heaven forever, including the Beast and False Prophet. Then all are judged according to what they have done those not in the Book of Life suffer the 2nd death and are thrown into a lake of fire.</a:t>
            </a:r>
          </a:p>
          <a:p>
            <a:pPr marL="914400" marR="0" indent="0" algn="just">
              <a:spcBef>
                <a:spcPts val="0"/>
              </a:spcBef>
              <a:spcAft>
                <a:spcPts val="0"/>
              </a:spcAft>
              <a:tabLst>
                <a:tab pos="-914400" algn="l"/>
              </a:tabLst>
            </a:pPr>
            <a:r>
              <a:rPr lang="en-US" sz="1200" dirty="0">
                <a:effectLst/>
                <a:latin typeface="Times New Roman"/>
                <a:ea typeface="Times New Roman"/>
              </a:rPr>
              <a:t>Post log S7- 21:1-22:5 - Now the old heaven and earth are replaced with a new heaven and earth, where God will be with his people and the same angels that loosed the bowls of wrath show the New Jerusalem [1500X1500X1500 miles] with nothing unclean and where the water of life from the throne of God with the Lamb flows in the city and where the tree of life is now with 12 kinds of fruit.</a:t>
            </a:r>
          </a:p>
          <a:p>
            <a:pPr marL="0" marR="0" indent="0" algn="just">
              <a:spcBef>
                <a:spcPts val="0"/>
              </a:spcBef>
              <a:spcAft>
                <a:spcPts val="0"/>
              </a:spcAft>
              <a:tabLst>
                <a:tab pos="-914400" algn="l"/>
              </a:tabLst>
            </a:pPr>
            <a:r>
              <a:rPr lang="en-US" sz="1200" dirty="0">
                <a:effectLst/>
                <a:latin typeface="Times New Roman"/>
                <a:ea typeface="Times New Roman"/>
              </a:rPr>
              <a:t>The book ends with the writer’s assurance that the book is true and that the Lord is coming soon. </a:t>
            </a:r>
          </a:p>
          <a:p>
            <a:pPr marL="0" marR="0" algn="just">
              <a:spcBef>
                <a:spcPts val="0"/>
              </a:spcBef>
              <a:spcAft>
                <a:spcPts val="0"/>
              </a:spcAft>
            </a:pPr>
            <a:r>
              <a:rPr lang="en-US" sz="1200" dirty="0">
                <a:effectLst/>
                <a:latin typeface="Times New Roman"/>
                <a:ea typeface="Times New Roman"/>
              </a:rPr>
              <a:t> </a:t>
            </a:r>
          </a:p>
          <a:p>
            <a:pPr marL="0" marR="0" algn="just">
              <a:spcBef>
                <a:spcPts val="0"/>
              </a:spcBef>
              <a:spcAft>
                <a:spcPts val="0"/>
              </a:spcAft>
            </a:pPr>
            <a:r>
              <a:rPr lang="en-US" sz="1200" dirty="0">
                <a:effectLst/>
                <a:latin typeface="Times New Roman"/>
                <a:ea typeface="Times New Roman"/>
              </a:rPr>
              <a:t>Another unity in the text is that within these visions, no matter how one views or divides them there are a number of repeating themes or characters. Some of these will be discussed in the next lesson. For now, using the above outline, pick one of the Visions and read the text indicated for that vision, using the outline to give a reference point to the whole. </a:t>
            </a:r>
          </a:p>
          <a:p>
            <a:pPr marL="0" marR="0" indent="457200" algn="just">
              <a:spcBef>
                <a:spcPts val="0"/>
              </a:spcBef>
              <a:spcAft>
                <a:spcPts val="0"/>
              </a:spcAft>
            </a:pPr>
            <a:r>
              <a:rPr lang="en-US" sz="1200" dirty="0">
                <a:effectLst/>
                <a:latin typeface="Times New Roman"/>
                <a:ea typeface="Times New Roman"/>
              </a:rPr>
              <a:t>As an exercise, you may want to try the following procedure, to test your understanding. Visualize some unfortunate incident of note in your experience from the past. Using a section of the text of the Book of Revelation, or any other part of the New Testament, just as it presents itself to you, do you see any parallel? Is there anything in the text that perhaps affirms or explains what happened in your incident? Is there anything in the text that helps put the incident into perspective, now that some time has gone past. Depending on the incident you choose and the text to which you related it, you may or may not find answers to the questions posed. If not pick a different vision and see if the incident brings any answers to these questions. Scriptures are intended to be encountered in a community rather than as an individual. One way to guard against this is to discuss your reading and conclusions with others. Individual interpretations can lead at times to misunderstandings. Other people will provide a sounding board and a community for support. </a:t>
            </a:r>
          </a:p>
          <a:p>
            <a:pPr marL="0" marR="0" algn="just">
              <a:spcBef>
                <a:spcPts val="0"/>
              </a:spcBef>
              <a:spcAft>
                <a:spcPts val="0"/>
              </a:spcAft>
            </a:pPr>
            <a:r>
              <a:rPr lang="en-US" sz="1200" dirty="0">
                <a:effectLst/>
                <a:latin typeface="Times New Roman"/>
                <a:ea typeface="Times New Roman"/>
              </a:rPr>
              <a:t>By J B Cross</a:t>
            </a:r>
          </a:p>
          <a:p>
            <a:pPr marL="0" marR="0" algn="just">
              <a:spcBef>
                <a:spcPts val="0"/>
              </a:spcBef>
              <a:spcAft>
                <a:spcPts val="0"/>
              </a:spcAft>
            </a:pPr>
            <a:r>
              <a:rPr lang="en-US" sz="1200" dirty="0">
                <a:effectLst/>
                <a:latin typeface="Times New Roman"/>
                <a:ea typeface="Times New Roman"/>
              </a:rPr>
              <a:t> </a:t>
            </a:r>
          </a:p>
          <a:p>
            <a:pPr marL="0" marR="0">
              <a:spcBef>
                <a:spcPts val="0"/>
              </a:spcBef>
              <a:spcAft>
                <a:spcPts val="0"/>
              </a:spcAft>
            </a:pPr>
            <a:r>
              <a:rPr lang="en-US" sz="1200" dirty="0">
                <a:effectLst/>
                <a:latin typeface="Times New Roman"/>
                <a:ea typeface="Times New Roman"/>
              </a:rPr>
              <a:t> </a:t>
            </a:r>
          </a:p>
          <a:p>
            <a:pPr marL="0" marR="0" indent="457200">
              <a:spcBef>
                <a:spcPts val="0"/>
              </a:spcBef>
              <a:spcAft>
                <a:spcPts val="1200"/>
              </a:spcAft>
            </a:pPr>
            <a:r>
              <a:rPr lang="en-US" sz="1000" i="1" dirty="0">
                <a:effectLst/>
                <a:latin typeface="Times New Roman"/>
                <a:ea typeface="Times New Roman"/>
              </a:rPr>
              <a:t>The Message of the Book of Revelation</a:t>
            </a:r>
            <a:r>
              <a:rPr lang="en-US" sz="1000" dirty="0">
                <a:effectLst/>
                <a:latin typeface="Times New Roman"/>
                <a:ea typeface="Times New Roman"/>
              </a:rPr>
              <a:t>, Charles T. Chapman, Jr., The Liturgical Press, Collegeville, Minnesota, By the Order of St. Benedict, Inc., 1995. Page 9. And See </a:t>
            </a:r>
            <a:r>
              <a:rPr lang="en-US" sz="1000" i="1" dirty="0">
                <a:effectLst/>
                <a:latin typeface="Times New Roman"/>
                <a:ea typeface="Times New Roman"/>
              </a:rPr>
              <a:t>The Oxford Dictionary of The Christian Church</a:t>
            </a:r>
            <a:r>
              <a:rPr lang="en-US" sz="1000" dirty="0">
                <a:effectLst/>
                <a:latin typeface="Times New Roman"/>
                <a:ea typeface="Times New Roman"/>
              </a:rPr>
              <a:t>, Second Edition Revised, Oxford University Press, 1983. Page 1182. Please note in deference to Rev Chapman's greater learning that the divisions hereafter listed were not taken from his work and any inaccuracies or mistakes are mine and not the Rev Chapman's.</a:t>
            </a:r>
            <a:endParaRPr lang="en-US" sz="1200" dirty="0">
              <a:effectLst/>
              <a:latin typeface="Times New Roman"/>
              <a:ea typeface="Times New Roman"/>
            </a:endParaRPr>
          </a:p>
          <a:p>
            <a:pPr marL="0" marR="0">
              <a:spcBef>
                <a:spcPts val="0"/>
              </a:spcBef>
              <a:spcAft>
                <a:spcPts val="0"/>
              </a:spcAft>
            </a:pPr>
            <a:r>
              <a:rPr lang="en-US" sz="1000" dirty="0">
                <a:effectLst/>
                <a:latin typeface="Times New Roman"/>
                <a:ea typeface="Times New Roman"/>
              </a:rPr>
              <a:t>  Johnson, Luke Timothy and Todd C. Penner , New</a:t>
            </a:r>
            <a:r>
              <a:rPr lang="en-US" sz="1000" i="1" dirty="0">
                <a:effectLst/>
                <a:latin typeface="Times New Roman"/>
                <a:ea typeface="Times New Roman"/>
              </a:rPr>
              <a:t> Testament Writings, An Interpretation</a:t>
            </a:r>
            <a:r>
              <a:rPr lang="en-US" sz="1000" dirty="0">
                <a:effectLst/>
                <a:latin typeface="Times New Roman"/>
                <a:ea typeface="Times New Roman"/>
              </a:rPr>
              <a:t>, Second Revised Edition, Page 585, Augsburg Fortress Press, 1999.</a:t>
            </a:r>
          </a:p>
          <a:p>
            <a:pPr marL="0" marR="0">
              <a:spcBef>
                <a:spcPts val="0"/>
              </a:spcBef>
              <a:spcAft>
                <a:spcPts val="0"/>
              </a:spcAft>
            </a:pPr>
            <a:r>
              <a:rPr lang="en-US" sz="1000" dirty="0">
                <a:effectLst/>
                <a:latin typeface="Times New Roman"/>
                <a:ea typeface="Times New Roman"/>
              </a:rPr>
              <a:t>  See Johnson, Luke Timothy and Todd C. Penner, New</a:t>
            </a:r>
            <a:r>
              <a:rPr lang="en-US" sz="1000" i="1" dirty="0">
                <a:effectLst/>
                <a:latin typeface="Times New Roman"/>
                <a:ea typeface="Times New Roman"/>
              </a:rPr>
              <a:t> Testament Writings, An Interpretation</a:t>
            </a:r>
            <a:r>
              <a:rPr lang="en-US" sz="1000" dirty="0">
                <a:effectLst/>
                <a:latin typeface="Times New Roman"/>
                <a:ea typeface="Times New Roman"/>
              </a:rPr>
              <a:t>, Second Revised Edition, Page 585-586, Augsburg Fortress Press, 1999.</a:t>
            </a:r>
          </a:p>
          <a:p>
            <a:pPr marL="0" marR="0">
              <a:spcBef>
                <a:spcPts val="0"/>
              </a:spcBef>
              <a:spcAft>
                <a:spcPts val="1200"/>
              </a:spcAft>
            </a:pPr>
            <a:r>
              <a:rPr lang="en-US" sz="1000" dirty="0">
                <a:effectLst/>
                <a:latin typeface="Times New Roman"/>
                <a:ea typeface="Times New Roman"/>
              </a:rPr>
              <a:t>Revelation 2, V2 ‘Ephesus’ ‘2 ‘I know your works, your toil and your patient endurance. I know that you cannot tolerate evildoers; you have tested those who claim to be apostles but are not, and have found them to be false.  3 I also know that you are enduring patiently and bearing up for the sake of my name, and that you have not grown weary. 4 But I have this against you that you have abandoned the love you had at first.</a:t>
            </a:r>
            <a:endParaRPr lang="en-US" sz="1200" dirty="0">
              <a:effectLst/>
              <a:latin typeface="Times New Roman"/>
              <a:ea typeface="Times New Roman"/>
            </a:endParaRPr>
          </a:p>
          <a:p>
            <a:pPr marL="0" marR="0">
              <a:spcBef>
                <a:spcPts val="0"/>
              </a:spcBef>
              <a:spcAft>
                <a:spcPts val="0"/>
              </a:spcAft>
            </a:pPr>
            <a:r>
              <a:rPr lang="en-US" sz="1000" dirty="0">
                <a:effectLst/>
                <a:latin typeface="Times New Roman"/>
                <a:ea typeface="Times New Roman"/>
              </a:rPr>
              <a:t>Revelation 2 , V 8, Smyrna 8 And to the angel of the church in Smyrna write: These are the words of the first and the last, who was dead and came to life: </a:t>
            </a:r>
            <a:endParaRPr lang="en-US" sz="1200" dirty="0">
              <a:effectLst/>
              <a:latin typeface="Times New Roman"/>
              <a:ea typeface="Times New Roman"/>
            </a:endParaRPr>
          </a:p>
          <a:p>
            <a:pPr marL="0" marR="0">
              <a:spcBef>
                <a:spcPts val="0"/>
              </a:spcBef>
              <a:spcAft>
                <a:spcPts val="1200"/>
              </a:spcAft>
            </a:pPr>
            <a:r>
              <a:rPr lang="en-US" sz="1000" dirty="0">
                <a:effectLst/>
                <a:latin typeface="Times New Roman"/>
                <a:ea typeface="Times New Roman"/>
              </a:rPr>
              <a:t>9 </a:t>
            </a:r>
            <a:r>
              <a:rPr lang="en-US" sz="1000" dirty="0">
                <a:effectLst/>
                <a:latin typeface="WP TypographicSymbols"/>
                <a:ea typeface="Times New Roman"/>
                <a:sym typeface="WP TypographicSymbols"/>
              </a:rPr>
              <a:t> </a:t>
            </a:r>
            <a:r>
              <a:rPr lang="en-US" sz="1000" dirty="0">
                <a:effectLst/>
                <a:latin typeface="Times New Roman"/>
                <a:ea typeface="Times New Roman"/>
              </a:rPr>
              <a:t>I know your affliction and your poverty, even though you are rich. I know the slander on the part of those who say that they are Jews and are not, but are a synagogue of Satan.  10 Do not fear what you are about to suffer. Beware, the devil is about to throw some of you into prison so that you may be tested, and for ten days you will have affliction. Be faithful until death, and I will give you the crown of life.</a:t>
            </a:r>
            <a:endParaRPr lang="en-US" sz="1200" dirty="0">
              <a:effectLst/>
              <a:latin typeface="Times New Roman"/>
              <a:ea typeface="Times New Roman"/>
            </a:endParaRPr>
          </a:p>
          <a:p>
            <a:pPr marL="0" marR="0">
              <a:spcBef>
                <a:spcPts val="0"/>
              </a:spcBef>
              <a:spcAft>
                <a:spcPts val="0"/>
              </a:spcAft>
            </a:pPr>
            <a:r>
              <a:rPr lang="en-US" sz="1000" dirty="0">
                <a:effectLst/>
                <a:latin typeface="Times New Roman"/>
                <a:ea typeface="Times New Roman"/>
              </a:rPr>
              <a:t>Revelation 2, V 2 - Pergamum 12 </a:t>
            </a:r>
            <a:r>
              <a:rPr lang="en-US" sz="1000" dirty="0">
                <a:effectLst/>
                <a:latin typeface="WP TypographicSymbols"/>
                <a:ea typeface="Times New Roman"/>
                <a:sym typeface="WP TypographicSymbols"/>
              </a:rPr>
              <a:t> </a:t>
            </a:r>
            <a:r>
              <a:rPr lang="en-US" sz="1000" dirty="0">
                <a:effectLst/>
                <a:latin typeface="Times New Roman"/>
                <a:ea typeface="Times New Roman"/>
              </a:rPr>
              <a:t>And to the angel of the church in Pergamum write: These are the words of him who has the sharp two-edged sword: </a:t>
            </a:r>
            <a:endParaRPr lang="en-US" sz="1200" dirty="0">
              <a:effectLst/>
              <a:latin typeface="Times New Roman"/>
              <a:ea typeface="Times New Roman"/>
            </a:endParaRPr>
          </a:p>
          <a:p>
            <a:pPr marL="0" marR="0">
              <a:spcBef>
                <a:spcPts val="0"/>
              </a:spcBef>
              <a:spcAft>
                <a:spcPts val="1200"/>
              </a:spcAft>
            </a:pPr>
            <a:r>
              <a:rPr lang="en-US" sz="1000" dirty="0">
                <a:effectLst/>
                <a:latin typeface="Times New Roman"/>
                <a:ea typeface="Times New Roman"/>
              </a:rPr>
              <a:t>13 </a:t>
            </a:r>
            <a:r>
              <a:rPr lang="en-US" sz="1000" dirty="0">
                <a:effectLst/>
                <a:latin typeface="WP TypographicSymbols"/>
                <a:ea typeface="Times New Roman"/>
                <a:sym typeface="WP TypographicSymbols"/>
              </a:rPr>
              <a:t> </a:t>
            </a:r>
            <a:r>
              <a:rPr lang="en-US" sz="1000" dirty="0">
                <a:effectLst/>
                <a:latin typeface="Times New Roman"/>
                <a:ea typeface="Times New Roman"/>
              </a:rPr>
              <a:t>I know where you are living, where Satan’s throne is. Yet you are holding fast to my name, and you did not deny your faith in me even in the days of Antipas my witness, my faithful one, who was killed among you, where Satan lives.  14 But I have a few things against you: you have some there who hold to the teaching of Balaam, who taught Balak to put a stumbling block before the people of Israel, so that they would eat food sacrificed to idols and practice fornication.  15 So you also have some who hold to the teaching of the Nicolaitans.  16 Repent then. If not, I will come to you soon and make war against them with the sword of my mouth. NOTE Balaam is the famous wizard from the OT with the troublesome mule who was called to curse the Israelites for King Balak against the wishes if God. The sword was a judgment symbol from Hebrews 4:12.</a:t>
            </a:r>
            <a:endParaRPr lang="en-US" sz="1200" dirty="0">
              <a:effectLst/>
              <a:latin typeface="Times New Roman"/>
              <a:ea typeface="Times New Roman"/>
            </a:endParaRPr>
          </a:p>
          <a:p>
            <a:pPr marL="0" marR="0">
              <a:spcBef>
                <a:spcPts val="0"/>
              </a:spcBef>
              <a:spcAft>
                <a:spcPts val="1200"/>
              </a:spcAft>
            </a:pPr>
            <a:r>
              <a:rPr lang="en-US" sz="1000" i="1" dirty="0">
                <a:effectLst/>
                <a:latin typeface="Times New Roman"/>
                <a:ea typeface="Times New Roman"/>
              </a:rPr>
              <a:t>The Message of the Book of Revelation</a:t>
            </a:r>
            <a:r>
              <a:rPr lang="en-US" sz="1000" dirty="0">
                <a:effectLst/>
                <a:latin typeface="Times New Roman"/>
                <a:ea typeface="Times New Roman"/>
              </a:rPr>
              <a:t>, Charles T. Chapman, Jr., The Liturgical Press, Collegeville, Minnesota, By the Order of St. Benedict, Inc., 1995. General Information at Pages 20 and 25. In </a:t>
            </a:r>
            <a:r>
              <a:rPr lang="en-US" sz="1000" i="1" dirty="0">
                <a:effectLst/>
                <a:latin typeface="Times New Roman"/>
                <a:ea typeface="Times New Roman"/>
              </a:rPr>
              <a:t>New Testament Writings</a:t>
            </a:r>
            <a:r>
              <a:rPr lang="en-US" sz="1000" dirty="0">
                <a:effectLst/>
                <a:latin typeface="Times New Roman"/>
                <a:ea typeface="Times New Roman"/>
              </a:rPr>
              <a:t>, Timothy Luke Johnson, the author speculates that this was a group that allowed the eating of temple meat.</a:t>
            </a:r>
            <a:endParaRPr lang="en-US" sz="1200" dirty="0">
              <a:effectLst/>
              <a:latin typeface="Times New Roman"/>
              <a:ea typeface="Times New Roman"/>
            </a:endParaRPr>
          </a:p>
          <a:p>
            <a:pPr marL="0" marR="0">
              <a:spcBef>
                <a:spcPts val="0"/>
              </a:spcBef>
              <a:spcAft>
                <a:spcPts val="1200"/>
              </a:spcAft>
            </a:pPr>
            <a:r>
              <a:rPr lang="en-US" sz="1000" dirty="0">
                <a:effectLst/>
                <a:latin typeface="Times New Roman"/>
                <a:ea typeface="Times New Roman"/>
              </a:rPr>
              <a:t>. Jezebel was the wife of King Ahab she tried to introduce idol worship and was killed.</a:t>
            </a:r>
            <a:endParaRPr lang="en-US" sz="1200" dirty="0">
              <a:effectLst/>
              <a:latin typeface="Times New Roman"/>
              <a:ea typeface="Times New Roman"/>
            </a:endParaRPr>
          </a:p>
          <a:p>
            <a:pPr marL="0" marR="0">
              <a:spcBef>
                <a:spcPts val="0"/>
              </a:spcBef>
              <a:spcAft>
                <a:spcPts val="0"/>
              </a:spcAft>
            </a:pPr>
            <a:r>
              <a:rPr lang="en-US" sz="1000" dirty="0">
                <a:effectLst/>
                <a:latin typeface="Times New Roman"/>
                <a:ea typeface="Times New Roman"/>
              </a:rPr>
              <a:t>Revelation 2, V 18 Thyatira  -18 </a:t>
            </a:r>
            <a:r>
              <a:rPr lang="en-US" sz="1000" dirty="0">
                <a:effectLst/>
                <a:latin typeface="WP TypographicSymbols"/>
                <a:ea typeface="Times New Roman"/>
                <a:sym typeface="WP TypographicSymbols"/>
              </a:rPr>
              <a:t> </a:t>
            </a:r>
            <a:r>
              <a:rPr lang="en-US" sz="1000" dirty="0">
                <a:effectLst/>
                <a:latin typeface="Times New Roman"/>
                <a:ea typeface="Times New Roman"/>
              </a:rPr>
              <a:t>And to the angel of the church in Thyatira write: These are the words of the Son of God, who has eyes like a flame of fire, and whose feet are like burnished bronze: 19 I know your works your love, faith, service, and patient endurance. I know that your last works are greater than the first.  20 But I have this against you: you tolerate that woman Jezebel, who calls herself a prophet and is teaching and beguiling my servants </a:t>
            </a:r>
            <a:r>
              <a:rPr lang="en-US" sz="1000" dirty="0">
                <a:effectLst/>
                <a:latin typeface="WP TypographicSymbols"/>
                <a:ea typeface="Times New Roman"/>
                <a:sym typeface="WP TypographicSymbols"/>
              </a:rPr>
              <a:t></a:t>
            </a:r>
            <a:r>
              <a:rPr lang="en-US" sz="1000" dirty="0">
                <a:effectLst/>
                <a:latin typeface="Times New Roman"/>
                <a:ea typeface="Times New Roman"/>
              </a:rPr>
              <a:t> to practice fornication and to eat food sacrificed to idols.  21 I gave her time to repent, but she refuses to repent of her fornication.  22 Beware, I am throwing her on a bed, and those who commit adultery with her I am throwing into great distress, unless they repent of her doings; 23 and I will strike her children dead.</a:t>
            </a:r>
            <a:endParaRPr lang="en-US" sz="1200" dirty="0">
              <a:effectLst/>
              <a:latin typeface="Times New Roman"/>
              <a:ea typeface="Times New Roman"/>
            </a:endParaRPr>
          </a:p>
          <a:p>
            <a:pPr marL="0" marR="0">
              <a:spcBef>
                <a:spcPts val="0"/>
              </a:spcBef>
              <a:spcAft>
                <a:spcPts val="0"/>
              </a:spcAft>
            </a:pPr>
            <a:r>
              <a:rPr lang="en-US" sz="1000" dirty="0">
                <a:effectLst/>
                <a:latin typeface="Times New Roman"/>
                <a:ea typeface="Times New Roman"/>
              </a:rPr>
              <a:t>Revelation 3, V3 Sardis 3 And to the angel of the church in Sardis write: These are the words of him who has the seven spirits of God and the seven stars: </a:t>
            </a:r>
            <a:endParaRPr lang="en-US" sz="1200" dirty="0">
              <a:effectLst/>
              <a:latin typeface="Times New Roman"/>
              <a:ea typeface="Times New Roman"/>
            </a:endParaRPr>
          </a:p>
          <a:p>
            <a:pPr marL="0" marR="0">
              <a:spcBef>
                <a:spcPts val="0"/>
              </a:spcBef>
              <a:spcAft>
                <a:spcPts val="1200"/>
              </a:spcAft>
            </a:pPr>
            <a:r>
              <a:rPr lang="en-US" sz="1000" dirty="0">
                <a:effectLst/>
                <a:latin typeface="WP TypographicSymbols"/>
                <a:ea typeface="Times New Roman"/>
                <a:sym typeface="WP TypographicSymbols"/>
              </a:rPr>
              <a:t> </a:t>
            </a:r>
            <a:r>
              <a:rPr lang="en-US" sz="1000" dirty="0">
                <a:effectLst/>
                <a:latin typeface="Times New Roman"/>
                <a:ea typeface="Times New Roman"/>
              </a:rPr>
              <a:t>I know your works; you have a name of being alive, but you are dead.  2 Wake up, and strengthen what remains and is on the point of death, for I have not found your works perfect in the sight of my God.  3 Remember then what you received and heard; obey it, and repent.</a:t>
            </a:r>
            <a:endParaRPr lang="en-US" sz="1200" dirty="0">
              <a:effectLst/>
              <a:latin typeface="Times New Roman"/>
              <a:ea typeface="Times New Roman"/>
            </a:endParaRPr>
          </a:p>
          <a:p>
            <a:pPr marL="0" marR="0">
              <a:spcBef>
                <a:spcPts val="0"/>
              </a:spcBef>
              <a:spcAft>
                <a:spcPts val="1200"/>
              </a:spcAft>
            </a:pPr>
            <a:r>
              <a:rPr lang="en-US" sz="1000" dirty="0">
                <a:effectLst/>
                <a:latin typeface="Times New Roman"/>
                <a:ea typeface="Times New Roman"/>
              </a:rPr>
              <a:t>Revelation 3, V 10 Philadelphia 10 Because you have kept my word of patient endurance, I will keep you from the hour of trial that is coming on the whole world to test the inhabitants of the earth.</a:t>
            </a:r>
            <a:endParaRPr lang="en-US" sz="1200" dirty="0">
              <a:effectLst/>
              <a:latin typeface="Times New Roman"/>
              <a:ea typeface="Times New Roman"/>
            </a:endParaRPr>
          </a:p>
          <a:p>
            <a:pPr marL="0" marR="0">
              <a:spcBef>
                <a:spcPts val="0"/>
              </a:spcBef>
              <a:spcAft>
                <a:spcPts val="1200"/>
              </a:spcAft>
            </a:pPr>
            <a:r>
              <a:rPr lang="en-US" sz="1000" dirty="0">
                <a:effectLst/>
                <a:latin typeface="Times New Roman"/>
                <a:ea typeface="Times New Roman"/>
              </a:rPr>
              <a:t>Revelation 3 V 15 </a:t>
            </a:r>
            <a:r>
              <a:rPr lang="en-US" sz="1000" dirty="0">
                <a:effectLst/>
                <a:latin typeface="WP TypographicSymbols"/>
                <a:ea typeface="Times New Roman"/>
                <a:sym typeface="WP TypographicSymbols"/>
              </a:rPr>
              <a:t> </a:t>
            </a:r>
            <a:r>
              <a:rPr lang="en-US" sz="1000" dirty="0">
                <a:effectLst/>
                <a:latin typeface="Times New Roman"/>
                <a:ea typeface="Times New Roman"/>
              </a:rPr>
              <a:t>Laodicea</a:t>
            </a:r>
            <a:r>
              <a:rPr lang="en-US" sz="1000" dirty="0">
                <a:effectLst/>
                <a:latin typeface="WP TypographicSymbols"/>
                <a:ea typeface="Times New Roman"/>
                <a:sym typeface="WP TypographicSymbols"/>
              </a:rPr>
              <a:t></a:t>
            </a:r>
            <a:r>
              <a:rPr lang="en-US" sz="1000" dirty="0">
                <a:effectLst/>
                <a:latin typeface="Times New Roman"/>
                <a:ea typeface="Times New Roman"/>
              </a:rPr>
              <a:t> - 15 </a:t>
            </a:r>
            <a:r>
              <a:rPr lang="en-US" sz="1000" dirty="0">
                <a:effectLst/>
                <a:latin typeface="WP TypographicSymbols"/>
                <a:ea typeface="Times New Roman"/>
                <a:sym typeface="WP TypographicSymbols"/>
              </a:rPr>
              <a:t> </a:t>
            </a:r>
            <a:r>
              <a:rPr lang="en-US" sz="1000" dirty="0">
                <a:effectLst/>
                <a:latin typeface="Times New Roman"/>
                <a:ea typeface="Times New Roman"/>
              </a:rPr>
              <a:t>I know your works; you are neither cold nor hot. I wish that you were either cold or hot.  16 So, because you are lukewarm, and neither cold nor hot, I am about to spit you out of my mouth.</a:t>
            </a:r>
            <a:endParaRPr lang="en-US" sz="1200" dirty="0">
              <a:effectLst/>
              <a:latin typeface="Times New Roman"/>
              <a:ea typeface="Times New Roman"/>
            </a:endParaRPr>
          </a:p>
          <a:p>
            <a:pPr marL="0" marR="0">
              <a:spcBef>
                <a:spcPts val="0"/>
              </a:spcBef>
              <a:spcAft>
                <a:spcPts val="0"/>
              </a:spcAft>
            </a:pPr>
            <a:r>
              <a:rPr lang="en-US" sz="1000" dirty="0">
                <a:effectLst/>
                <a:latin typeface="Times New Roman"/>
                <a:ea typeface="Times New Roman"/>
              </a:rPr>
              <a:t>See Johnson, Luke Timothy and Todd C. Penner, New</a:t>
            </a:r>
            <a:r>
              <a:rPr lang="en-US" sz="1000" i="1" dirty="0">
                <a:effectLst/>
                <a:latin typeface="Times New Roman"/>
                <a:ea typeface="Times New Roman"/>
              </a:rPr>
              <a:t> Testament Writings, An Interpretation</a:t>
            </a:r>
            <a:r>
              <a:rPr lang="en-US" sz="1000" dirty="0">
                <a:effectLst/>
                <a:latin typeface="Times New Roman"/>
                <a:ea typeface="Times New Roman"/>
              </a:rPr>
              <a:t>, Second Revised Edition, Pages 585-586, Augsburg Fortress Press, 1999.</a:t>
            </a:r>
          </a:p>
          <a:p>
            <a:pPr marL="0" marR="0">
              <a:spcBef>
                <a:spcPts val="0"/>
              </a:spcBef>
              <a:spcAft>
                <a:spcPts val="1200"/>
              </a:spcAft>
            </a:pPr>
            <a:r>
              <a:rPr lang="en-US" sz="1000" i="1" dirty="0">
                <a:effectLst/>
                <a:latin typeface="Times New Roman"/>
                <a:ea typeface="Times New Roman"/>
              </a:rPr>
              <a:t>The Oxford Dictionary of The Christian Church</a:t>
            </a:r>
            <a:r>
              <a:rPr lang="en-US" sz="1000" dirty="0">
                <a:effectLst/>
                <a:latin typeface="Times New Roman"/>
                <a:ea typeface="Times New Roman"/>
              </a:rPr>
              <a:t>, Second Edition Revised, Oxford University Press, 1983. Page 1183.</a:t>
            </a:r>
            <a:endParaRPr lang="en-US" sz="1200" dirty="0">
              <a:effectLst/>
              <a:latin typeface="Times New Roman"/>
              <a:ea typeface="Times New Roman"/>
            </a:endParaRPr>
          </a:p>
          <a:p>
            <a:pPr marL="0" marR="0">
              <a:spcBef>
                <a:spcPts val="0"/>
              </a:spcBef>
              <a:spcAft>
                <a:spcPts val="0"/>
              </a:spcAft>
            </a:pPr>
            <a:r>
              <a:rPr lang="en-US" sz="1000" dirty="0">
                <a:effectLst/>
                <a:latin typeface="Times New Roman"/>
                <a:ea typeface="Times New Roman"/>
              </a:rPr>
              <a:t>  The time frame is God’s own, which like Noah’s wait for the doves return may seem a long time to us.</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5</a:t>
            </a:fld>
            <a:endParaRPr lang="en-US" dirty="0"/>
          </a:p>
        </p:txBody>
      </p:sp>
    </p:spTree>
    <p:extLst>
      <p:ext uri="{BB962C8B-B14F-4D97-AF65-F5344CB8AC3E}">
        <p14:creationId xmlns:p14="http://schemas.microsoft.com/office/powerpoint/2010/main" val="2492288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7</a:t>
            </a:fld>
            <a:endParaRPr lang="en-US" dirty="0"/>
          </a:p>
        </p:txBody>
      </p:sp>
    </p:spTree>
    <p:extLst>
      <p:ext uri="{BB962C8B-B14F-4D97-AF65-F5344CB8AC3E}">
        <p14:creationId xmlns:p14="http://schemas.microsoft.com/office/powerpoint/2010/main" val="5711025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457200" algn="just">
              <a:spcBef>
                <a:spcPts val="0"/>
              </a:spcBef>
              <a:spcAft>
                <a:spcPts val="0"/>
              </a:spcAft>
            </a:pPr>
            <a:endParaRPr lang="en-US" sz="1200" dirty="0">
              <a:effectLst/>
              <a:latin typeface="Times New Roman"/>
              <a:ea typeface="Times New Roman"/>
            </a:endParaRPr>
          </a:p>
          <a:p>
            <a:pPr marL="0" marR="0" algn="just">
              <a:spcBef>
                <a:spcPts val="0"/>
              </a:spcBef>
              <a:spcAft>
                <a:spcPts val="0"/>
              </a:spcAft>
            </a:pPr>
            <a:r>
              <a:rPr lang="en-US" sz="1200" dirty="0">
                <a:effectLst/>
                <a:latin typeface="Times New Roman"/>
                <a:ea typeface="Times New Roman"/>
              </a:rPr>
              <a:t> </a:t>
            </a:r>
          </a:p>
          <a:p>
            <a:r>
              <a:rPr lang="en-US" sz="1200" kern="1200" dirty="0">
                <a:solidFill>
                  <a:schemeClr val="tx1"/>
                </a:solidFill>
                <a:effectLst/>
                <a:latin typeface="+mn-lt"/>
                <a:ea typeface="+mn-ea"/>
                <a:cs typeface="+mn-cs"/>
              </a:rPr>
              <a:t>The Visions</a:t>
            </a:r>
          </a:p>
          <a:p>
            <a:r>
              <a:rPr lang="en-US" sz="1200" kern="1200" dirty="0">
                <a:solidFill>
                  <a:schemeClr val="tx1"/>
                </a:solidFill>
                <a:effectLst/>
                <a:latin typeface="+mn-lt"/>
                <a:ea typeface="+mn-ea"/>
                <a:cs typeface="+mn-cs"/>
              </a:rPr>
              <a:t> </a:t>
            </a:r>
          </a:p>
          <a:p>
            <a:r>
              <a:rPr lang="en-US" sz="1200" b="0" kern="1200" dirty="0">
                <a:solidFill>
                  <a:schemeClr val="tx1"/>
                </a:solidFill>
                <a:effectLst/>
                <a:latin typeface="+mn-lt"/>
                <a:ea typeface="+mn-ea"/>
                <a:cs typeface="+mn-cs"/>
              </a:rPr>
              <a:t>The next element of Revelation deals with a series of Visions that ultimately lead to the establishment of the New Jerusalem. The letter may have been intended for individual groups with the section of visions to follow meant for the entire community of Christians. These visions of course are hard for the casual reader to grasp. While dividing the visions into seven parts has theological significance, it can also have some practical value. This division breaks the text into manageable topics, allows one to more easily ponder them or in a group to discuss the meaning. </a:t>
            </a:r>
          </a:p>
          <a:p>
            <a:r>
              <a:rPr lang="en-US" sz="1200" i="1" kern="1200" dirty="0">
                <a:solidFill>
                  <a:schemeClr val="tx1"/>
                </a:solidFill>
                <a:effectLst/>
                <a:latin typeface="+mn-lt"/>
                <a:ea typeface="+mn-ea"/>
                <a:cs typeface="+mn-cs"/>
              </a:rPr>
              <a:t>The Oxford Dictionary of The Christian Church</a:t>
            </a:r>
            <a:r>
              <a:rPr lang="en-US" sz="1200" kern="1200" dirty="0">
                <a:solidFill>
                  <a:schemeClr val="tx1"/>
                </a:solidFill>
                <a:effectLst/>
                <a:latin typeface="+mn-lt"/>
                <a:ea typeface="+mn-ea"/>
                <a:cs typeface="+mn-cs"/>
              </a:rPr>
              <a:t>, Second Edition Revised, Oxford University Press, 1983. Page 1183.</a:t>
            </a:r>
          </a:p>
        </p:txBody>
      </p:sp>
      <p:sp>
        <p:nvSpPr>
          <p:cNvPr id="4" name="Slide Number Placeholder 3"/>
          <p:cNvSpPr>
            <a:spLocks noGrp="1"/>
          </p:cNvSpPr>
          <p:nvPr>
            <p:ph type="sldNum" sz="quarter" idx="10"/>
          </p:nvPr>
        </p:nvSpPr>
        <p:spPr/>
        <p:txBody>
          <a:bodyPr/>
          <a:lstStyle/>
          <a:p>
            <a:fld id="{37E4EE80-604D-4503-B287-E50A3A57C134}" type="slidenum">
              <a:rPr lang="en-US" smtClean="0"/>
              <a:t>9</a:t>
            </a:fld>
            <a:endParaRPr lang="en-US" dirty="0"/>
          </a:p>
        </p:txBody>
      </p:sp>
    </p:spTree>
    <p:extLst>
      <p:ext uri="{BB962C8B-B14F-4D97-AF65-F5344CB8AC3E}">
        <p14:creationId xmlns:p14="http://schemas.microsoft.com/office/powerpoint/2010/main" val="2492288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457200" algn="just">
              <a:spcBef>
                <a:spcPts val="0"/>
              </a:spcBef>
              <a:spcAft>
                <a:spcPts val="0"/>
              </a:spcAft>
            </a:pPr>
            <a:endParaRPr lang="en-US" sz="1200" dirty="0">
              <a:effectLst/>
              <a:latin typeface="Times New Roman"/>
              <a:ea typeface="Times New Roman"/>
            </a:endParaRPr>
          </a:p>
          <a:p>
            <a:pPr marL="0" marR="0" algn="just">
              <a:spcBef>
                <a:spcPts val="0"/>
              </a:spcBef>
              <a:spcAft>
                <a:spcPts val="0"/>
              </a:spcAft>
            </a:pPr>
            <a:r>
              <a:rPr lang="en-US" sz="1200" dirty="0">
                <a:effectLst/>
                <a:latin typeface="Times New Roman"/>
                <a:ea typeface="Times New Roman"/>
              </a:rPr>
              <a:t> </a:t>
            </a:r>
          </a:p>
          <a:p>
            <a:pPr marL="0" marR="0" indent="0" algn="just" defTabSz="914400" rtl="0" eaLnBrk="1" fontAlgn="auto" latinLnBrk="0" hangingPunct="1">
              <a:lnSpc>
                <a:spcPct val="100000"/>
              </a:lnSpc>
              <a:spcBef>
                <a:spcPts val="0"/>
              </a:spcBef>
              <a:spcAft>
                <a:spcPts val="0"/>
              </a:spcAft>
              <a:buClrTx/>
              <a:buSzTx/>
              <a:buFontTx/>
              <a:buNone/>
              <a:tabLst/>
              <a:defRPr/>
            </a:pPr>
            <a:r>
              <a:rPr lang="en-US" dirty="0"/>
              <a:t>The next element of Revelation deals with a series of Visions that ultimately lead to the establishment of the New Jerusalem. 14 The letter may have been intended for individual groups with the section of visions to follow meant for the entire community of Christians. These visions of course are hard for the casual reader to grasp. While dividing the visions into seven parts has theological significance, it can also have some practical value. This division breaks the text into manageable topics, allows one to more easily ponder them or in a group to discuss the meaning. Try to visualize the text sections as a written description of a video presentation or a scene in a movie. Some of the scenes are short, some long some simple and some complicated.  Like a standard Christmas Pageant with different characters marching into place until there is a complete ensemble in costume. The author of Revelation sequentially describes various elements that are added together to form a whole picture. We will break out the visions into seven separate visions and some apparent interludes, with the last vision itself divided into seven parts. This division is according to this author and no other serious scholar. For an alternate, and more orthodox division, than that we will discuss see Appendix One to these Lessons.  </a:t>
            </a:r>
          </a:p>
          <a:p>
            <a:pPr marL="0" marR="0" algn="just">
              <a:spcBef>
                <a:spcPts val="0"/>
              </a:spcBef>
              <a:spcAft>
                <a:spcPts val="0"/>
              </a:spcAft>
            </a:pPr>
            <a:endParaRPr lang="en-US" dirty="0"/>
          </a:p>
          <a:p>
            <a:r>
              <a:rPr lang="en-US" sz="1200" kern="1200" dirty="0">
                <a:solidFill>
                  <a:schemeClr val="tx1"/>
                </a:solidFill>
                <a:effectLst/>
                <a:latin typeface="+mn-lt"/>
                <a:ea typeface="+mn-ea"/>
                <a:cs typeface="+mn-cs"/>
              </a:rPr>
              <a:t>See Johnson, Luke Timothy and Todd C. Penner, New</a:t>
            </a:r>
            <a:r>
              <a:rPr lang="en-US" sz="1200" i="1" kern="1200" dirty="0">
                <a:solidFill>
                  <a:schemeClr val="tx1"/>
                </a:solidFill>
                <a:effectLst/>
                <a:latin typeface="+mn-lt"/>
                <a:ea typeface="+mn-ea"/>
                <a:cs typeface="+mn-cs"/>
              </a:rPr>
              <a:t> Testament Writings, An Interpretation</a:t>
            </a:r>
            <a:r>
              <a:rPr lang="en-US" sz="1200" kern="1200" dirty="0">
                <a:solidFill>
                  <a:schemeClr val="tx1"/>
                </a:solidFill>
                <a:effectLst/>
                <a:latin typeface="+mn-lt"/>
                <a:ea typeface="+mn-ea"/>
                <a:cs typeface="+mn-cs"/>
              </a:rPr>
              <a:t>, Second Revised Edition, Pages 585-586, Augsburg Fortress Press, 1999.</a:t>
            </a:r>
          </a:p>
          <a:p>
            <a:r>
              <a:rPr lang="en-US" sz="1200" b="0" i="1" kern="1200" dirty="0">
                <a:solidFill>
                  <a:schemeClr val="tx1"/>
                </a:solidFill>
                <a:effectLst/>
                <a:latin typeface="+mn-lt"/>
                <a:ea typeface="+mn-ea"/>
                <a:cs typeface="+mn-cs"/>
              </a:rPr>
              <a:t>The Oxford Dictionary of The Christian Church</a:t>
            </a:r>
            <a:r>
              <a:rPr lang="en-US" sz="1200" b="0" kern="1200" dirty="0">
                <a:solidFill>
                  <a:schemeClr val="tx1"/>
                </a:solidFill>
                <a:effectLst/>
                <a:latin typeface="+mn-lt"/>
                <a:ea typeface="+mn-ea"/>
                <a:cs typeface="+mn-cs"/>
              </a:rPr>
              <a:t>, Second Edition Revised, Oxford University Press, 1983. Page 1183.</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10</a:t>
            </a:fld>
            <a:endParaRPr lang="en-US" dirty="0"/>
          </a:p>
        </p:txBody>
      </p:sp>
    </p:spTree>
    <p:extLst>
      <p:ext uri="{BB962C8B-B14F-4D97-AF65-F5344CB8AC3E}">
        <p14:creationId xmlns:p14="http://schemas.microsoft.com/office/powerpoint/2010/main" val="2492288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457200" algn="just">
              <a:spcBef>
                <a:spcPts val="0"/>
              </a:spcBef>
              <a:spcAft>
                <a:spcPts val="0"/>
              </a:spcAft>
            </a:pPr>
            <a:endParaRPr lang="en-US" sz="1200" dirty="0">
              <a:effectLst/>
              <a:latin typeface="Times New Roman"/>
              <a:ea typeface="Times New Roman"/>
            </a:endParaRPr>
          </a:p>
          <a:p>
            <a:r>
              <a:rPr lang="en-US" sz="1200" kern="1200" dirty="0">
                <a:solidFill>
                  <a:schemeClr val="tx1"/>
                </a:solidFill>
                <a:effectLst/>
                <a:latin typeface="+mn-lt"/>
                <a:ea typeface="+mn-ea"/>
                <a:cs typeface="+mn-cs"/>
              </a:rPr>
              <a:t>We will break out the visions into seven separate visions and some apparent interludes, with the last vision itself divided into seven parts. This division is according to this author and no other serious scholar. For an alternate, and more orthodox division, than that we will discuss see Appendix One to these Lessons. </a:t>
            </a:r>
          </a:p>
          <a:p>
            <a:r>
              <a:rPr lang="en-US" sz="1200" kern="1200" dirty="0">
                <a:solidFill>
                  <a:schemeClr val="tx1"/>
                </a:solidFill>
                <a:effectLst/>
                <a:latin typeface="+mn-lt"/>
                <a:ea typeface="+mn-ea"/>
                <a:cs typeface="+mn-cs"/>
              </a:rPr>
              <a:t>For discussion purposes the visions can be seen as being made up of Seven Visions, consisting of six scenes followed by a seventh Vision that is itself a series of seven sequential scenes that as a group depict the resolution of good and evil or of God with the world. The text is divided as follows:</a:t>
            </a:r>
          </a:p>
        </p:txBody>
      </p:sp>
      <p:sp>
        <p:nvSpPr>
          <p:cNvPr id="4" name="Slide Number Placeholder 3"/>
          <p:cNvSpPr>
            <a:spLocks noGrp="1"/>
          </p:cNvSpPr>
          <p:nvPr>
            <p:ph type="sldNum" sz="quarter" idx="10"/>
          </p:nvPr>
        </p:nvSpPr>
        <p:spPr/>
        <p:txBody>
          <a:bodyPr/>
          <a:lstStyle/>
          <a:p>
            <a:fld id="{37E4EE80-604D-4503-B287-E50A3A57C134}" type="slidenum">
              <a:rPr lang="en-US" smtClean="0"/>
              <a:t>11</a:t>
            </a:fld>
            <a:endParaRPr lang="en-US" dirty="0"/>
          </a:p>
        </p:txBody>
      </p:sp>
    </p:spTree>
    <p:extLst>
      <p:ext uri="{BB962C8B-B14F-4D97-AF65-F5344CB8AC3E}">
        <p14:creationId xmlns:p14="http://schemas.microsoft.com/office/powerpoint/2010/main" val="2492288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457200" algn="just">
              <a:spcBef>
                <a:spcPts val="0"/>
              </a:spcBef>
              <a:spcAft>
                <a:spcPts val="0"/>
              </a:spcAft>
            </a:pPr>
            <a:endParaRPr lang="en-US" sz="1200" dirty="0">
              <a:effectLst/>
              <a:latin typeface="Times New Roman"/>
              <a:ea typeface="Times New Roman"/>
            </a:endParaRPr>
          </a:p>
          <a:p>
            <a:pPr marL="0" marR="0" algn="just">
              <a:spcBef>
                <a:spcPts val="0"/>
              </a:spcBef>
              <a:spcAft>
                <a:spcPts val="0"/>
              </a:spcAft>
            </a:pPr>
            <a:r>
              <a:rPr lang="en-US" sz="1200" dirty="0">
                <a:effectLst/>
                <a:latin typeface="Times New Roman"/>
                <a:ea typeface="Times New Roman"/>
              </a:rPr>
              <a:t> The text is divided as follows:</a:t>
            </a:r>
          </a:p>
          <a:p>
            <a:pPr marL="0" marR="0" algn="just">
              <a:spcBef>
                <a:spcPts val="0"/>
              </a:spcBef>
              <a:spcAft>
                <a:spcPts val="0"/>
              </a:spcAft>
            </a:pPr>
            <a:r>
              <a:rPr lang="en-US" sz="1200" dirty="0">
                <a:effectLst/>
                <a:latin typeface="Times New Roman"/>
                <a:ea typeface="Times New Roman"/>
              </a:rPr>
              <a:t> </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First Vision - Revelation 4:1-5:11</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Second Vision - Revelation  6:1-6:17</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Third Vision - Revelation   7:1-7:17</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Fourth Vision - Revelation   8:1-9:21</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Fifth Vision - Revelation 10:1-10:11 and interlude or postscript at Revelation   11:1-11:14.</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Sixth Vision - Revelation  11:15-11:19</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12</a:t>
            </a:fld>
            <a:endParaRPr lang="en-US" dirty="0"/>
          </a:p>
        </p:txBody>
      </p:sp>
    </p:spTree>
    <p:extLst>
      <p:ext uri="{BB962C8B-B14F-4D97-AF65-F5344CB8AC3E}">
        <p14:creationId xmlns:p14="http://schemas.microsoft.com/office/powerpoint/2010/main" val="24922883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457200" algn="just">
              <a:spcBef>
                <a:spcPts val="0"/>
              </a:spcBef>
              <a:spcAft>
                <a:spcPts val="0"/>
              </a:spcAft>
            </a:pPr>
            <a:endParaRPr lang="en-US" sz="1200" dirty="0">
              <a:effectLst/>
              <a:latin typeface="Times New Roman"/>
              <a:ea typeface="Times New Roman"/>
            </a:endParaRPr>
          </a:p>
          <a:p>
            <a:pPr marL="0" marR="0" algn="just">
              <a:spcBef>
                <a:spcPts val="0"/>
              </a:spcBef>
              <a:spcAft>
                <a:spcPts val="0"/>
              </a:spcAft>
            </a:pPr>
            <a:r>
              <a:rPr lang="en-US" sz="1200" dirty="0">
                <a:effectLst/>
                <a:latin typeface="Times New Roman"/>
                <a:ea typeface="Times New Roman"/>
              </a:rPr>
              <a:t> Seventh Vision - This is a sequence of seven scenes followed by a final vision of the resolution.</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		Scene 1- Revelation 12:1-12:17</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		Scene 2- Revelation 12:18-13:10</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		Scene 3- Revelation 13:11-13:18</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		Scene 4- Revelation 14:1-14:12 - </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		Interlude 14:13</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Scene 5- Revelation Is a three part vision 14:14-17:18 and S6- 18:1 - 18:24 and at 19:1-19:10</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		Scene 6- Revelation 19:11-20:15</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		Scene 7- Revelation 21:1-22:5</a:t>
            </a:r>
          </a:p>
          <a:p>
            <a:pPr marL="342900" marR="0" lvl="0" indent="-342900" algn="just">
              <a:spcBef>
                <a:spcPts val="0"/>
              </a:spcBef>
              <a:spcAft>
                <a:spcPts val="0"/>
              </a:spcAft>
              <a:buFont typeface="Symbol"/>
              <a:buChar char=""/>
              <a:tabLst>
                <a:tab pos="-914400" algn="l"/>
              </a:tabLst>
            </a:pPr>
            <a:r>
              <a:rPr lang="en-US" sz="1200" dirty="0">
                <a:effectLst/>
                <a:latin typeface="Times New Roman"/>
                <a:ea typeface="Times New Roman"/>
              </a:rPr>
              <a:t>		The book ends with a Post log 22:6-21.</a:t>
            </a:r>
          </a:p>
          <a:p>
            <a:pPr marL="0" marR="0" algn="just">
              <a:spcBef>
                <a:spcPts val="0"/>
              </a:spcBef>
              <a:spcAft>
                <a:spcPts val="0"/>
              </a:spcAft>
            </a:pPr>
            <a:r>
              <a:rPr lang="en-US" sz="1200" dirty="0">
                <a:effectLst/>
                <a:latin typeface="Times New Roman"/>
                <a:ea typeface="Times New Roman"/>
              </a:rPr>
              <a:t> </a:t>
            </a:r>
          </a:p>
        </p:txBody>
      </p:sp>
      <p:sp>
        <p:nvSpPr>
          <p:cNvPr id="4" name="Slide Number Placeholder 3"/>
          <p:cNvSpPr>
            <a:spLocks noGrp="1"/>
          </p:cNvSpPr>
          <p:nvPr>
            <p:ph type="sldNum" sz="quarter" idx="10"/>
          </p:nvPr>
        </p:nvSpPr>
        <p:spPr/>
        <p:txBody>
          <a:bodyPr/>
          <a:lstStyle/>
          <a:p>
            <a:fld id="{37E4EE80-604D-4503-B287-E50A3A57C134}" type="slidenum">
              <a:rPr lang="en-US" smtClean="0"/>
              <a:t>13</a:t>
            </a:fld>
            <a:endParaRPr lang="en-US" dirty="0"/>
          </a:p>
        </p:txBody>
      </p:sp>
    </p:spTree>
    <p:extLst>
      <p:ext uri="{BB962C8B-B14F-4D97-AF65-F5344CB8AC3E}">
        <p14:creationId xmlns:p14="http://schemas.microsoft.com/office/powerpoint/2010/main" val="24922883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457200" algn="just">
              <a:spcBef>
                <a:spcPts val="0"/>
              </a:spcBef>
              <a:spcAft>
                <a:spcPts val="0"/>
              </a:spcAft>
            </a:pPr>
            <a:endParaRPr lang="en-US" sz="1200" dirty="0">
              <a:effectLst/>
              <a:latin typeface="Times New Roman"/>
              <a:ea typeface="Times New Roman"/>
            </a:endParaRPr>
          </a:p>
          <a:p>
            <a:pPr marL="0" marR="0" algn="just">
              <a:spcBef>
                <a:spcPts val="0"/>
              </a:spcBef>
              <a:spcAft>
                <a:spcPts val="0"/>
              </a:spcAft>
            </a:pPr>
            <a:endParaRPr lang="en-US" sz="1200" dirty="0">
              <a:effectLst/>
              <a:latin typeface="Times New Roman"/>
              <a:ea typeface="Times New Roman"/>
            </a:endParaRPr>
          </a:p>
          <a:p>
            <a:r>
              <a:rPr lang="en-US" sz="1200" kern="1200" dirty="0">
                <a:solidFill>
                  <a:schemeClr val="tx1"/>
                </a:solidFill>
                <a:effectLst/>
                <a:latin typeface="+mn-lt"/>
                <a:ea typeface="+mn-ea"/>
                <a:cs typeface="+mn-cs"/>
              </a:rPr>
              <a:t>Vision 1 - 4:1-5:11 - Twenty Four Elders before the Throne with a scroll only Christ can open. The four living creatures also appear</a:t>
            </a:r>
          </a:p>
          <a:p>
            <a:r>
              <a:rPr lang="en-US" sz="1200" kern="1200" dirty="0">
                <a:solidFill>
                  <a:schemeClr val="tx1"/>
                </a:solidFill>
                <a:effectLst/>
                <a:latin typeface="+mn-lt"/>
                <a:ea typeface="+mn-ea"/>
                <a:cs typeface="+mn-cs"/>
              </a:rPr>
              <a:t>Vision 2 - 6:1-6:17 - Four horsemen, white, black, red and green who are then sent out to do wrathful things.</a:t>
            </a:r>
          </a:p>
          <a:p>
            <a:r>
              <a:rPr lang="en-US" sz="1200" kern="1200" dirty="0">
                <a:solidFill>
                  <a:schemeClr val="tx1"/>
                </a:solidFill>
                <a:effectLst/>
                <a:latin typeface="+mn-lt"/>
                <a:ea typeface="+mn-ea"/>
                <a:cs typeface="+mn-cs"/>
              </a:rPr>
              <a:t>Vision 3 - 7:1-7:17 - The appearance of people robed in white engage in perpetual worship.</a:t>
            </a:r>
          </a:p>
          <a:p>
            <a:r>
              <a:rPr lang="en-US" sz="1200" kern="1200" dirty="0">
                <a:solidFill>
                  <a:schemeClr val="tx1"/>
                </a:solidFill>
                <a:effectLst/>
                <a:latin typeface="+mn-lt"/>
                <a:ea typeface="+mn-ea"/>
                <a:cs typeface="+mn-cs"/>
              </a:rPr>
              <a:t>Vision 4 - 8:1-9:21 - Upon the opening of the seventh seal, various woes are sent out to 1/3 of parts of the world. But people still did not stop the worship of idols.</a:t>
            </a:r>
          </a:p>
        </p:txBody>
      </p:sp>
      <p:sp>
        <p:nvSpPr>
          <p:cNvPr id="4" name="Slide Number Placeholder 3"/>
          <p:cNvSpPr>
            <a:spLocks noGrp="1"/>
          </p:cNvSpPr>
          <p:nvPr>
            <p:ph type="sldNum" sz="quarter" idx="10"/>
          </p:nvPr>
        </p:nvSpPr>
        <p:spPr/>
        <p:txBody>
          <a:bodyPr/>
          <a:lstStyle/>
          <a:p>
            <a:fld id="{37E4EE80-604D-4503-B287-E50A3A57C134}" type="slidenum">
              <a:rPr lang="en-US" smtClean="0"/>
              <a:t>15</a:t>
            </a:fld>
            <a:endParaRPr lang="en-US" dirty="0"/>
          </a:p>
        </p:txBody>
      </p:sp>
    </p:spTree>
    <p:extLst>
      <p:ext uri="{BB962C8B-B14F-4D97-AF65-F5344CB8AC3E}">
        <p14:creationId xmlns:p14="http://schemas.microsoft.com/office/powerpoint/2010/main" val="2492288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457200" algn="just">
              <a:spcBef>
                <a:spcPts val="0"/>
              </a:spcBef>
              <a:spcAft>
                <a:spcPts val="0"/>
              </a:spcAft>
            </a:pPr>
            <a:endParaRPr lang="en-US" sz="1200" dirty="0">
              <a:effectLst/>
              <a:latin typeface="Times New Roman"/>
              <a:ea typeface="Times New Roman"/>
            </a:endParaRPr>
          </a:p>
          <a:p>
            <a:r>
              <a:rPr lang="en-US" sz="1200" kern="1200" dirty="0">
                <a:solidFill>
                  <a:schemeClr val="tx1"/>
                </a:solidFill>
                <a:effectLst/>
                <a:latin typeface="+mn-lt"/>
                <a:ea typeface="+mn-ea"/>
                <a:cs typeface="+mn-cs"/>
              </a:rPr>
              <a:t>Vision 5 - 10:1-10:11 - The writer is told not to write this one down. An interlude or postscript 11:1-11:14 - in the interlude, the 2nd and 3rd woes and two witnesses are killed and after three days rise.</a:t>
            </a:r>
          </a:p>
          <a:p>
            <a:r>
              <a:rPr lang="en-US" sz="1200" kern="1200" dirty="0">
                <a:solidFill>
                  <a:schemeClr val="tx1"/>
                </a:solidFill>
                <a:effectLst/>
                <a:latin typeface="+mn-lt"/>
                <a:ea typeface="+mn-ea"/>
                <a:cs typeface="+mn-cs"/>
              </a:rPr>
              <a:t>Vision 6 - 11:15-11:19 - The twenty four elders worship with a song amid thunder peals.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7E4EE80-604D-4503-B287-E50A3A57C134}" type="slidenum">
              <a:rPr lang="en-US" smtClean="0"/>
              <a:t>21</a:t>
            </a:fld>
            <a:endParaRPr lang="en-US" dirty="0"/>
          </a:p>
        </p:txBody>
      </p:sp>
    </p:spTree>
    <p:extLst>
      <p:ext uri="{BB962C8B-B14F-4D97-AF65-F5344CB8AC3E}">
        <p14:creationId xmlns:p14="http://schemas.microsoft.com/office/powerpoint/2010/main" val="24922883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just">
              <a:spcBef>
                <a:spcPts val="0"/>
              </a:spcBef>
              <a:spcAft>
                <a:spcPts val="0"/>
              </a:spcAft>
              <a:tabLst>
                <a:tab pos="-914400" algn="l"/>
              </a:tabLst>
            </a:pPr>
            <a:r>
              <a:rPr lang="en-US" sz="1200" dirty="0">
                <a:effectLst/>
                <a:latin typeface="Times New Roman"/>
                <a:ea typeface="Times New Roman"/>
              </a:rPr>
              <a:t>Vision 7 - This is a sequence of seven scenes followed by a final vision of resolution.</a:t>
            </a:r>
          </a:p>
          <a:p>
            <a:pPr marL="1371600" marR="0" indent="-457200" algn="just">
              <a:spcBef>
                <a:spcPts val="0"/>
              </a:spcBef>
              <a:spcAft>
                <a:spcPts val="0"/>
              </a:spcAft>
              <a:tabLst>
                <a:tab pos="-914400" algn="l"/>
                <a:tab pos="1371600" algn="l"/>
              </a:tabLst>
            </a:pPr>
            <a:r>
              <a:rPr lang="en-US" sz="1200" dirty="0">
                <a:effectLst/>
                <a:latin typeface="Times New Roman"/>
                <a:ea typeface="Times New Roman"/>
              </a:rPr>
              <a:t>S1- 12:1-12:17 - A red dragon tries to devour the newborn infant of a woman clothed with the sun. The child is snatched away to God. There is war in heaven and the dragon is thrown out - and then purses the woman’s other children who keep the commandments and testimony of Christ.</a:t>
            </a:r>
          </a:p>
          <a:p>
            <a:pPr marL="1371600" marR="0" indent="-457200" algn="just">
              <a:spcBef>
                <a:spcPts val="0"/>
              </a:spcBef>
              <a:spcAft>
                <a:spcPts val="0"/>
              </a:spcAft>
              <a:tabLst>
                <a:tab pos="-914400" algn="l"/>
                <a:tab pos="1371600" algn="l"/>
              </a:tabLst>
            </a:pPr>
            <a:r>
              <a:rPr lang="en-US" sz="1200" dirty="0">
                <a:effectLst/>
                <a:latin typeface="Times New Roman"/>
                <a:ea typeface="Times New Roman"/>
              </a:rPr>
              <a:t>S2- 12:18-13:10 - The red dragon gives up power to an injured, seven headed leopard that does great signs and fools the earth and marks its followers on hand or head.</a:t>
            </a:r>
          </a:p>
          <a:p>
            <a:pPr marL="1371600" marR="0" indent="-457200" algn="just">
              <a:spcBef>
                <a:spcPts val="0"/>
              </a:spcBef>
              <a:spcAft>
                <a:spcPts val="0"/>
              </a:spcAft>
              <a:tabLst>
                <a:tab pos="-914400" algn="l"/>
                <a:tab pos="1371600" algn="l"/>
              </a:tabLst>
            </a:pPr>
            <a:r>
              <a:rPr lang="en-US" sz="1200" dirty="0">
                <a:effectLst/>
                <a:latin typeface="Times New Roman"/>
                <a:ea typeface="Times New Roman"/>
              </a:rPr>
              <a:t>S3- 13:11-13:18 - The mark of the beast 666 and those without it cannot buy or sell.</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22</a:t>
            </a:fld>
            <a:endParaRPr lang="en-US" dirty="0"/>
          </a:p>
        </p:txBody>
      </p:sp>
    </p:spTree>
    <p:extLst>
      <p:ext uri="{BB962C8B-B14F-4D97-AF65-F5344CB8AC3E}">
        <p14:creationId xmlns:p14="http://schemas.microsoft.com/office/powerpoint/2010/main" val="24922883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71600" marR="0" indent="-457200" algn="just">
              <a:spcBef>
                <a:spcPts val="0"/>
              </a:spcBef>
              <a:spcAft>
                <a:spcPts val="0"/>
              </a:spcAft>
              <a:tabLst>
                <a:tab pos="-914400" algn="l"/>
                <a:tab pos="1371600" algn="l"/>
              </a:tabLst>
            </a:pPr>
            <a:r>
              <a:rPr lang="en-US" sz="1200" dirty="0">
                <a:effectLst/>
                <a:latin typeface="Times New Roman"/>
                <a:ea typeface="Times New Roman"/>
              </a:rPr>
              <a:t>S4- 14:1-14:12 - Three angels tell of the torment of Babylon before 144 thousand singing virgins as a call for endurance of the saints.</a:t>
            </a:r>
          </a:p>
          <a:p>
            <a:pPr marL="1371600" marR="0" indent="-457200" algn="just">
              <a:spcBef>
                <a:spcPts val="0"/>
              </a:spcBef>
              <a:spcAft>
                <a:spcPts val="0"/>
              </a:spcAft>
              <a:tabLst>
                <a:tab pos="-914400" algn="l"/>
                <a:tab pos="1371600" algn="l"/>
              </a:tabLst>
            </a:pPr>
            <a:r>
              <a:rPr lang="en-US" sz="1200" dirty="0">
                <a:effectLst/>
                <a:latin typeface="Times New Roman"/>
                <a:ea typeface="Times New Roman"/>
              </a:rPr>
              <a:t> </a:t>
            </a:r>
          </a:p>
          <a:p>
            <a:pPr marL="1371600" marR="0" indent="-457200" algn="just">
              <a:spcBef>
                <a:spcPts val="0"/>
              </a:spcBef>
              <a:spcAft>
                <a:spcPts val="0"/>
              </a:spcAft>
              <a:tabLst>
                <a:tab pos="-914400" algn="l"/>
                <a:tab pos="1371600" algn="l"/>
              </a:tabLst>
            </a:pPr>
            <a:r>
              <a:rPr lang="en-US" sz="1200" dirty="0">
                <a:effectLst/>
                <a:latin typeface="Times New Roman"/>
                <a:ea typeface="Times New Roman"/>
              </a:rPr>
              <a:t>Interlude 14:13 - the blessed dead in the Lord.</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23</a:t>
            </a:fld>
            <a:endParaRPr lang="en-US" dirty="0"/>
          </a:p>
        </p:txBody>
      </p:sp>
    </p:spTree>
    <p:extLst>
      <p:ext uri="{BB962C8B-B14F-4D97-AF65-F5344CB8AC3E}">
        <p14:creationId xmlns:p14="http://schemas.microsoft.com/office/powerpoint/2010/main" val="24922883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71600" marR="0" indent="-457200" algn="just">
              <a:spcBef>
                <a:spcPts val="0"/>
              </a:spcBef>
              <a:spcAft>
                <a:spcPts val="0"/>
              </a:spcAft>
              <a:tabLst>
                <a:tab pos="-914400" algn="l"/>
                <a:tab pos="1371600" algn="l"/>
              </a:tabLst>
            </a:pPr>
            <a:r>
              <a:rPr lang="en-US" sz="1200" dirty="0">
                <a:effectLst/>
                <a:latin typeface="Times New Roman"/>
                <a:ea typeface="Times New Roman"/>
              </a:rPr>
              <a:t> </a:t>
            </a:r>
          </a:p>
          <a:p>
            <a:pPr marL="1371600" marR="0" indent="-457200" algn="just">
              <a:spcBef>
                <a:spcPts val="0"/>
              </a:spcBef>
              <a:spcAft>
                <a:spcPts val="0"/>
              </a:spcAft>
              <a:tabLst>
                <a:tab pos="-914400" algn="l"/>
                <a:tab pos="1371600" algn="l"/>
              </a:tabLst>
            </a:pPr>
            <a:r>
              <a:rPr lang="en-US" sz="1200" dirty="0">
                <a:effectLst/>
                <a:latin typeface="Times New Roman"/>
                <a:ea typeface="Times New Roman"/>
              </a:rPr>
              <a:t>S5- Is a three part vision: 14:14-17:18 and S6- 18:1 - 18:24 and at 19:1-19:10 - </a:t>
            </a:r>
          </a:p>
          <a:p>
            <a:pPr marL="1828800" marR="0" indent="-457200" algn="just">
              <a:spcBef>
                <a:spcPts val="0"/>
              </a:spcBef>
              <a:spcAft>
                <a:spcPts val="0"/>
              </a:spcAft>
              <a:tabLst>
                <a:tab pos="-914400" algn="l"/>
                <a:tab pos="1828800" algn="l"/>
              </a:tabLst>
            </a:pPr>
            <a:r>
              <a:rPr lang="en-US" sz="1200" dirty="0">
                <a:effectLst/>
                <a:latin typeface="Times New Roman"/>
                <a:ea typeface="Times New Roman"/>
              </a:rPr>
              <a:t>First The son of man comes on a white cloud, as angels emerge from a temple reaping with sickles, sending seven plagues - bowls of wrath the 6th angel dries the river Euphrates and seven foul spirit demons gather kings at Harmagedon to prepare for battle, then the 7th angel splits Babylon into 1/3's - shown as the whore of Babylon the mother of Earths abominations. </a:t>
            </a:r>
          </a:p>
          <a:p>
            <a:pPr marL="1828800" marR="0" indent="-457200" algn="just">
              <a:spcBef>
                <a:spcPts val="0"/>
              </a:spcBef>
              <a:spcAft>
                <a:spcPts val="0"/>
              </a:spcAft>
              <a:tabLst>
                <a:tab pos="-914400" algn="l"/>
                <a:tab pos="1828800" algn="l"/>
              </a:tabLst>
            </a:pPr>
            <a:r>
              <a:rPr lang="en-US" sz="1200" dirty="0">
                <a:effectLst/>
                <a:latin typeface="Times New Roman"/>
                <a:ea typeface="Times New Roman"/>
              </a:rPr>
              <a:t>Second - 18:1 - 18:24 - Those on earth mourn the loss and tell about the effect on the economy of the greed of the great city for sailors and suppliers of goods. </a:t>
            </a:r>
          </a:p>
          <a:p>
            <a:pPr marL="1828800" marR="0" indent="-457200" algn="just">
              <a:spcBef>
                <a:spcPts val="0"/>
              </a:spcBef>
              <a:spcAft>
                <a:spcPts val="0"/>
              </a:spcAft>
              <a:tabLst>
                <a:tab pos="-914400" algn="l"/>
                <a:tab pos="1828800" algn="l"/>
              </a:tabLst>
            </a:pPr>
            <a:r>
              <a:rPr lang="en-US" sz="1200" dirty="0">
                <a:effectLst/>
                <a:latin typeface="Times New Roman"/>
                <a:ea typeface="Times New Roman"/>
              </a:rPr>
              <a:t>Third - 19:1-19:10 - Those in Heaven rejoice at the loss.</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24</a:t>
            </a:fld>
            <a:endParaRPr lang="en-US" dirty="0"/>
          </a:p>
        </p:txBody>
      </p:sp>
    </p:spTree>
    <p:extLst>
      <p:ext uri="{BB962C8B-B14F-4D97-AF65-F5344CB8AC3E}">
        <p14:creationId xmlns:p14="http://schemas.microsoft.com/office/powerpoint/2010/main" val="2492288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71600" marR="0" indent="-457200" algn="just">
              <a:spcBef>
                <a:spcPts val="0"/>
              </a:spcBef>
              <a:spcAft>
                <a:spcPts val="0"/>
              </a:spcAft>
              <a:tabLst>
                <a:tab pos="-914400" algn="l"/>
                <a:tab pos="1371600" algn="l"/>
              </a:tabLst>
            </a:pPr>
            <a:r>
              <a:rPr lang="en-US" sz="1200" dirty="0">
                <a:effectLst/>
                <a:latin typeface="Times New Roman"/>
                <a:ea typeface="Times New Roman"/>
              </a:rPr>
              <a:t> </a:t>
            </a:r>
          </a:p>
          <a:p>
            <a:pPr marL="1371600" marR="0" indent="-457200" algn="just">
              <a:spcBef>
                <a:spcPts val="0"/>
              </a:spcBef>
              <a:spcAft>
                <a:spcPts val="0"/>
              </a:spcAft>
              <a:tabLst>
                <a:tab pos="-914400" algn="l"/>
                <a:tab pos="1371600" algn="l"/>
              </a:tabLst>
            </a:pPr>
            <a:r>
              <a:rPr lang="en-US" sz="1200" dirty="0">
                <a:effectLst/>
                <a:latin typeface="Times New Roman"/>
                <a:ea typeface="Times New Roman"/>
              </a:rPr>
              <a:t>S6- 19:11-20:15 - The Word slays the army of evil and the Beast and False Prophet are thrown into a lake of fire. The dragon is chained for 1000 years while those headed for belief Rule. Upon release the dragon gathers evil forces that surround the camp of the Saints, but the besiegers are consumed by fire from heaven forever, including the Beast and False Prophet. Then all are judged according to what they have done those not in the Book of Life suffer the 2nd death and are thrown into a lake of fire.</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27</a:t>
            </a:fld>
            <a:endParaRPr lang="en-US" dirty="0"/>
          </a:p>
        </p:txBody>
      </p:sp>
    </p:spTree>
    <p:extLst>
      <p:ext uri="{BB962C8B-B14F-4D97-AF65-F5344CB8AC3E}">
        <p14:creationId xmlns:p14="http://schemas.microsoft.com/office/powerpoint/2010/main" val="24922883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71600" marR="0" indent="-457200" algn="just">
              <a:spcBef>
                <a:spcPts val="0"/>
              </a:spcBef>
              <a:spcAft>
                <a:spcPts val="0"/>
              </a:spcAft>
              <a:tabLst>
                <a:tab pos="-914400" algn="l"/>
                <a:tab pos="1371600" algn="l"/>
              </a:tabLst>
            </a:pPr>
            <a:r>
              <a:rPr lang="en-US" sz="1200" dirty="0">
                <a:effectLst/>
                <a:latin typeface="Times New Roman"/>
                <a:ea typeface="Times New Roman"/>
              </a:rPr>
              <a:t> </a:t>
            </a:r>
          </a:p>
          <a:p>
            <a:pPr marL="914400" marR="0" indent="0" algn="just">
              <a:spcBef>
                <a:spcPts val="0"/>
              </a:spcBef>
              <a:spcAft>
                <a:spcPts val="0"/>
              </a:spcAft>
              <a:tabLst>
                <a:tab pos="-914400" algn="l"/>
              </a:tabLst>
            </a:pPr>
            <a:r>
              <a:rPr lang="en-US" sz="1200" dirty="0">
                <a:effectLst/>
                <a:latin typeface="Times New Roman"/>
                <a:ea typeface="Times New Roman"/>
              </a:rPr>
              <a:t>Post log S7- 21:1-22:5 - Now the old heaven and earth are replaced with a new heaven and earth, where God will be with his people and the same angels that loosed the bowls of wrath show the New Jerusalem [1500X1500X1500 miles] with nothing unclean and where the water of life from the throne of God with the Lamb flows in the city and where the tree of life is now with 12 kinds of fruit.</a:t>
            </a:r>
          </a:p>
          <a:p>
            <a:pPr marL="0" marR="0" indent="0" algn="just">
              <a:spcBef>
                <a:spcPts val="0"/>
              </a:spcBef>
              <a:spcAft>
                <a:spcPts val="0"/>
              </a:spcAft>
              <a:tabLst>
                <a:tab pos="-914400" algn="l"/>
              </a:tabLst>
            </a:pPr>
            <a:r>
              <a:rPr lang="en-US" sz="1200" dirty="0">
                <a:effectLst/>
                <a:latin typeface="Times New Roman"/>
                <a:ea typeface="Times New Roman"/>
              </a:rPr>
              <a:t>The book ends with the writer’s assurance that the book is true and that the Lord is coming soon. </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28</a:t>
            </a:fld>
            <a:endParaRPr lang="en-US" dirty="0"/>
          </a:p>
        </p:txBody>
      </p:sp>
    </p:spTree>
    <p:extLst>
      <p:ext uri="{BB962C8B-B14F-4D97-AF65-F5344CB8AC3E}">
        <p14:creationId xmlns:p14="http://schemas.microsoft.com/office/powerpoint/2010/main" val="24922883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Vision One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Heavenly Worship</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4 After this I looked, and there in heaven a door stood open! And the first voice, which I had heard speaking to me like a trumpet, said, “Come up here, and I will show you what must take place after this.”  2 At once I was in the spirit, † and there in heaven stood a throne, with one seated on the throne!  3 And the one seated there looks like jasper and carnelian, and around the throne is a rainbow that looks like an emerald.  4 Around the throne are twenty-four thrones, and seated on the thrones are twenty-four elders, dressed in white robes, with golden crowns on their heads.  5 Coming from the throne are flashes of lightning, and rumblings and peals of thunder, and in front of the throne burn seven flaming torches, which are the seven spirits of God;  6 and in front of the throne there is something like a sea of glass, like crystal. </a:t>
            </a:r>
          </a:p>
          <a:p>
            <a:r>
              <a:rPr lang="en-US" sz="1200" kern="1200" dirty="0">
                <a:solidFill>
                  <a:schemeClr val="tx1"/>
                </a:solidFill>
                <a:effectLst/>
                <a:latin typeface="+mn-lt"/>
                <a:ea typeface="+mn-ea"/>
                <a:cs typeface="+mn-cs"/>
              </a:rPr>
              <a:t>Around the throne, and on each side of the throne, are four living creatures, full of eyes in front and behind:  7 the first living creature like a lion, the second living creature like an ox, the third living creature with a face like a human face, and the fourth living creature like a flying eagle.  8 And the four living creatures, each of them with six wings, are full of eyes all around and inside. Day and night without ceasing they sing, </a:t>
            </a:r>
          </a:p>
          <a:p>
            <a:r>
              <a:rPr lang="en-US" sz="1200" kern="1200" dirty="0">
                <a:solidFill>
                  <a:schemeClr val="tx1"/>
                </a:solidFill>
                <a:effectLst/>
                <a:latin typeface="+mn-lt"/>
                <a:ea typeface="+mn-ea"/>
                <a:cs typeface="+mn-cs"/>
              </a:rPr>
              <a:t>“Holy, holy, holy, </a:t>
            </a:r>
          </a:p>
          <a:p>
            <a:r>
              <a:rPr lang="en-US" sz="1200" kern="1200" dirty="0">
                <a:solidFill>
                  <a:schemeClr val="tx1"/>
                </a:solidFill>
                <a:effectLst/>
                <a:latin typeface="+mn-lt"/>
                <a:ea typeface="+mn-ea"/>
                <a:cs typeface="+mn-cs"/>
              </a:rPr>
              <a:t>the Lord God the Almighty, </a:t>
            </a:r>
          </a:p>
          <a:p>
            <a:r>
              <a:rPr lang="en-US" sz="1200" kern="1200" dirty="0">
                <a:solidFill>
                  <a:schemeClr val="tx1"/>
                </a:solidFill>
                <a:effectLst/>
                <a:latin typeface="+mn-lt"/>
                <a:ea typeface="+mn-ea"/>
                <a:cs typeface="+mn-cs"/>
              </a:rPr>
              <a:t>who was and is and is to come.” </a:t>
            </a:r>
          </a:p>
          <a:p>
            <a:r>
              <a:rPr lang="en-US" sz="1200" kern="1200" dirty="0">
                <a:solidFill>
                  <a:schemeClr val="tx1"/>
                </a:solidFill>
                <a:effectLst/>
                <a:latin typeface="+mn-lt"/>
                <a:ea typeface="+mn-ea"/>
                <a:cs typeface="+mn-cs"/>
              </a:rPr>
              <a:t>9 	And whenever the living creatures give glory and honor and thanks to the one who is seated on the throne, who lives forever and ever,  10 the twenty-four elders fall before the one who is seated on the throne and worship the one who lives forever and ever; they cast their crowns before the throne, singing, </a:t>
            </a:r>
          </a:p>
          <a:p>
            <a:r>
              <a:rPr lang="en-US" sz="1200" kern="1200" dirty="0">
                <a:solidFill>
                  <a:schemeClr val="tx1"/>
                </a:solidFill>
                <a:effectLst/>
                <a:latin typeface="+mn-lt"/>
                <a:ea typeface="+mn-ea"/>
                <a:cs typeface="+mn-cs"/>
              </a:rPr>
              <a:t> 11 	“You are worthy, our Lord and God, </a:t>
            </a:r>
          </a:p>
          <a:p>
            <a:r>
              <a:rPr lang="en-US" sz="1200" kern="1200" dirty="0">
                <a:solidFill>
                  <a:schemeClr val="tx1"/>
                </a:solidFill>
                <a:effectLst/>
                <a:latin typeface="+mn-lt"/>
                <a:ea typeface="+mn-ea"/>
                <a:cs typeface="+mn-cs"/>
              </a:rPr>
              <a:t>to receive glory and honor and power, </a:t>
            </a:r>
          </a:p>
          <a:p>
            <a:r>
              <a:rPr lang="en-US" sz="1200" kern="1200" dirty="0">
                <a:solidFill>
                  <a:schemeClr val="tx1"/>
                </a:solidFill>
                <a:effectLst/>
                <a:latin typeface="+mn-lt"/>
                <a:ea typeface="+mn-ea"/>
                <a:cs typeface="+mn-cs"/>
              </a:rPr>
              <a:t>for you created all things, </a:t>
            </a:r>
          </a:p>
          <a:p>
            <a:r>
              <a:rPr lang="en-US" sz="1200" kern="1200" dirty="0">
                <a:solidFill>
                  <a:schemeClr val="tx1"/>
                </a:solidFill>
                <a:effectLst/>
                <a:latin typeface="+mn-lt"/>
                <a:ea typeface="+mn-ea"/>
                <a:cs typeface="+mn-cs"/>
              </a:rPr>
              <a:t>and by your will they existed and were created.”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Scroll and the Lamb</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5 Then I saw in the right hand of the one seated on the throne a scroll written on the inside and on the back, sealed † with seven seals;  2 and I saw a mighty angel proclaiming with a loud voice, “Who is worthy to open the scroll and break its seals?”  3 And no one in heaven or on earth or under the earth was able to open the scroll or to look into it.  4 And I began to weep bitterly because no one was found worthy to open the scroll or to look into it.  5 Then one of the elders said to me, “Do not weep. See, the Lion of the tribe of Judah, the Root of David, has conquered, so that he can open the scroll and its seven seals.” </a:t>
            </a:r>
          </a:p>
          <a:p>
            <a:r>
              <a:rPr lang="en-US" sz="1200" kern="1200" dirty="0">
                <a:solidFill>
                  <a:schemeClr val="tx1"/>
                </a:solidFill>
                <a:effectLst/>
                <a:latin typeface="+mn-lt"/>
                <a:ea typeface="+mn-ea"/>
                <a:cs typeface="+mn-cs"/>
              </a:rPr>
              <a:t>6 	Then I saw between the throne and the four living creatures and among the elders a Lamb standing as if it had been slaughtered, having seven horns and seven eyes, which are the seven spirits of God sent out into all the earth.  7 He went and took the scroll from the right hand of the one who was seated on the throne.  8 When he had taken the scroll, the four living creatures and the twenty-four elders fell before the Lamb, each holding a harp and golden bowls full of incense, which are the prayers of the saints.  9 They sing a new song: </a:t>
            </a:r>
          </a:p>
          <a:p>
            <a:r>
              <a:rPr lang="en-US" sz="1200" kern="1200" dirty="0">
                <a:solidFill>
                  <a:schemeClr val="tx1"/>
                </a:solidFill>
                <a:effectLst/>
                <a:latin typeface="+mn-lt"/>
                <a:ea typeface="+mn-ea"/>
                <a:cs typeface="+mn-cs"/>
              </a:rPr>
              <a:t>“You are worthy to take the scroll </a:t>
            </a:r>
          </a:p>
          <a:p>
            <a:r>
              <a:rPr lang="en-US" sz="1200" kern="1200" dirty="0">
                <a:solidFill>
                  <a:schemeClr val="tx1"/>
                </a:solidFill>
                <a:effectLst/>
                <a:latin typeface="+mn-lt"/>
                <a:ea typeface="+mn-ea"/>
                <a:cs typeface="+mn-cs"/>
              </a:rPr>
              <a:t>and to open its seals, </a:t>
            </a:r>
          </a:p>
          <a:p>
            <a:r>
              <a:rPr lang="en-US" sz="1200" kern="1200" dirty="0">
                <a:solidFill>
                  <a:schemeClr val="tx1"/>
                </a:solidFill>
                <a:effectLst/>
                <a:latin typeface="+mn-lt"/>
                <a:ea typeface="+mn-ea"/>
                <a:cs typeface="+mn-cs"/>
              </a:rPr>
              <a:t>for you were slaughtered and by your blood you ransomed for God </a:t>
            </a:r>
          </a:p>
          <a:p>
            <a:r>
              <a:rPr lang="en-US" sz="1200" kern="1200" dirty="0">
                <a:solidFill>
                  <a:schemeClr val="tx1"/>
                </a:solidFill>
                <a:effectLst/>
                <a:latin typeface="+mn-lt"/>
                <a:ea typeface="+mn-ea"/>
                <a:cs typeface="+mn-cs"/>
              </a:rPr>
              <a:t>saints from † every tribe and language and people and nation; </a:t>
            </a:r>
          </a:p>
          <a:p>
            <a:r>
              <a:rPr lang="en-US" sz="1200" kern="1200" dirty="0">
                <a:solidFill>
                  <a:schemeClr val="tx1"/>
                </a:solidFill>
                <a:effectLst/>
                <a:latin typeface="+mn-lt"/>
                <a:ea typeface="+mn-ea"/>
                <a:cs typeface="+mn-cs"/>
              </a:rPr>
              <a:t> 10 	you have made them to be a kingdom and priests serving † our God, </a:t>
            </a:r>
          </a:p>
          <a:p>
            <a:r>
              <a:rPr lang="en-US" sz="1200" kern="1200" dirty="0">
                <a:solidFill>
                  <a:schemeClr val="tx1"/>
                </a:solidFill>
                <a:effectLst/>
                <a:latin typeface="+mn-lt"/>
                <a:ea typeface="+mn-ea"/>
                <a:cs typeface="+mn-cs"/>
              </a:rPr>
              <a:t>and they will reign on earth.” </a:t>
            </a:r>
          </a:p>
          <a:p>
            <a:r>
              <a:rPr lang="en-US" sz="1200" kern="1200" dirty="0">
                <a:solidFill>
                  <a:schemeClr val="tx1"/>
                </a:solidFill>
                <a:effectLst/>
                <a:latin typeface="+mn-lt"/>
                <a:ea typeface="+mn-ea"/>
                <a:cs typeface="+mn-cs"/>
              </a:rPr>
              <a:t>11 	Then I looked, and I heard the voice of many angels surrounding the throne and the living creatures and the elders; they numbered myriads of myriads and thousands of thousands,  12 singing with full voice, </a:t>
            </a:r>
          </a:p>
          <a:p>
            <a:r>
              <a:rPr lang="en-US" sz="1200" kern="1200" dirty="0">
                <a:solidFill>
                  <a:schemeClr val="tx1"/>
                </a:solidFill>
                <a:effectLst/>
                <a:latin typeface="+mn-lt"/>
                <a:ea typeface="+mn-ea"/>
                <a:cs typeface="+mn-cs"/>
              </a:rPr>
              <a:t>“Worthy is the Lamb that was slaughtered </a:t>
            </a:r>
          </a:p>
          <a:p>
            <a:r>
              <a:rPr lang="en-US" sz="1200" kern="1200" dirty="0">
                <a:solidFill>
                  <a:schemeClr val="tx1"/>
                </a:solidFill>
                <a:effectLst/>
                <a:latin typeface="+mn-lt"/>
                <a:ea typeface="+mn-ea"/>
                <a:cs typeface="+mn-cs"/>
              </a:rPr>
              <a:t>to receive power and wealth and wisdom and might </a:t>
            </a:r>
          </a:p>
          <a:p>
            <a:r>
              <a:rPr lang="en-US" sz="1200" kern="1200" dirty="0">
                <a:solidFill>
                  <a:schemeClr val="tx1"/>
                </a:solidFill>
                <a:effectLst/>
                <a:latin typeface="+mn-lt"/>
                <a:ea typeface="+mn-ea"/>
                <a:cs typeface="+mn-cs"/>
              </a:rPr>
              <a:t>and honor and glory and blessing!” </a:t>
            </a:r>
          </a:p>
          <a:p>
            <a:r>
              <a:rPr lang="en-US" sz="1200" kern="1200" dirty="0">
                <a:solidFill>
                  <a:schemeClr val="tx1"/>
                </a:solidFill>
                <a:effectLst/>
                <a:latin typeface="+mn-lt"/>
                <a:ea typeface="+mn-ea"/>
                <a:cs typeface="+mn-cs"/>
              </a:rPr>
              <a:t>[4.1–5.14:  Vision of the glory of God and of the Lamb.    </a:t>
            </a:r>
          </a:p>
          <a:p>
            <a:r>
              <a:rPr lang="en-US" sz="1200" kern="1200" dirty="0">
                <a:solidFill>
                  <a:schemeClr val="tx1"/>
                </a:solidFill>
                <a:effectLst/>
                <a:latin typeface="+mn-lt"/>
                <a:ea typeface="+mn-ea"/>
                <a:cs typeface="+mn-cs"/>
              </a:rPr>
              <a:t> 4.1:  The first voice, mentioned in Revelation 1.10. Come up, John was exalted in spirit, as was Ezekiel, to behold visions of God (Ezekiel 3.12; Ezekiel 8.3; Ezekiel 11.1).   2:  A throne, Ezekiel 1.26–28.   3:  The glory of the divine presence is described in terms of precious gems.   4:  Twenty-four elders, probably angelic beings of the heavenly court, symbolizing the twelve patriarchs of the Old Testament and the twelve apostles of the New Testament.   5:  Flashes of lightning, expressive of the majesty of the Most High (Exodus 19.16; Revelation 11.19). Seven spirits, Revelation 1.4.   6:  A sea of glass suggests the distance between God and his creatures, even in heaven. Four living creatures, angelic beings representing humankind and all beasts (Ezekiel 1.5; Ezekiel 1.10). Full of eyes, symbolizing unceasing watchfulness.   8:  Six wings . . . Holy, holy, holy, Isaiah 6.2–3.   10:  Cast their crowns, acknowledging that all power comes from God.   11:  They existed in God’s mind from all eternity.   </a:t>
            </a:r>
          </a:p>
          <a:p>
            <a:r>
              <a:rPr lang="en-US" sz="1200" kern="1200" dirty="0">
                <a:solidFill>
                  <a:schemeClr val="tx1"/>
                </a:solidFill>
                <a:effectLst/>
                <a:latin typeface="+mn-lt"/>
                <a:ea typeface="+mn-ea"/>
                <a:cs typeface="+mn-cs"/>
              </a:rPr>
              <a:t> 5.1:  A scroll, containing the fixed purposes of God for the future (Ezekiel 2.9–10). Sealed, therefore both unalterable and unknown to others.   3–5:  No created being is worthy to carry out God’s plan, only the Messianic king can do so; for his titles (Lion . . . Root), compare Genesis 49.9–10; Isaiah 11.1; Isaiah 11.10.   </a:t>
            </a:r>
          </a:p>
          <a:p>
            <a:r>
              <a:rPr lang="en-US" sz="1200" kern="1200" dirty="0">
                <a:solidFill>
                  <a:schemeClr val="tx1"/>
                </a:solidFill>
                <a:effectLst/>
                <a:latin typeface="+mn-lt"/>
                <a:ea typeface="+mn-ea"/>
                <a:cs typeface="+mn-cs"/>
              </a:rPr>
              <a:t> 5.6–9:  The Lamb . . . slaughtered, refers to Christ’s sacrificial death, by which God’s purposes contained in the scroll are accomplished (Isaiah 53.7; John 1.29; John 1.36; 1 Peter 1.19). Seven horns . . . seven eyes, plentitude of power and insight. Seven spirits, Revelation 1.4.   8:  The prayers of the saints on earth are joined with the worship rendered to the Lamb by heavenly creatures.   9–10:  A new song, because Christ has inaugurated a new era (Revelation 14.3). The Lamb is adored in terms similar to the adoration rendered to God (Revelation 4.11). A kingdom and priests, the vocation promised to Israel (Exodus 19.6; Isaiah 61.6) is extended to the church (1 Peter 2.9).   11–12:  The sevenfold praise of myriads in heaven honoring the sacrificial Lamb.]</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Vision Seven Scene One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Scene one</a:t>
            </a:r>
          </a:p>
          <a:p>
            <a:r>
              <a:rPr lang="en-US" sz="1200" kern="1200" dirty="0">
                <a:solidFill>
                  <a:schemeClr val="tx1"/>
                </a:solidFill>
                <a:effectLst/>
                <a:latin typeface="+mn-lt"/>
                <a:ea typeface="+mn-ea"/>
                <a:cs typeface="+mn-cs"/>
              </a:rPr>
              <a:t>12:1-17</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Woman and the Dragon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12 A great portent appeared in heaven: a woman clothed with the sun, with the moon under her feet, and on her head a crown of twelve stars.  2 She was pregnant and was crying out in birth pangs, in the agony of giving birth.  3 Then another portent appeared in heaven: a great red dragon, with seven heads and ten horns, and seven diadems on his heads.  4 His tail swept down a third of the stars of heaven and threw them to the earth. Then the dragon stood before the woman who was about to bear a child, so that he might devour her child as soon as it was born.  5 And she gave birth to a son, a male child, who is to rule † all the nations with a rod of iron. But her child was snatched away and taken to God and to his throne;  6 and the woman fled into the wilderness, where she has a place prepared by God, so that there she can be nourished for one thousand two hundred sixty days.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Michael Defeats the Dragon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7 	And war broke out in heaven; Michael and his angels fought against the dragon. The dragon and his angels fought back,  8 but they were defeated, and there was no longer any place for them in heaven.  9 The great dragon was thrown down, that ancient serpent, who is called the Devil and Satan, the deceiver of the whole world—he was thrown down to the earth, and his angels were thrown down with him. </a:t>
            </a:r>
          </a:p>
          <a:p>
            <a:r>
              <a:rPr lang="en-US" sz="1200" kern="1200" dirty="0">
                <a:solidFill>
                  <a:schemeClr val="tx1"/>
                </a:solidFill>
                <a:effectLst/>
                <a:latin typeface="+mn-lt"/>
                <a:ea typeface="+mn-ea"/>
                <a:cs typeface="+mn-cs"/>
              </a:rPr>
              <a:t>10 	Then I heard a loud voice in heaven, proclaiming, </a:t>
            </a:r>
          </a:p>
          <a:p>
            <a:r>
              <a:rPr lang="en-US" sz="1200" kern="1200" dirty="0">
                <a:solidFill>
                  <a:schemeClr val="tx1"/>
                </a:solidFill>
                <a:effectLst/>
                <a:latin typeface="+mn-lt"/>
                <a:ea typeface="+mn-ea"/>
                <a:cs typeface="+mn-cs"/>
              </a:rPr>
              <a:t>“Now have come the salvation and the power </a:t>
            </a:r>
          </a:p>
          <a:p>
            <a:r>
              <a:rPr lang="en-US" sz="1200" kern="1200" dirty="0">
                <a:solidFill>
                  <a:schemeClr val="tx1"/>
                </a:solidFill>
                <a:effectLst/>
                <a:latin typeface="+mn-lt"/>
                <a:ea typeface="+mn-ea"/>
                <a:cs typeface="+mn-cs"/>
              </a:rPr>
              <a:t>and the kingdom of our God </a:t>
            </a:r>
          </a:p>
          <a:p>
            <a:r>
              <a:rPr lang="en-US" sz="1200" kern="1200" dirty="0">
                <a:solidFill>
                  <a:schemeClr val="tx1"/>
                </a:solidFill>
                <a:effectLst/>
                <a:latin typeface="+mn-lt"/>
                <a:ea typeface="+mn-ea"/>
                <a:cs typeface="+mn-cs"/>
              </a:rPr>
              <a:t>and the authority of his Messiah, † </a:t>
            </a:r>
          </a:p>
          <a:p>
            <a:r>
              <a:rPr lang="en-US" sz="1200" kern="1200" dirty="0">
                <a:solidFill>
                  <a:schemeClr val="tx1"/>
                </a:solidFill>
                <a:effectLst/>
                <a:latin typeface="+mn-lt"/>
                <a:ea typeface="+mn-ea"/>
                <a:cs typeface="+mn-cs"/>
              </a:rPr>
              <a:t>for the accuser of our comrades † has been thrown down, </a:t>
            </a:r>
          </a:p>
          <a:p>
            <a:r>
              <a:rPr lang="en-US" sz="1200" kern="1200" dirty="0">
                <a:solidFill>
                  <a:schemeClr val="tx1"/>
                </a:solidFill>
                <a:effectLst/>
                <a:latin typeface="+mn-lt"/>
                <a:ea typeface="+mn-ea"/>
                <a:cs typeface="+mn-cs"/>
              </a:rPr>
              <a:t>who accuses them day and night before our God. </a:t>
            </a:r>
          </a:p>
          <a:p>
            <a:r>
              <a:rPr lang="en-US" sz="1200" kern="1200" dirty="0">
                <a:solidFill>
                  <a:schemeClr val="tx1"/>
                </a:solidFill>
                <a:effectLst/>
                <a:latin typeface="+mn-lt"/>
                <a:ea typeface="+mn-ea"/>
                <a:cs typeface="+mn-cs"/>
              </a:rPr>
              <a:t> 11 	But they have conquered him by the blood of the Lamb </a:t>
            </a:r>
          </a:p>
          <a:p>
            <a:r>
              <a:rPr lang="en-US" sz="1200" kern="1200" dirty="0">
                <a:solidFill>
                  <a:schemeClr val="tx1"/>
                </a:solidFill>
                <a:effectLst/>
                <a:latin typeface="+mn-lt"/>
                <a:ea typeface="+mn-ea"/>
                <a:cs typeface="+mn-cs"/>
              </a:rPr>
              <a:t>and by the word of their testimony, </a:t>
            </a:r>
          </a:p>
          <a:p>
            <a:r>
              <a:rPr lang="en-US" sz="1200" kern="1200" dirty="0">
                <a:solidFill>
                  <a:schemeClr val="tx1"/>
                </a:solidFill>
                <a:effectLst/>
                <a:latin typeface="+mn-lt"/>
                <a:ea typeface="+mn-ea"/>
                <a:cs typeface="+mn-cs"/>
              </a:rPr>
              <a:t>for they did not cling to life even in the face of death. </a:t>
            </a:r>
          </a:p>
          <a:p>
            <a:r>
              <a:rPr lang="en-US" sz="1200" kern="1200" dirty="0">
                <a:solidFill>
                  <a:schemeClr val="tx1"/>
                </a:solidFill>
                <a:effectLst/>
                <a:latin typeface="+mn-lt"/>
                <a:ea typeface="+mn-ea"/>
                <a:cs typeface="+mn-cs"/>
              </a:rPr>
              <a:t> 12 	Rejoice then, you heavens </a:t>
            </a:r>
          </a:p>
          <a:p>
            <a:r>
              <a:rPr lang="en-US" sz="1200" kern="1200" dirty="0">
                <a:solidFill>
                  <a:schemeClr val="tx1"/>
                </a:solidFill>
                <a:effectLst/>
                <a:latin typeface="+mn-lt"/>
                <a:ea typeface="+mn-ea"/>
                <a:cs typeface="+mn-cs"/>
              </a:rPr>
              <a:t>and those who dwell in them! </a:t>
            </a:r>
          </a:p>
          <a:p>
            <a:r>
              <a:rPr lang="en-US" sz="1200" kern="1200" dirty="0">
                <a:solidFill>
                  <a:schemeClr val="tx1"/>
                </a:solidFill>
                <a:effectLst/>
                <a:latin typeface="+mn-lt"/>
                <a:ea typeface="+mn-ea"/>
                <a:cs typeface="+mn-cs"/>
              </a:rPr>
              <a:t>But woe to the earth and the sea, </a:t>
            </a:r>
          </a:p>
          <a:p>
            <a:r>
              <a:rPr lang="en-US" sz="1200" kern="1200" dirty="0">
                <a:solidFill>
                  <a:schemeClr val="tx1"/>
                </a:solidFill>
                <a:effectLst/>
                <a:latin typeface="+mn-lt"/>
                <a:ea typeface="+mn-ea"/>
                <a:cs typeface="+mn-cs"/>
              </a:rPr>
              <a:t>for the devil has come down to you </a:t>
            </a:r>
          </a:p>
          <a:p>
            <a:r>
              <a:rPr lang="en-US" sz="1200" kern="1200" dirty="0">
                <a:solidFill>
                  <a:schemeClr val="tx1"/>
                </a:solidFill>
                <a:effectLst/>
                <a:latin typeface="+mn-lt"/>
                <a:ea typeface="+mn-ea"/>
                <a:cs typeface="+mn-cs"/>
              </a:rPr>
              <a:t>with great wrath, </a:t>
            </a:r>
          </a:p>
          <a:p>
            <a:r>
              <a:rPr lang="en-US" sz="1200" kern="1200" dirty="0">
                <a:solidFill>
                  <a:schemeClr val="tx1"/>
                </a:solidFill>
                <a:effectLst/>
                <a:latin typeface="+mn-lt"/>
                <a:ea typeface="+mn-ea"/>
                <a:cs typeface="+mn-cs"/>
              </a:rPr>
              <a:t>because he knows that his time is short!”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Dragon Fights Again on Earth</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13 	So when the dragon saw that he had been thrown down to the earth, he pursued † the woman who had given birth to the male child.  14 But the woman was given the two wings of the great eagle, so that she could fly from the serpent into the wilderness, to her place where she is nourished for a time, and times, and half a time.  15 Then from his mouth the serpent poured water like a river after the woman, to sweep her away with the flood.  16 But the earth came to the help of the woman; it opened its mouth and swallowed the river that the dragon had poured from his mouth.  17 Then the dragon was angry with the woman, and went off to make war on the rest of her children, those who keep the commandments of God and hold the testimony of Jesus.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[12.1–17:  The vision of the woman, the child, and the dragon  portrays the conflict between Christ and Satan.   1:  The woman appears to be the heavenly representative of God’s people, first as Israel (from whom Jesus the Messiah was born, Revelation 12.5), then as the Christian Church (which is persecuted by the dragon, Revelation 12.13).   3:  Dragon, identified in Revelation 12.9 as the Devil or Satan. His enormous size and power are suggested in Revelation 12.4.   5:  Psalm 2.9 identifies the child to be the Davidic Messiah.   6:  The church is sustained by God.   </a:t>
            </a:r>
          </a:p>
          <a:p>
            <a:r>
              <a:rPr lang="en-US" sz="1200" kern="1200" dirty="0">
                <a:solidFill>
                  <a:schemeClr val="tx1"/>
                </a:solidFill>
                <a:effectLst/>
                <a:latin typeface="+mn-lt"/>
                <a:ea typeface="+mn-ea"/>
                <a:cs typeface="+mn-cs"/>
              </a:rPr>
              <a:t> 12.7:  Michael, an archangel and the champion of Israel (Daniel 10.13; Daniel 10.21; Daniel 12.1; Jude 9). The dragon and his angels, see Ephesians 6.12 n.   9:  Luke 10.18.   10:  The accuser, Job 1.9–11.   11:  They have conquered, through both divine and human effort.   12:  Rejoice, Psalm 96.11; Isaiah 49.13.   16:  Aid comes from an unexpected quarter.   ]</a:t>
            </a:r>
          </a:p>
          <a:p>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29</a:t>
            </a:fld>
            <a:endParaRPr lang="en-US" dirty="0"/>
          </a:p>
        </p:txBody>
      </p:sp>
    </p:spTree>
    <p:extLst>
      <p:ext uri="{BB962C8B-B14F-4D97-AF65-F5344CB8AC3E}">
        <p14:creationId xmlns:p14="http://schemas.microsoft.com/office/powerpoint/2010/main" val="36377244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71600" marR="0" indent="-457200" algn="just">
              <a:spcBef>
                <a:spcPts val="0"/>
              </a:spcBef>
              <a:spcAft>
                <a:spcPts val="0"/>
              </a:spcAft>
              <a:tabLst>
                <a:tab pos="-914400" algn="l"/>
                <a:tab pos="1371600" algn="l"/>
              </a:tabLst>
            </a:pPr>
            <a:r>
              <a:rPr lang="en-US" sz="1200" dirty="0">
                <a:effectLst/>
                <a:latin typeface="Times New Roman"/>
                <a:ea typeface="Times New Roman"/>
              </a:rPr>
              <a:t> </a:t>
            </a:r>
          </a:p>
          <a:p>
            <a:pPr marL="0" marR="0" algn="just">
              <a:spcBef>
                <a:spcPts val="0"/>
              </a:spcBef>
              <a:spcAft>
                <a:spcPts val="0"/>
              </a:spcAft>
            </a:pPr>
            <a:r>
              <a:rPr lang="en-US" sz="1200" dirty="0">
                <a:effectLst/>
                <a:latin typeface="Times New Roman"/>
                <a:ea typeface="Times New Roman"/>
              </a:rPr>
              <a:t>Another unity in the text is that within these visions, no matter how one views or divides them there are a number of repeating themes or characters. Some of these will be discussed in the next lesson. For now, using the above outline, pick one of the Visions and read the text indicated for that vision, using the outline to give a reference point to the whole. </a:t>
            </a:r>
          </a:p>
          <a:p>
            <a:pPr marL="0" marR="0" indent="457200" algn="just">
              <a:spcBef>
                <a:spcPts val="0"/>
              </a:spcBef>
              <a:spcAft>
                <a:spcPts val="0"/>
              </a:spcAft>
            </a:pPr>
            <a:r>
              <a:rPr lang="en-US" sz="1200" dirty="0">
                <a:effectLst/>
                <a:latin typeface="Times New Roman"/>
                <a:ea typeface="Times New Roman"/>
              </a:rPr>
              <a:t>As an exercise, you may want to try the following procedure, to test your understanding. Visualize some unfortunate incident of note in your experience from the past. Using a section of the text of the Book of Revelation, or any other part of the New Testament, just as it presents itself to you, do you see any parallel? Is there anything in the text that perhaps affirms or explains what happened in your incident? Is there anything in the text that helps put the incident into perspective, now that some time has gone past. Depending on the incident you choose and the text to which you related it, you may or may not find answers to the questions posed. If not pick a different vision and see if the incident brings any answers to these questions. Scriptures are intended to be encountered in a community rather than as an individual. One way to guard against this is to discuss your reading and conclusions with others. Individual interpretations can lead at times to misunderstandings. Other people will provide a sounding board and a community for support. </a:t>
            </a:r>
          </a:p>
          <a:p>
            <a:pPr marL="0" marR="0" algn="just">
              <a:spcBef>
                <a:spcPts val="0"/>
              </a:spcBef>
              <a:spcAft>
                <a:spcPts val="0"/>
              </a:spcAft>
            </a:pPr>
            <a:r>
              <a:rPr lang="en-US" sz="1200" dirty="0">
                <a:effectLst/>
                <a:latin typeface="Times New Roman"/>
                <a:ea typeface="Times New Roman"/>
              </a:rPr>
              <a:t>By J B Cross</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30</a:t>
            </a:fld>
            <a:endParaRPr lang="en-US" dirty="0"/>
          </a:p>
        </p:txBody>
      </p:sp>
    </p:spTree>
    <p:extLst>
      <p:ext uri="{BB962C8B-B14F-4D97-AF65-F5344CB8AC3E}">
        <p14:creationId xmlns:p14="http://schemas.microsoft.com/office/powerpoint/2010/main" val="24922883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TEXT</a:t>
            </a:r>
            <a:r>
              <a:rPr lang="en-US" baseline="0" dirty="0"/>
              <a:t> OF THE SEVEN VISIONS AND POSTLOGUE</a:t>
            </a:r>
          </a:p>
          <a:p>
            <a:endParaRPr lang="en-US" baseline="0" dirty="0"/>
          </a:p>
          <a:p>
            <a:r>
              <a:rPr lang="en-US" sz="1200" b="1" kern="1200" dirty="0">
                <a:solidFill>
                  <a:schemeClr val="tx1"/>
                </a:solidFill>
                <a:effectLst/>
                <a:latin typeface="+mn-lt"/>
                <a:ea typeface="+mn-ea"/>
                <a:cs typeface="+mn-cs"/>
              </a:rPr>
              <a:t>Vision One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Heavenly Worship</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4 After this I looked, and there in heaven a door stood open! And the first voice, which I had heard speaking to me like a trumpet, said, “Come up here, and I will show you what must take place after this.”  2 At once I was in the spirit, † and there in heaven stood a throne, with one seated on the throne!  3 And the one seated there looks like jasper and carnelian, and around the throne is a rainbow that looks like an emerald.  4 Around the throne are twenty-four thrones, and seated on the thrones are twenty-four elders, dressed in white robes, with golden crowns on their heads.  5 Coming from the throne are flashes of lightning, and rumblings and peals of thunder, and in front of the throne burn seven flaming torches, which are the seven spirits of God;  6 and in front of the throne there is something like a sea of glass, like crystal. </a:t>
            </a:r>
          </a:p>
          <a:p>
            <a:r>
              <a:rPr lang="en-US" sz="1200" kern="1200" dirty="0">
                <a:solidFill>
                  <a:schemeClr val="tx1"/>
                </a:solidFill>
                <a:effectLst/>
                <a:latin typeface="+mn-lt"/>
                <a:ea typeface="+mn-ea"/>
                <a:cs typeface="+mn-cs"/>
              </a:rPr>
              <a:t>Around the throne, and on each side of the throne, are four living creatures, full of eyes in front and behind:  7 the first living creature like a lion, the second living creature like an ox, the third living creature with a face like a human face, and the fourth living creature like a flying eagle.  8 And the four living creatures, each of them with six wings, are full of eyes all around and inside. Day and night without ceasing they sing, </a:t>
            </a:r>
          </a:p>
          <a:p>
            <a:r>
              <a:rPr lang="en-US" sz="1200" kern="1200" dirty="0">
                <a:solidFill>
                  <a:schemeClr val="tx1"/>
                </a:solidFill>
                <a:effectLst/>
                <a:latin typeface="+mn-lt"/>
                <a:ea typeface="+mn-ea"/>
                <a:cs typeface="+mn-cs"/>
              </a:rPr>
              <a:t>“Holy, holy, holy, </a:t>
            </a:r>
          </a:p>
          <a:p>
            <a:r>
              <a:rPr lang="en-US" sz="1200" kern="1200" dirty="0">
                <a:solidFill>
                  <a:schemeClr val="tx1"/>
                </a:solidFill>
                <a:effectLst/>
                <a:latin typeface="+mn-lt"/>
                <a:ea typeface="+mn-ea"/>
                <a:cs typeface="+mn-cs"/>
              </a:rPr>
              <a:t>the Lord God the Almighty, </a:t>
            </a:r>
          </a:p>
          <a:p>
            <a:r>
              <a:rPr lang="en-US" sz="1200" kern="1200" dirty="0">
                <a:solidFill>
                  <a:schemeClr val="tx1"/>
                </a:solidFill>
                <a:effectLst/>
                <a:latin typeface="+mn-lt"/>
                <a:ea typeface="+mn-ea"/>
                <a:cs typeface="+mn-cs"/>
              </a:rPr>
              <a:t>who was and is and is to come.” </a:t>
            </a:r>
          </a:p>
          <a:p>
            <a:r>
              <a:rPr lang="en-US" sz="1200" kern="1200" dirty="0">
                <a:solidFill>
                  <a:schemeClr val="tx1"/>
                </a:solidFill>
                <a:effectLst/>
                <a:latin typeface="+mn-lt"/>
                <a:ea typeface="+mn-ea"/>
                <a:cs typeface="+mn-cs"/>
              </a:rPr>
              <a:t>9 	And whenever the living creatures give glory and honor and thanks to the one who is seated on the throne, who lives forever and ever,  10 the twenty-four elders fall before the one who is seated on the throne and worship the one who lives forever and ever; they cast their crowns before the throne, singing, </a:t>
            </a:r>
          </a:p>
          <a:p>
            <a:r>
              <a:rPr lang="en-US" sz="1200" kern="1200" dirty="0">
                <a:solidFill>
                  <a:schemeClr val="tx1"/>
                </a:solidFill>
                <a:effectLst/>
                <a:latin typeface="+mn-lt"/>
                <a:ea typeface="+mn-ea"/>
                <a:cs typeface="+mn-cs"/>
              </a:rPr>
              <a:t> 11 	“You are worthy, our Lord and God, </a:t>
            </a:r>
          </a:p>
          <a:p>
            <a:r>
              <a:rPr lang="en-US" sz="1200" kern="1200" dirty="0">
                <a:solidFill>
                  <a:schemeClr val="tx1"/>
                </a:solidFill>
                <a:effectLst/>
                <a:latin typeface="+mn-lt"/>
                <a:ea typeface="+mn-ea"/>
                <a:cs typeface="+mn-cs"/>
              </a:rPr>
              <a:t>to receive glory and honor and power, </a:t>
            </a:r>
          </a:p>
          <a:p>
            <a:r>
              <a:rPr lang="en-US" sz="1200" kern="1200" dirty="0">
                <a:solidFill>
                  <a:schemeClr val="tx1"/>
                </a:solidFill>
                <a:effectLst/>
                <a:latin typeface="+mn-lt"/>
                <a:ea typeface="+mn-ea"/>
                <a:cs typeface="+mn-cs"/>
              </a:rPr>
              <a:t>for you created all things, </a:t>
            </a:r>
          </a:p>
          <a:p>
            <a:r>
              <a:rPr lang="en-US" sz="1200" kern="1200" dirty="0">
                <a:solidFill>
                  <a:schemeClr val="tx1"/>
                </a:solidFill>
                <a:effectLst/>
                <a:latin typeface="+mn-lt"/>
                <a:ea typeface="+mn-ea"/>
                <a:cs typeface="+mn-cs"/>
              </a:rPr>
              <a:t>and by your will they existed and were created.”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Scroll and the Lamb</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5 Then I saw in the right hand of the one seated on the throne a scroll written on the inside and on the back, sealed † with seven seals;  2 and I saw a mighty angel proclaiming with a loud voice, “Who is worthy to open the scroll and break its seals?”  3 And no one in heaven or on earth or under the earth was able to open the scroll or to look into it.  4 And I began to weep bitterly because no one was found worthy to open the scroll or to look into it.  5 Then one of the elders said to me, “Do not weep. See, the Lion of the tribe of Judah, the Root of David, has conquered, so that he can open the scroll and its seven seals.” </a:t>
            </a:r>
          </a:p>
          <a:p>
            <a:r>
              <a:rPr lang="en-US" sz="1200" kern="1200" dirty="0">
                <a:solidFill>
                  <a:schemeClr val="tx1"/>
                </a:solidFill>
                <a:effectLst/>
                <a:latin typeface="+mn-lt"/>
                <a:ea typeface="+mn-ea"/>
                <a:cs typeface="+mn-cs"/>
              </a:rPr>
              <a:t>6 	Then I saw between the throne and the four living creatures and among the elders a Lamb standing as if it had been slaughtered, having seven horns and seven eyes, which are the seven spirits of God sent out into all the earth.  7 He went and took the scroll from the right hand of the one who was seated on the throne.  8 When he had taken the scroll, the four living creatures and the twenty-four elders fell before the Lamb, each holding a harp and golden bowls full of incense, which are the prayers of the saints.  9 They sing a new song: </a:t>
            </a:r>
          </a:p>
          <a:p>
            <a:r>
              <a:rPr lang="en-US" sz="1200" kern="1200" dirty="0">
                <a:solidFill>
                  <a:schemeClr val="tx1"/>
                </a:solidFill>
                <a:effectLst/>
                <a:latin typeface="+mn-lt"/>
                <a:ea typeface="+mn-ea"/>
                <a:cs typeface="+mn-cs"/>
              </a:rPr>
              <a:t>“You are worthy to take the scroll </a:t>
            </a:r>
          </a:p>
          <a:p>
            <a:r>
              <a:rPr lang="en-US" sz="1200" kern="1200" dirty="0">
                <a:solidFill>
                  <a:schemeClr val="tx1"/>
                </a:solidFill>
                <a:effectLst/>
                <a:latin typeface="+mn-lt"/>
                <a:ea typeface="+mn-ea"/>
                <a:cs typeface="+mn-cs"/>
              </a:rPr>
              <a:t>and to open its seals, </a:t>
            </a:r>
          </a:p>
          <a:p>
            <a:r>
              <a:rPr lang="en-US" sz="1200" kern="1200" dirty="0">
                <a:solidFill>
                  <a:schemeClr val="tx1"/>
                </a:solidFill>
                <a:effectLst/>
                <a:latin typeface="+mn-lt"/>
                <a:ea typeface="+mn-ea"/>
                <a:cs typeface="+mn-cs"/>
              </a:rPr>
              <a:t>for you were slaughtered and by your blood you ransomed for God </a:t>
            </a:r>
          </a:p>
          <a:p>
            <a:r>
              <a:rPr lang="en-US" sz="1200" kern="1200" dirty="0">
                <a:solidFill>
                  <a:schemeClr val="tx1"/>
                </a:solidFill>
                <a:effectLst/>
                <a:latin typeface="+mn-lt"/>
                <a:ea typeface="+mn-ea"/>
                <a:cs typeface="+mn-cs"/>
              </a:rPr>
              <a:t>saints from † every tribe and language and people and nation; </a:t>
            </a:r>
          </a:p>
          <a:p>
            <a:r>
              <a:rPr lang="en-US" sz="1200" kern="1200" dirty="0">
                <a:solidFill>
                  <a:schemeClr val="tx1"/>
                </a:solidFill>
                <a:effectLst/>
                <a:latin typeface="+mn-lt"/>
                <a:ea typeface="+mn-ea"/>
                <a:cs typeface="+mn-cs"/>
              </a:rPr>
              <a:t> 10 	you have made them to be a kingdom and priests serving † our God, </a:t>
            </a:r>
          </a:p>
          <a:p>
            <a:r>
              <a:rPr lang="en-US" sz="1200" kern="1200" dirty="0">
                <a:solidFill>
                  <a:schemeClr val="tx1"/>
                </a:solidFill>
                <a:effectLst/>
                <a:latin typeface="+mn-lt"/>
                <a:ea typeface="+mn-ea"/>
                <a:cs typeface="+mn-cs"/>
              </a:rPr>
              <a:t>and they will reign on earth.” </a:t>
            </a:r>
          </a:p>
          <a:p>
            <a:r>
              <a:rPr lang="en-US" sz="1200" kern="1200" dirty="0">
                <a:solidFill>
                  <a:schemeClr val="tx1"/>
                </a:solidFill>
                <a:effectLst/>
                <a:latin typeface="+mn-lt"/>
                <a:ea typeface="+mn-ea"/>
                <a:cs typeface="+mn-cs"/>
              </a:rPr>
              <a:t>11 	Then I looked, and I heard the voice of many angels surrounding the throne and the living creatures and the elders; they numbered myriads of myriads and thousands of thousands,  12 singing with full voice, </a:t>
            </a:r>
          </a:p>
          <a:p>
            <a:r>
              <a:rPr lang="en-US" sz="1200" kern="1200" dirty="0">
                <a:solidFill>
                  <a:schemeClr val="tx1"/>
                </a:solidFill>
                <a:effectLst/>
                <a:latin typeface="+mn-lt"/>
                <a:ea typeface="+mn-ea"/>
                <a:cs typeface="+mn-cs"/>
              </a:rPr>
              <a:t>“Worthy is the Lamb that was slaughtered </a:t>
            </a:r>
          </a:p>
          <a:p>
            <a:r>
              <a:rPr lang="en-US" sz="1200" kern="1200" dirty="0">
                <a:solidFill>
                  <a:schemeClr val="tx1"/>
                </a:solidFill>
                <a:effectLst/>
                <a:latin typeface="+mn-lt"/>
                <a:ea typeface="+mn-ea"/>
                <a:cs typeface="+mn-cs"/>
              </a:rPr>
              <a:t>to receive power and wealth and wisdom and might </a:t>
            </a:r>
          </a:p>
          <a:p>
            <a:r>
              <a:rPr lang="en-US" sz="1200" kern="1200" dirty="0">
                <a:solidFill>
                  <a:schemeClr val="tx1"/>
                </a:solidFill>
                <a:effectLst/>
                <a:latin typeface="+mn-lt"/>
                <a:ea typeface="+mn-ea"/>
                <a:cs typeface="+mn-cs"/>
              </a:rPr>
              <a:t>and honor and glory and blessing!” </a:t>
            </a:r>
          </a:p>
          <a:p>
            <a:r>
              <a:rPr lang="en-US" sz="1200" kern="1200" dirty="0">
                <a:solidFill>
                  <a:schemeClr val="tx1"/>
                </a:solidFill>
                <a:effectLst/>
                <a:latin typeface="+mn-lt"/>
                <a:ea typeface="+mn-ea"/>
                <a:cs typeface="+mn-cs"/>
              </a:rPr>
              <a:t>[4.1–5.14:  Vision of the glory of God and of the Lamb.    </a:t>
            </a:r>
          </a:p>
          <a:p>
            <a:r>
              <a:rPr lang="en-US" sz="1200" kern="1200" dirty="0">
                <a:solidFill>
                  <a:schemeClr val="tx1"/>
                </a:solidFill>
                <a:effectLst/>
                <a:latin typeface="+mn-lt"/>
                <a:ea typeface="+mn-ea"/>
                <a:cs typeface="+mn-cs"/>
              </a:rPr>
              <a:t> 4.1:  The first voice, mentioned in Revelation 1.10. Come up, John was exalted in spirit, as was Ezekiel, to behold visions of God (Ezekiel 3.12; Ezekiel 8.3; Ezekiel 11.1).   2:  A throne, Ezekiel 1.26–28.   3:  The glory of the divine presence is described in terms of precious gems.   4:  Twenty-four elders, probably angelic beings of the heavenly court, symbolizing the twelve patriarchs of the Old Testament and the twelve apostles of the New Testament.   5:  Flashes of lightning, expressive of the majesty of the Most High (Exodus 19.16; Revelation 11.19). Seven spirits, Revelation 1.4.   6:  A sea of glass suggests the distance between God and his creatures, even in heaven. Four living creatures, angelic beings representing humankind and all beasts (Ezekiel 1.5; Ezekiel 1.10). Full of eyes, symbolizing unceasing watchfulness.   8:  Six wings . . . Holy, holy, holy, Isaiah 6.2–3.   10:  Cast their crowns, acknowledging that all power comes from God.   11:  They existed in God’s mind from all eternity.   </a:t>
            </a:r>
          </a:p>
          <a:p>
            <a:r>
              <a:rPr lang="en-US" sz="1200" kern="1200" dirty="0">
                <a:solidFill>
                  <a:schemeClr val="tx1"/>
                </a:solidFill>
                <a:effectLst/>
                <a:latin typeface="+mn-lt"/>
                <a:ea typeface="+mn-ea"/>
                <a:cs typeface="+mn-cs"/>
              </a:rPr>
              <a:t> 5.1:  A scroll, containing the fixed purposes of God for the future (Ezekiel 2.9–10). Sealed, therefore both unalterable and unknown to others.   3–5:  No created being is worthy to carry out God’s plan, only the Messianic king can do so; for his titles (Lion . . . Root), compare Genesis 49.9–10; Isaiah 11.1; Isaiah 11.10.   </a:t>
            </a:r>
          </a:p>
          <a:p>
            <a:r>
              <a:rPr lang="en-US" sz="1200" kern="1200" dirty="0">
                <a:solidFill>
                  <a:schemeClr val="tx1"/>
                </a:solidFill>
                <a:effectLst/>
                <a:latin typeface="+mn-lt"/>
                <a:ea typeface="+mn-ea"/>
                <a:cs typeface="+mn-cs"/>
              </a:rPr>
              <a:t> 5.6–9:  The Lamb . . . slaughtered, refers to Christ’s sacrificial death, by which God’s purposes contained in the scroll are accomplished (Isaiah 53.7; John 1.29; John 1.36; 1 Peter 1.19). Seven horns . . . seven eyes, plentitude of power and insight. Seven spirits, Revelation 1.4.   8:  The prayers of the saints on earth are joined with the worship rendered to the Lamb by heavenly creatures.   9–10:  A new song, because Christ has inaugurated a new era (Revelation 14.3). The Lamb is adored in terms similar to the adoration rendered to God (Revelation 4.11). A kingdom and priests, the vocation promised to Israel (Exodus 19.6; Isaiah 61.6) is extended to the church (1 Peter 2.9).   11–12:  The sevenfold praise of myriads in heaven honoring the sacrificial Lamb.]</a:t>
            </a:r>
          </a:p>
          <a:p>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Vision Two==</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R61-17 </a:t>
            </a:r>
          </a:p>
          <a:p>
            <a:r>
              <a:rPr lang="en-US" sz="1200" kern="1200" dirty="0">
                <a:solidFill>
                  <a:schemeClr val="tx1"/>
                </a:solidFill>
                <a:effectLst/>
                <a:latin typeface="+mn-lt"/>
                <a:ea typeface="+mn-ea"/>
                <a:cs typeface="+mn-cs"/>
              </a:rPr>
              <a:t>The Seven Seals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6 Then I saw the Lamb open one of the seven seals, and I heard one of the four living creatures call out, as with a voice of thunder, “Come!” †  2 I looked, and there was a white horse! Its rider had a bow; a crown was given to him, and he came out conquering and to conquer. </a:t>
            </a:r>
          </a:p>
          <a:p>
            <a:r>
              <a:rPr lang="en-US" sz="1200" kern="1200" dirty="0">
                <a:solidFill>
                  <a:schemeClr val="tx1"/>
                </a:solidFill>
                <a:effectLst/>
                <a:latin typeface="+mn-lt"/>
                <a:ea typeface="+mn-ea"/>
                <a:cs typeface="+mn-cs"/>
              </a:rPr>
              <a:t>3 	When he opened the second seal, I heard the second living creature call out, “Come!” †  4 And out came † another horse, bright red; its rider was permitted to take peace from the earth, so that people would slaughter one another; and he was given a great sword. </a:t>
            </a:r>
          </a:p>
          <a:p>
            <a:r>
              <a:rPr lang="en-US" sz="1200" kern="1200" dirty="0">
                <a:solidFill>
                  <a:schemeClr val="tx1"/>
                </a:solidFill>
                <a:effectLst/>
                <a:latin typeface="+mn-lt"/>
                <a:ea typeface="+mn-ea"/>
                <a:cs typeface="+mn-cs"/>
              </a:rPr>
              <a:t>5 	When he opened the third seal, I heard the third living creature call out, “Come!” † I looked, and there was a black horse! Its rider held a pair of scales in his hand,  6 and I heard what seemed to be a voice in the midst of the four living creatures saying, “A quart of wheat for a day’s pay, † and three quarts of barley for a day’s pay, † but do not damage the olive oil and the wine!” </a:t>
            </a:r>
          </a:p>
          <a:p>
            <a:r>
              <a:rPr lang="en-US" sz="1200" kern="1200" dirty="0">
                <a:solidFill>
                  <a:schemeClr val="tx1"/>
                </a:solidFill>
                <a:effectLst/>
                <a:latin typeface="+mn-lt"/>
                <a:ea typeface="+mn-ea"/>
                <a:cs typeface="+mn-cs"/>
              </a:rPr>
              <a:t>7 	When he opened the fourth seal, I heard the voice of the fourth living creature call out, “Come!” †  8 I looked and there was a pale green horse! Its rider’s name was Death, and Hades followed with him; they were given authority over a fourth of the earth, to kill with sword, famine, and pestilence, and by the wild animals of the earth. </a:t>
            </a:r>
          </a:p>
          <a:p>
            <a:r>
              <a:rPr lang="en-US" sz="1200" kern="1200" dirty="0">
                <a:solidFill>
                  <a:schemeClr val="tx1"/>
                </a:solidFill>
                <a:effectLst/>
                <a:latin typeface="+mn-lt"/>
                <a:ea typeface="+mn-ea"/>
                <a:cs typeface="+mn-cs"/>
              </a:rPr>
              <a:t>9 	When he opened the fifth seal, I saw under the altar the souls of those who had been slaughtered for the word of God and for the testimony they had given;  10 they cried out with a loud voice, “Sovereign Lord, holy and true, how long will it be before you judge and avenge our blood on the inhabitants of the earth?”  11 They were each given a white robe and told to rest a little longer, until the number would be complete both of their fellow servants † and of their brothers and sisters, † who were soon to be killed as they themselves had been killed. </a:t>
            </a:r>
          </a:p>
          <a:p>
            <a:r>
              <a:rPr lang="en-US" sz="1200" kern="1200" dirty="0">
                <a:solidFill>
                  <a:schemeClr val="tx1"/>
                </a:solidFill>
                <a:effectLst/>
                <a:latin typeface="+mn-lt"/>
                <a:ea typeface="+mn-ea"/>
                <a:cs typeface="+mn-cs"/>
              </a:rPr>
              <a:t>12 	When he opened the sixth seal, I looked, and there came a great earthquake; the sun became black as sackcloth, the full moon became like blood,  13 and the stars of the sky fell to the earth as the fig tree drops its winter fruit when shaken by a gale.  14 The sky vanished like a scroll rolling itself up, and every mountain and island was removed from its place.  15 Then the kings of the earth and the magnates and the generals and the rich and the powerful, and everyone, slave and free, hid in the caves and among the rocks of the mountains,  16 calling to the mountains and rocks, “Fall on us and hide us from the face of the one seated on the throne and from the wrath of the Lamb;  17 for the great day of their wrath has come, and who is able to stand?” </a:t>
            </a:r>
          </a:p>
          <a:p>
            <a:r>
              <a:rPr lang="en-US" sz="1200" kern="1200" dirty="0">
                <a:solidFill>
                  <a:schemeClr val="tx1"/>
                </a:solidFill>
                <a:effectLst/>
                <a:latin typeface="+mn-lt"/>
                <a:ea typeface="+mn-ea"/>
                <a:cs typeface="+mn-cs"/>
              </a:rPr>
              <a:t>[6.1–17:  The opening of the first six seals  of the scroll, and the pictorial enactment of what is written therein.   1–8:  Come! addressed successively to each of the four riders (Zechariah 6.1–3) who accomplish God’s purposes.   2:  The white horse symbolizes a conquering power that none can resist (in Revelation 19.11–13 the reference is to Christ).   4:  The red horse symbolizes war and bloodshed.   5:  The black horse symbolizes famine, which follows upon war.   8:  The pale green horse symbolizes pestilence and death. A fourth part indicates wide but not total devastation. Pestilence, Exodus 9.3; 2 Samuel 24.13; Ezekiel 5.12. Wild animals, Ezekiel 5.17; Ezekiel 29.5; Ezekiel 33.27.   </a:t>
            </a:r>
          </a:p>
          <a:p>
            <a:r>
              <a:rPr lang="en-US" sz="1200" kern="1200" dirty="0">
                <a:solidFill>
                  <a:schemeClr val="tx1"/>
                </a:solidFill>
                <a:effectLst/>
                <a:latin typeface="+mn-lt"/>
                <a:ea typeface="+mn-ea"/>
                <a:cs typeface="+mn-cs"/>
              </a:rPr>
              <a:t>6.9–17:  The fifth and sixth seals  describe the prayers of the martyrs in heaven (Revelation 6.9–11) and their effects on earth (Revelation 6.12–17).   9:  The souls of the martyrs are said to be under the altar because they had been martyred for the sake of Christ (Matthew 24.9; Philippians 2.17; 2 Timothy 4.6).   10:  How long? is a cry for divine vindication. Avenge our blood, vengeance belongs to God (Romans 12.19).   11:  White robe, see Revelation 2.17 n. and Revelation 7.9 n.   12–14:  The great earthquake and cosmic catastrophes are not to be understood literally, but represent social upheavals and divine judgment on the Day of the Lord (Isaiah 34.4; Joel 2.30–31; Amos 8.9).   15–17:  All classes of society seek to escape from God (Isaiah 2.10).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Vision Three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R7:1-17</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144,000 of Israel Sealed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7 After this I saw four angels standing at the four corners of the earth, holding back the four winds of the earth so that no wind could blow on earth or sea or against any tree.  2 I saw another angel ascending from the rising of the sun, having the seal of the living God, and he called with a loud voice to the four angels who had been given power to damage earth and sea,  3 saying, “Do not damage the earth or the sea or the trees, until we have marked the servants † of our God with a seal on their foreheads.” </a:t>
            </a:r>
          </a:p>
          <a:p>
            <a:r>
              <a:rPr lang="en-US" sz="1200" kern="1200" dirty="0">
                <a:solidFill>
                  <a:schemeClr val="tx1"/>
                </a:solidFill>
                <a:effectLst/>
                <a:latin typeface="+mn-lt"/>
                <a:ea typeface="+mn-ea"/>
                <a:cs typeface="+mn-cs"/>
              </a:rPr>
              <a:t>4 	And I heard the number of those who were sealed, one hundred forty-four thousand, sealed out of every tribe of the people of Israel: </a:t>
            </a:r>
          </a:p>
          <a:p>
            <a:r>
              <a:rPr lang="en-US" sz="1200" kern="1200" dirty="0">
                <a:solidFill>
                  <a:schemeClr val="tx1"/>
                </a:solidFill>
                <a:effectLst/>
                <a:latin typeface="+mn-lt"/>
                <a:ea typeface="+mn-ea"/>
                <a:cs typeface="+mn-cs"/>
              </a:rPr>
              <a:t>5 	From the tribe of Judah twelve thousand sealed, </a:t>
            </a:r>
          </a:p>
          <a:p>
            <a:r>
              <a:rPr lang="en-US" sz="1200" kern="1200" dirty="0">
                <a:solidFill>
                  <a:schemeClr val="tx1"/>
                </a:solidFill>
                <a:effectLst/>
                <a:latin typeface="+mn-lt"/>
                <a:ea typeface="+mn-ea"/>
                <a:cs typeface="+mn-cs"/>
              </a:rPr>
              <a:t>from the tribe of Reuben twelve thousand,</a:t>
            </a:r>
          </a:p>
          <a:p>
            <a:r>
              <a:rPr lang="en-US" sz="1200" kern="1200" dirty="0">
                <a:solidFill>
                  <a:schemeClr val="tx1"/>
                </a:solidFill>
                <a:effectLst/>
                <a:latin typeface="+mn-lt"/>
                <a:ea typeface="+mn-ea"/>
                <a:cs typeface="+mn-cs"/>
              </a:rPr>
              <a:t>from the tribe of Gad twelve thousand,</a:t>
            </a:r>
          </a:p>
          <a:p>
            <a:r>
              <a:rPr lang="en-US" sz="1200" kern="1200" dirty="0">
                <a:solidFill>
                  <a:schemeClr val="tx1"/>
                </a:solidFill>
                <a:effectLst/>
                <a:latin typeface="+mn-lt"/>
                <a:ea typeface="+mn-ea"/>
                <a:cs typeface="+mn-cs"/>
              </a:rPr>
              <a:t>6 	from the tribe of Asher twelve thousand, </a:t>
            </a:r>
          </a:p>
          <a:p>
            <a:r>
              <a:rPr lang="en-US" sz="1200" kern="1200" dirty="0">
                <a:solidFill>
                  <a:schemeClr val="tx1"/>
                </a:solidFill>
                <a:effectLst/>
                <a:latin typeface="+mn-lt"/>
                <a:ea typeface="+mn-ea"/>
                <a:cs typeface="+mn-cs"/>
              </a:rPr>
              <a:t>from the tribe of Naphtali twelve thousand,</a:t>
            </a:r>
          </a:p>
          <a:p>
            <a:r>
              <a:rPr lang="en-US" sz="1200" kern="1200" dirty="0">
                <a:solidFill>
                  <a:schemeClr val="tx1"/>
                </a:solidFill>
                <a:effectLst/>
                <a:latin typeface="+mn-lt"/>
                <a:ea typeface="+mn-ea"/>
                <a:cs typeface="+mn-cs"/>
              </a:rPr>
              <a:t>from the tribe of Manasseh twelve thousand,</a:t>
            </a:r>
          </a:p>
          <a:p>
            <a:r>
              <a:rPr lang="en-US" sz="1200" kern="1200" dirty="0">
                <a:solidFill>
                  <a:schemeClr val="tx1"/>
                </a:solidFill>
                <a:effectLst/>
                <a:latin typeface="+mn-lt"/>
                <a:ea typeface="+mn-ea"/>
                <a:cs typeface="+mn-cs"/>
              </a:rPr>
              <a:t>7 	from the tribe of Simeon twelve thousand, </a:t>
            </a:r>
          </a:p>
          <a:p>
            <a:r>
              <a:rPr lang="en-US" sz="1200" kern="1200" dirty="0">
                <a:solidFill>
                  <a:schemeClr val="tx1"/>
                </a:solidFill>
                <a:effectLst/>
                <a:latin typeface="+mn-lt"/>
                <a:ea typeface="+mn-ea"/>
                <a:cs typeface="+mn-cs"/>
              </a:rPr>
              <a:t>from the tribe of Levi twelve thousand,</a:t>
            </a:r>
          </a:p>
          <a:p>
            <a:r>
              <a:rPr lang="en-US" sz="1200" kern="1200" dirty="0">
                <a:solidFill>
                  <a:schemeClr val="tx1"/>
                </a:solidFill>
                <a:effectLst/>
                <a:latin typeface="+mn-lt"/>
                <a:ea typeface="+mn-ea"/>
                <a:cs typeface="+mn-cs"/>
              </a:rPr>
              <a:t>from the tribe of Issachar twelve thousand,</a:t>
            </a:r>
          </a:p>
          <a:p>
            <a:r>
              <a:rPr lang="en-US" sz="1200" kern="1200" dirty="0">
                <a:solidFill>
                  <a:schemeClr val="tx1"/>
                </a:solidFill>
                <a:effectLst/>
                <a:latin typeface="+mn-lt"/>
                <a:ea typeface="+mn-ea"/>
                <a:cs typeface="+mn-cs"/>
              </a:rPr>
              <a:t>8 	from the tribe of Zebulun twelve thousand, </a:t>
            </a:r>
          </a:p>
          <a:p>
            <a:r>
              <a:rPr lang="en-US" sz="1200" kern="1200" dirty="0">
                <a:solidFill>
                  <a:schemeClr val="tx1"/>
                </a:solidFill>
                <a:effectLst/>
                <a:latin typeface="+mn-lt"/>
                <a:ea typeface="+mn-ea"/>
                <a:cs typeface="+mn-cs"/>
              </a:rPr>
              <a:t>from the tribe of Joseph twelve thousand,</a:t>
            </a:r>
          </a:p>
          <a:p>
            <a:r>
              <a:rPr lang="en-US" sz="1200" kern="1200" dirty="0">
                <a:solidFill>
                  <a:schemeClr val="tx1"/>
                </a:solidFill>
                <a:effectLst/>
                <a:latin typeface="+mn-lt"/>
                <a:ea typeface="+mn-ea"/>
                <a:cs typeface="+mn-cs"/>
              </a:rPr>
              <a:t>from the tribe of Benjamin twelve thousand sealed.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Multitude from Every Nation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9 	After this I looked, and there was a great multitude that no one could count, from every nation, from all tribes and peoples and languages, standing before the throne and before the Lamb, robed in white, with palm branches in their hands.  10 They cried out in a loud voice, saying, </a:t>
            </a:r>
          </a:p>
          <a:p>
            <a:r>
              <a:rPr lang="en-US" sz="1200" kern="1200" dirty="0">
                <a:solidFill>
                  <a:schemeClr val="tx1"/>
                </a:solidFill>
                <a:effectLst/>
                <a:latin typeface="+mn-lt"/>
                <a:ea typeface="+mn-ea"/>
                <a:cs typeface="+mn-cs"/>
              </a:rPr>
              <a:t>“Salvation belongs to our God who is seated on the throne, and to the Lamb!” </a:t>
            </a:r>
          </a:p>
          <a:p>
            <a:r>
              <a:rPr lang="en-US" sz="1200" kern="1200" dirty="0">
                <a:solidFill>
                  <a:schemeClr val="tx1"/>
                </a:solidFill>
                <a:effectLst/>
                <a:latin typeface="+mn-lt"/>
                <a:ea typeface="+mn-ea"/>
                <a:cs typeface="+mn-cs"/>
              </a:rPr>
              <a:t>11 	And all the angels stood around the throne and around the elders and the four living creatures, and they fell on their faces before the throne and worshiped God,  12 singing, </a:t>
            </a:r>
          </a:p>
          <a:p>
            <a:r>
              <a:rPr lang="en-US" sz="1200" kern="1200" dirty="0">
                <a:solidFill>
                  <a:schemeClr val="tx1"/>
                </a:solidFill>
                <a:effectLst/>
                <a:latin typeface="+mn-lt"/>
                <a:ea typeface="+mn-ea"/>
                <a:cs typeface="+mn-cs"/>
              </a:rPr>
              <a:t>“Amen! Blessing and glory and wisdom </a:t>
            </a:r>
          </a:p>
          <a:p>
            <a:r>
              <a:rPr lang="en-US" sz="1200" kern="1200" dirty="0">
                <a:solidFill>
                  <a:schemeClr val="tx1"/>
                </a:solidFill>
                <a:effectLst/>
                <a:latin typeface="+mn-lt"/>
                <a:ea typeface="+mn-ea"/>
                <a:cs typeface="+mn-cs"/>
              </a:rPr>
              <a:t>and thanksgiving and honor </a:t>
            </a:r>
          </a:p>
          <a:p>
            <a:r>
              <a:rPr lang="en-US" sz="1200" kern="1200" dirty="0">
                <a:solidFill>
                  <a:schemeClr val="tx1"/>
                </a:solidFill>
                <a:effectLst/>
                <a:latin typeface="+mn-lt"/>
                <a:ea typeface="+mn-ea"/>
                <a:cs typeface="+mn-cs"/>
              </a:rPr>
              <a:t>and power and might </a:t>
            </a:r>
          </a:p>
          <a:p>
            <a:r>
              <a:rPr lang="en-US" sz="1200" kern="1200" dirty="0">
                <a:solidFill>
                  <a:schemeClr val="tx1"/>
                </a:solidFill>
                <a:effectLst/>
                <a:latin typeface="+mn-lt"/>
                <a:ea typeface="+mn-ea"/>
                <a:cs typeface="+mn-cs"/>
              </a:rPr>
              <a:t>be to our God forever and ever! Amen.” </a:t>
            </a:r>
          </a:p>
          <a:p>
            <a:r>
              <a:rPr lang="en-US" sz="1200" kern="1200" dirty="0">
                <a:solidFill>
                  <a:schemeClr val="tx1"/>
                </a:solidFill>
                <a:effectLst/>
                <a:latin typeface="+mn-lt"/>
                <a:ea typeface="+mn-ea"/>
                <a:cs typeface="+mn-cs"/>
              </a:rPr>
              <a:t>13 	Then one of the elders addressed me, saying, “Who are these, robed in white, and where have they come from?”  14 I said to him, “Sir, you are the one that knows.” Then he said to me, “These are they who have come out of the great ordeal; they have washed their robes and made them white in the blood of the Lamb. </a:t>
            </a:r>
          </a:p>
          <a:p>
            <a:r>
              <a:rPr lang="en-US" sz="1200" kern="1200" dirty="0">
                <a:solidFill>
                  <a:schemeClr val="tx1"/>
                </a:solidFill>
                <a:effectLst/>
                <a:latin typeface="+mn-lt"/>
                <a:ea typeface="+mn-ea"/>
                <a:cs typeface="+mn-cs"/>
              </a:rPr>
              <a:t> 15 	For this reason they are before the throne of God, </a:t>
            </a:r>
          </a:p>
          <a:p>
            <a:r>
              <a:rPr lang="en-US" sz="1200" kern="1200" dirty="0">
                <a:solidFill>
                  <a:schemeClr val="tx1"/>
                </a:solidFill>
                <a:effectLst/>
                <a:latin typeface="+mn-lt"/>
                <a:ea typeface="+mn-ea"/>
                <a:cs typeface="+mn-cs"/>
              </a:rPr>
              <a:t>and worship him day and night within his temple, </a:t>
            </a:r>
          </a:p>
          <a:p>
            <a:r>
              <a:rPr lang="en-US" sz="1200" kern="1200" dirty="0">
                <a:solidFill>
                  <a:schemeClr val="tx1"/>
                </a:solidFill>
                <a:effectLst/>
                <a:latin typeface="+mn-lt"/>
                <a:ea typeface="+mn-ea"/>
                <a:cs typeface="+mn-cs"/>
              </a:rPr>
              <a:t>and the one who is seated on the throne will shelter them. </a:t>
            </a:r>
          </a:p>
          <a:p>
            <a:r>
              <a:rPr lang="en-US" sz="1200" kern="1200" dirty="0">
                <a:solidFill>
                  <a:schemeClr val="tx1"/>
                </a:solidFill>
                <a:effectLst/>
                <a:latin typeface="+mn-lt"/>
                <a:ea typeface="+mn-ea"/>
                <a:cs typeface="+mn-cs"/>
              </a:rPr>
              <a:t> 16 	They will hunger no more, and thirst no more; </a:t>
            </a:r>
          </a:p>
          <a:p>
            <a:r>
              <a:rPr lang="en-US" sz="1200" kern="1200" dirty="0">
                <a:solidFill>
                  <a:schemeClr val="tx1"/>
                </a:solidFill>
                <a:effectLst/>
                <a:latin typeface="+mn-lt"/>
                <a:ea typeface="+mn-ea"/>
                <a:cs typeface="+mn-cs"/>
              </a:rPr>
              <a:t>the sun will not strike them, </a:t>
            </a:r>
          </a:p>
          <a:p>
            <a:r>
              <a:rPr lang="en-US" sz="1200" kern="1200" dirty="0">
                <a:solidFill>
                  <a:schemeClr val="tx1"/>
                </a:solidFill>
                <a:effectLst/>
                <a:latin typeface="+mn-lt"/>
                <a:ea typeface="+mn-ea"/>
                <a:cs typeface="+mn-cs"/>
              </a:rPr>
              <a:t>nor any scorching heat; </a:t>
            </a:r>
          </a:p>
          <a:p>
            <a:r>
              <a:rPr lang="en-US" sz="1200" kern="1200" dirty="0">
                <a:solidFill>
                  <a:schemeClr val="tx1"/>
                </a:solidFill>
                <a:effectLst/>
                <a:latin typeface="+mn-lt"/>
                <a:ea typeface="+mn-ea"/>
                <a:cs typeface="+mn-cs"/>
              </a:rPr>
              <a:t> 17 	for the Lamb at the center of the throne will be their shepherd, </a:t>
            </a:r>
          </a:p>
          <a:p>
            <a:r>
              <a:rPr lang="en-US" sz="1200" kern="1200" dirty="0">
                <a:solidFill>
                  <a:schemeClr val="tx1"/>
                </a:solidFill>
                <a:effectLst/>
                <a:latin typeface="+mn-lt"/>
                <a:ea typeface="+mn-ea"/>
                <a:cs typeface="+mn-cs"/>
              </a:rPr>
              <a:t>and he will guide them to springs of the water of life, </a:t>
            </a:r>
          </a:p>
          <a:p>
            <a:r>
              <a:rPr lang="en-US" sz="1200" kern="1200" dirty="0">
                <a:solidFill>
                  <a:schemeClr val="tx1"/>
                </a:solidFill>
                <a:effectLst/>
                <a:latin typeface="+mn-lt"/>
                <a:ea typeface="+mn-ea"/>
                <a:cs typeface="+mn-cs"/>
              </a:rPr>
              <a:t>and God will wipe away every tear from their eyes.”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[ 7.1–17:  An interlude  between the sixth and seventh seals: two visions (Revelation 7.1–8 and Revelation 7.9–17) which provide assurance that God’s people are secure from the plagues and judgments.   3:  The seal (Ezekiel 9.4–6) marks those under God’s protection; they are preserved through, not from, tribulations (1 Corinthians 10.13).   4:  The explicit number (144,000) symbolizes completeness; not one of the redeemed is missing.   </a:t>
            </a:r>
          </a:p>
          <a:p>
            <a:r>
              <a:rPr lang="en-US" sz="1200" kern="1200" dirty="0">
                <a:solidFill>
                  <a:schemeClr val="tx1"/>
                </a:solidFill>
                <a:effectLst/>
                <a:latin typeface="+mn-lt"/>
                <a:ea typeface="+mn-ea"/>
                <a:cs typeface="+mn-cs"/>
              </a:rPr>
              <a:t> 7.9:  A great multitude of the redeemed, so many they cannot be counted. White robes and palm branches symbolize righteousness and victory.   12:  A sevenfold ascription of praise to God.   14:  The blood of the Lamb cleanses from sin (John 1.29; 1 John 1.7).   15:  Before the throne of God, in a favored position because of their faithfulness. To worship God implies activity in heaven. Shelter them, literally “spread his tabernacle over them.”   16:  Isaiah 49.10; Psalm 121.6.   17:  A paradox, the Lamb is a shepherd (Psalm 23.1–2; Ezekiel 34.23–24; John 10.11). Springs of . . . life, Revelation 21.6; Revelation 22.1; Revelation 22.17; John 4.10; John 7.37. Wipe away every tear, John 21.4; Isaiah 25.8.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Vision Four</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R8:1-9:21</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Seventh Seal and the Golden Censer</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8 When the Lamb opened the seventh seal, there was silence in heaven for about half an hour.  2 And I saw the seven angels who stand before God, and seven trumpets were given to them. </a:t>
            </a:r>
          </a:p>
          <a:p>
            <a:r>
              <a:rPr lang="en-US" sz="1200" kern="1200" dirty="0">
                <a:solidFill>
                  <a:schemeClr val="tx1"/>
                </a:solidFill>
                <a:effectLst/>
                <a:latin typeface="+mn-lt"/>
                <a:ea typeface="+mn-ea"/>
                <a:cs typeface="+mn-cs"/>
              </a:rPr>
              <a:t>3 	Another angel with a golden censer came and stood at the altar; he was given a great quantity of incense to offer with the prayers of all the saints on the golden altar that is before the throne.  4 And the smoke of the incense, with the prayers of the saints, rose before God from the hand of the angel.  5 Then the angel took the censer and filled it with fire from the altar and threw it on the earth; and there were peals of thunder, rumblings, flashes of lightning, and an earthquake.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Seven Trumpets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6 	Now the seven angels who had the seven trumpets made ready to blow them. </a:t>
            </a:r>
          </a:p>
          <a:p>
            <a:r>
              <a:rPr lang="en-US" sz="1200" kern="1200" dirty="0">
                <a:solidFill>
                  <a:schemeClr val="tx1"/>
                </a:solidFill>
                <a:effectLst/>
                <a:latin typeface="+mn-lt"/>
                <a:ea typeface="+mn-ea"/>
                <a:cs typeface="+mn-cs"/>
              </a:rPr>
              <a:t>7 	The first angel blew his trumpet, and there came hail and fire, mixed with blood, and they were hurled to the earth; and a third of the earth was burned up, and a third of the trees were burned up, and all green grass was burned up. </a:t>
            </a:r>
          </a:p>
          <a:p>
            <a:r>
              <a:rPr lang="en-US" sz="1200" kern="1200" dirty="0">
                <a:solidFill>
                  <a:schemeClr val="tx1"/>
                </a:solidFill>
                <a:effectLst/>
                <a:latin typeface="+mn-lt"/>
                <a:ea typeface="+mn-ea"/>
                <a:cs typeface="+mn-cs"/>
              </a:rPr>
              <a:t>8 	The second angel blew his trumpet, and something like a great mountain, burning with fire, was thrown into the sea.  9 A third of the sea became blood, a third of the living creatures in the sea died, and a third of the ships were destroyed. </a:t>
            </a:r>
          </a:p>
          <a:p>
            <a:r>
              <a:rPr lang="en-US" sz="1200" kern="1200" dirty="0">
                <a:solidFill>
                  <a:schemeClr val="tx1"/>
                </a:solidFill>
                <a:effectLst/>
                <a:latin typeface="+mn-lt"/>
                <a:ea typeface="+mn-ea"/>
                <a:cs typeface="+mn-cs"/>
              </a:rPr>
              <a:t>10 	The third angel blew his trumpet, and a great star fell from heaven, blazing like a torch, and it fell on a third of the rivers and on the springs of water.  11 The name of the star is Wormwood. A third of the waters became wormwood, and many died from the water, because it was made bitter. </a:t>
            </a:r>
          </a:p>
          <a:p>
            <a:r>
              <a:rPr lang="en-US" sz="1200" kern="1200" dirty="0">
                <a:solidFill>
                  <a:schemeClr val="tx1"/>
                </a:solidFill>
                <a:effectLst/>
                <a:latin typeface="+mn-lt"/>
                <a:ea typeface="+mn-ea"/>
                <a:cs typeface="+mn-cs"/>
              </a:rPr>
              <a:t>12 	The fourth angel blew his trumpet, and a third of the sun was struck, and a third of the moon, and a third of the stars, so that a third of their light was darkened; a third of the day was kept from shining, and likewise the night. </a:t>
            </a:r>
          </a:p>
          <a:p>
            <a:r>
              <a:rPr lang="en-US" sz="1200" kern="1200" dirty="0">
                <a:solidFill>
                  <a:schemeClr val="tx1"/>
                </a:solidFill>
                <a:effectLst/>
                <a:latin typeface="+mn-lt"/>
                <a:ea typeface="+mn-ea"/>
                <a:cs typeface="+mn-cs"/>
              </a:rPr>
              <a:t>13 	Then I looked, and I heard an eagle crying with a loud voice as it flew in midheaven, “Woe, woe, woe to the inhabitants of the earth, at the blasts of the other trumpets that the three angels are about to blow!”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9 And the fifth angel blew his trumpet, and I saw a star that had fallen from heaven to earth, and he was given the key to the shaft of the bottomless pit;  2 he opened the shaft of the bottomless pit, and from the shaft rose smoke like the smoke of a great furnace, and the sun and the air were darkened with the smoke from the shaft.  3 Then from the smoke came locusts on the earth, and they were given authority like the authority of scorpions of the earth.  4 They were told not to damage the grass of the earth or any green growth or any tree, but only those people who do not have the seal of God on their foreheads.  5 They were allowed to torture them for five months, but not to kill them, and their torture was like the torture of a scorpion when it stings someone.  6 And in those days people will seek death but will not find it; they will long to die, but death will flee from them. </a:t>
            </a:r>
          </a:p>
          <a:p>
            <a:r>
              <a:rPr lang="en-US" sz="1200" kern="1200" dirty="0">
                <a:solidFill>
                  <a:schemeClr val="tx1"/>
                </a:solidFill>
                <a:effectLst/>
                <a:latin typeface="+mn-lt"/>
                <a:ea typeface="+mn-ea"/>
                <a:cs typeface="+mn-cs"/>
              </a:rPr>
              <a:t>7 	In appearance the locusts were like horses equipped for battle. On their heads were what looked like crowns of gold; their faces were like human faces,  8 their hair like women’s hair, and their teeth like lions’ teeth;  9 they had scales like iron breastplates, and the noise of their wings was like the noise of many chariots with horses rushing into battle.  10 They have tails like scorpions, with stingers, and in their tails is their power to harm people for five months.  11 They have as king over them the angel of the bottomless pit; his name in Hebrew is Abaddon, † and in Greek he is called Apollyon. † </a:t>
            </a:r>
          </a:p>
          <a:p>
            <a:r>
              <a:rPr lang="en-US" sz="1200" kern="1200" dirty="0">
                <a:solidFill>
                  <a:schemeClr val="tx1"/>
                </a:solidFill>
                <a:effectLst/>
                <a:latin typeface="+mn-lt"/>
                <a:ea typeface="+mn-ea"/>
                <a:cs typeface="+mn-cs"/>
              </a:rPr>
              <a:t>12 	The first woe has passed. There are still two woes to come. </a:t>
            </a:r>
          </a:p>
          <a:p>
            <a:r>
              <a:rPr lang="en-US" sz="1200" kern="1200" dirty="0">
                <a:solidFill>
                  <a:schemeClr val="tx1"/>
                </a:solidFill>
                <a:effectLst/>
                <a:latin typeface="+mn-lt"/>
                <a:ea typeface="+mn-ea"/>
                <a:cs typeface="+mn-cs"/>
              </a:rPr>
              <a:t>13 	Then the sixth angel blew his trumpet, and I heard a voice from the four † horns of the golden altar before God,  14 saying to the sixth angel who had the trumpet, “Release the four angels who are bound at the great river Euphrates.”  15 So the four angels were released, who had been held ready for the hour, the day, the month, and the year, to kill a third of humankind.  16 The number of the troops of cavalry was two hundred million; I heard their number.  17 And this was how I saw the horses in my vision: the riders wore breastplates the color of fire and of sapphire † and of sulfur; the heads of the horses were like lions’ heads, and fire and smoke and sulfur came out of their mouths.  18 By these three plagues a third of humankind was killed, by the fire and smoke and sulfur coming out of their mouths.  19 For the power of the horses is in their mouths and in their tails; their tails are like serpents, having heads; and with them they inflict harm. </a:t>
            </a:r>
          </a:p>
          <a:p>
            <a:r>
              <a:rPr lang="en-US" sz="1200" kern="1200" dirty="0">
                <a:solidFill>
                  <a:schemeClr val="tx1"/>
                </a:solidFill>
                <a:effectLst/>
                <a:latin typeface="+mn-lt"/>
                <a:ea typeface="+mn-ea"/>
                <a:cs typeface="+mn-cs"/>
              </a:rPr>
              <a:t>20 	The rest of humankind, who were not killed by these plagues, did not repent of the works of their hands or give up worshiping demons and idols of gold and silver and bronze and stone and wood, which cannot see or hear or walk.  21 And they did not repent of their murders or their sorceries or their fornication or their thefts. </a:t>
            </a:r>
          </a:p>
          <a:p>
            <a:r>
              <a:rPr lang="en-US" sz="1200" kern="1200" dirty="0">
                <a:solidFill>
                  <a:schemeClr val="tx1"/>
                </a:solidFill>
                <a:effectLst/>
                <a:latin typeface="+mn-lt"/>
                <a:ea typeface="+mn-ea"/>
                <a:cs typeface="+mn-cs"/>
              </a:rPr>
              <a:t>[8.1–5:  The seventh seal  is opened. The sight of the unsealed scroll leads to reverential silence.   3:  Incense . . . prayers, Psalm 141.2.   5:  Ezekiel 10.2.   </a:t>
            </a:r>
          </a:p>
          <a:p>
            <a:r>
              <a:rPr lang="en-US" sz="1200" kern="1200" dirty="0">
                <a:solidFill>
                  <a:schemeClr val="tx1"/>
                </a:solidFill>
                <a:effectLst/>
                <a:latin typeface="+mn-lt"/>
                <a:ea typeface="+mn-ea"/>
                <a:cs typeface="+mn-cs"/>
              </a:rPr>
              <a:t>8.6–9.21:  The first six trumpets  introduce new convulsions of nature, in judgment upon the wicked (compare the plagues of Egypt, Exodus 9.23; Exodus 9.25; Exodus 7.17–21; Exodus 10.21–23). These calamities are not consecutive nor are they to be taken literally.   </a:t>
            </a:r>
          </a:p>
          <a:p>
            <a:r>
              <a:rPr lang="en-US" sz="1200" kern="1200" dirty="0">
                <a:solidFill>
                  <a:schemeClr val="tx1"/>
                </a:solidFill>
                <a:effectLst/>
                <a:latin typeface="+mn-lt"/>
                <a:ea typeface="+mn-ea"/>
                <a:cs typeface="+mn-cs"/>
              </a:rPr>
              <a:t> 8.11:  Wormwood, a bitter drug symbolizing divine chastisements (Jeremiah 9.15; Jeremiah 23.15).   13:  An eagle announces impending judgment. Woe . . . , thrice repeated because the last three plagues are especially grievous.   </a:t>
            </a:r>
          </a:p>
          <a:p>
            <a:r>
              <a:rPr lang="en-US" sz="1200" kern="1200" dirty="0">
                <a:solidFill>
                  <a:schemeClr val="tx1"/>
                </a:solidFill>
                <a:effectLst/>
                <a:latin typeface="+mn-lt"/>
                <a:ea typeface="+mn-ea"/>
                <a:cs typeface="+mn-cs"/>
              </a:rPr>
              <a:t>8.6–9.21:  The first six trumpets introduce new convulsions of nature, in judgment upon the wicked (compare the plagues of Egypt, Exodus 9.23; Exodus 9.25; Exodus 7.17–21; Exodus 10.21–23). These calamities are not consecutive nor are they to be taken literally.   </a:t>
            </a:r>
          </a:p>
          <a:p>
            <a:r>
              <a:rPr lang="en-US" sz="1200" kern="1200" dirty="0">
                <a:solidFill>
                  <a:schemeClr val="tx1"/>
                </a:solidFill>
                <a:effectLst/>
                <a:latin typeface="+mn-lt"/>
                <a:ea typeface="+mn-ea"/>
                <a:cs typeface="+mn-cs"/>
              </a:rPr>
              <a:t> 8.11:  Wormwood, a bitter drug symbolizing divine chastisements (Jeremiah 9.15; Jeremiah 23.15).   13:  An eagle announces impending judgment. Woe . . . , thrice repeated because the last three plagues are especially grievous.   </a:t>
            </a:r>
          </a:p>
          <a:p>
            <a:r>
              <a:rPr lang="en-US" sz="1200" kern="1200" dirty="0">
                <a:solidFill>
                  <a:schemeClr val="tx1"/>
                </a:solidFill>
                <a:effectLst/>
                <a:latin typeface="+mn-lt"/>
                <a:ea typeface="+mn-ea"/>
                <a:cs typeface="+mn-cs"/>
              </a:rPr>
              <a:t>9.1–12:  The plague of demonic locusts,  which combine the terrors of evil spirits and of invading horsemen (probably Parthians).   1:  A star . . . fallen from heaven, one of the fallen angels, perhaps Satan himself (Revelation 9.11; Luke 10.18).   3:  Locusts, Exodus 10.12–15.   4:  God’s servants are not to be harmed (Revelation 7.3).   5:  Five months, the period from May to September, the life-cycle of a plague of locusts.   6:  Will seek death, in utter despair because of the torments.   </a:t>
            </a:r>
          </a:p>
          <a:p>
            <a:r>
              <a:rPr lang="en-US" sz="1200" kern="1200" dirty="0">
                <a:solidFill>
                  <a:schemeClr val="tx1"/>
                </a:solidFill>
                <a:effectLst/>
                <a:latin typeface="+mn-lt"/>
                <a:ea typeface="+mn-ea"/>
                <a:cs typeface="+mn-cs"/>
              </a:rPr>
              <a:t> 9.7–10:  John apparently would have the reader understand the locusts to be of considerable size.   11:  The name Abaddon, which means “Destruction,” denotes the depths of Sheol (Job 26.6; see Proverbs 15.11 n.).   </a:t>
            </a:r>
          </a:p>
          <a:p>
            <a:r>
              <a:rPr lang="en-US" sz="1200" kern="1200" dirty="0">
                <a:solidFill>
                  <a:schemeClr val="tx1"/>
                </a:solidFill>
                <a:effectLst/>
                <a:latin typeface="+mn-lt"/>
                <a:ea typeface="+mn-ea"/>
                <a:cs typeface="+mn-cs"/>
              </a:rPr>
              <a:t>9.13–21:  The plague of demonic cavalry.    14:  The Euphrates was at the eastern border of the Roman Empire, where invasion by the Parthians was feared.   16–19:  As with the locusts, the details regarding the two hundred million cavalry are not to be understood literally.   20–21:  Compare the hardness of Pharaoh’s heart despite the plagues (Exodus 8.15; Exodus 8.19).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Vision Five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R10:1-11 Interlude 11:1-14</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Angel with the Little Scroll</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10 And I saw another mighty angel coming down from heaven, wrapped in a cloud, with a rainbow over his head; his face was like the sun, and his legs like pillars of fire.  2 He held a little scroll open in his hand. Setting his right foot on the sea and his left foot on the land,  3 he gave a great shout, like a lion roaring. And when he shouted, the seven thunders sounded.  4 And when the seven thunders had sounded, I was about to write, but I heard a voice from heaven saying, “Seal up what the seven thunders have said, and do not write it down.”  5 Then the angel whom I saw standing on the sea and the land  raised his right hand to heaven </a:t>
            </a:r>
          </a:p>
          <a:p>
            <a:r>
              <a:rPr lang="en-US" sz="1200" kern="1200" dirty="0">
                <a:solidFill>
                  <a:schemeClr val="tx1"/>
                </a:solidFill>
                <a:effectLst/>
                <a:latin typeface="+mn-lt"/>
                <a:ea typeface="+mn-ea"/>
                <a:cs typeface="+mn-cs"/>
              </a:rPr>
              <a:t> 6 	and swore by him who lives forever and ever, </a:t>
            </a:r>
          </a:p>
          <a:p>
            <a:r>
              <a:rPr lang="en-US" sz="1200" kern="1200" dirty="0">
                <a:solidFill>
                  <a:schemeClr val="tx1"/>
                </a:solidFill>
                <a:effectLst/>
                <a:latin typeface="+mn-lt"/>
                <a:ea typeface="+mn-ea"/>
                <a:cs typeface="+mn-cs"/>
              </a:rPr>
              <a:t>who created heaven and what is in it, the earth and what is in it, and the sea and what is in it: “There will be no more delay,   7 but in the days when the seventh angel is to blow his trumpet, the mystery of God will be fulfilled, as he announced to his servants † the prophets.” </a:t>
            </a:r>
          </a:p>
          <a:p>
            <a:r>
              <a:rPr lang="en-US" sz="1200" kern="1200" dirty="0">
                <a:solidFill>
                  <a:schemeClr val="tx1"/>
                </a:solidFill>
                <a:effectLst/>
                <a:latin typeface="+mn-lt"/>
                <a:ea typeface="+mn-ea"/>
                <a:cs typeface="+mn-cs"/>
              </a:rPr>
              <a:t>8 	Then the voice that I had heard from heaven spoke to me again, saying, “Go, take the scroll that is open in the hand of the angel who is standing on the sea and on the land.”  9 So I went to the angel and told him to give me the little scroll; and he said to me, “Take it, and eat; it will be bitter to your stomach, but sweet as honey in your mouth.”  10 So I took the little scroll from the hand of the angel and ate it; it was sweet as honey in my mouth, but when I had eaten it, my stomach was made bitter. </a:t>
            </a:r>
          </a:p>
          <a:p>
            <a:r>
              <a:rPr lang="en-US" sz="1200" kern="1200" dirty="0">
                <a:solidFill>
                  <a:schemeClr val="tx1"/>
                </a:solidFill>
                <a:effectLst/>
                <a:latin typeface="+mn-lt"/>
                <a:ea typeface="+mn-ea"/>
                <a:cs typeface="+mn-cs"/>
              </a:rPr>
              <a:t>11 	Then they said to me, “You must prophesy again about many peoples and nations and languages and kings.” </a:t>
            </a:r>
          </a:p>
          <a:p>
            <a:r>
              <a:rPr lang="en-US" sz="1200" kern="1200" dirty="0">
                <a:solidFill>
                  <a:schemeClr val="tx1"/>
                </a:solidFill>
                <a:effectLst/>
                <a:latin typeface="+mn-lt"/>
                <a:ea typeface="+mn-ea"/>
                <a:cs typeface="+mn-cs"/>
              </a:rPr>
              <a:t>[10.1–11.13:  An interlude  between the sixth and seventh trumpets; two visions (Revelation 10.1–11 and Revelation 11.1–13) provide consolation and assurance for the seer and for his fellow-believers.   </a:t>
            </a:r>
          </a:p>
          <a:p>
            <a:r>
              <a:rPr lang="en-US" sz="1200" kern="1200" dirty="0">
                <a:solidFill>
                  <a:schemeClr val="tx1"/>
                </a:solidFill>
                <a:effectLst/>
                <a:latin typeface="+mn-lt"/>
                <a:ea typeface="+mn-ea"/>
                <a:cs typeface="+mn-cs"/>
              </a:rPr>
              <a:t> 10.1–2:  The smallness of the little scroll is emphasized in contrast to the mighty angel holding it.   6:  No more delay in the accomplishment of God’s will.   7:  The mystery of God, Romans 16.25–26; Ephesians 1.9; Ephesians 3.3–9; Colossians 1.26; Colossians 1.27.   8:  The scroll, which is not the sealed scroll of Revelation 5.1, is a special message from God to John.   9:  Ezekiel 2.8; Ezekiel 3.1–3.   10:  Sweet, because it contains God’s words; bitter, because it involves his terrible judgments.   11:  You must, in accord with the divine will, prophesy again; the second part of the book (Revelation 12–22) contains these prophecies.   ]</a:t>
            </a:r>
          </a:p>
          <a:p>
            <a:r>
              <a:rPr lang="en-US" sz="1200" b="1" kern="1200" dirty="0">
                <a:solidFill>
                  <a:schemeClr val="tx1"/>
                </a:solidFill>
                <a:effectLst/>
                <a:latin typeface="+mn-lt"/>
                <a:ea typeface="+mn-ea"/>
                <a:cs typeface="+mn-cs"/>
              </a:rPr>
              <a:t>Interlude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11:1-14</a:t>
            </a:r>
          </a:p>
          <a:p>
            <a:r>
              <a:rPr lang="en-US" sz="1200" kern="1200" dirty="0">
                <a:solidFill>
                  <a:schemeClr val="tx1"/>
                </a:solidFill>
                <a:effectLst/>
                <a:latin typeface="+mn-lt"/>
                <a:ea typeface="+mn-ea"/>
                <a:cs typeface="+mn-cs"/>
              </a:rPr>
              <a:t>The Two Witnesses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11 Then I was given a measuring rod like a staff, and I was told, “Come and measure the temple of God and the altar and those who worship there,  2 but do not measure the court outside the temple; leave that out, for it is given over to the nations, and they will trample over the holy city for forty-two months.  3 And I will grant my two witnesses authority to prophesy for one thousand two hundred sixty days, wearing sackcloth.” </a:t>
            </a:r>
          </a:p>
          <a:p>
            <a:r>
              <a:rPr lang="en-US" sz="1200" kern="1200" dirty="0">
                <a:solidFill>
                  <a:schemeClr val="tx1"/>
                </a:solidFill>
                <a:effectLst/>
                <a:latin typeface="+mn-lt"/>
                <a:ea typeface="+mn-ea"/>
                <a:cs typeface="+mn-cs"/>
              </a:rPr>
              <a:t>4 	These are the two olive trees and the two lampstands that stand before the Lord of the earth.  5 And if anyone wants to harm them, fire pours from their mouth and consumes their foes; anyone who wants to harm them must be killed in this manner.  6 They have authority to shut the sky, so that no rain may fall during the days of their prophesying, and they have authority over the waters to turn them into blood, and to strike the earth with every kind of plague, as often as they desire. </a:t>
            </a:r>
          </a:p>
          <a:p>
            <a:r>
              <a:rPr lang="en-US" sz="1200" kern="1200" dirty="0">
                <a:solidFill>
                  <a:schemeClr val="tx1"/>
                </a:solidFill>
                <a:effectLst/>
                <a:latin typeface="+mn-lt"/>
                <a:ea typeface="+mn-ea"/>
                <a:cs typeface="+mn-cs"/>
              </a:rPr>
              <a:t>7 	When they have finished their testimony, the beast that comes up from the bottomless pit will make war on them and conquer them and kill them,  8 and their dead bodies will lie in the street of the great city that is prophetically † called Sodom and Egypt, where also their Lord was crucified.  9 For three and a half days members of the peoples and tribes and languages and nations will gaze at their dead bodies and refuse to let them be placed in a tomb;  10 and the inhabitants of the earth will gloat over them and celebrate and exchange presents, because these two prophets had been a torment to the inhabitants of the earth. </a:t>
            </a:r>
          </a:p>
          <a:p>
            <a:r>
              <a:rPr lang="en-US" sz="1200" kern="1200" dirty="0">
                <a:solidFill>
                  <a:schemeClr val="tx1"/>
                </a:solidFill>
                <a:effectLst/>
                <a:latin typeface="+mn-lt"/>
                <a:ea typeface="+mn-ea"/>
                <a:cs typeface="+mn-cs"/>
              </a:rPr>
              <a:t>11 	But after the three and a half days, the breath † of life from God entered them, and they stood on their feet, and those who saw them were terrified.  12 Then they † heard a loud voice from heaven saying to them, “Come up here!” And they went up to heaven in a cloud while their enemies watched them.  13 At that moment there was a great earthquake, and a tenth of the city fell; seven thousand people were killed in the earthquake, and the rest were terrified and gave glory to the God of heaven. </a:t>
            </a:r>
          </a:p>
          <a:p>
            <a:r>
              <a:rPr lang="en-US" sz="1200" kern="1200" dirty="0">
                <a:solidFill>
                  <a:schemeClr val="tx1"/>
                </a:solidFill>
                <a:effectLst/>
                <a:latin typeface="+mn-lt"/>
                <a:ea typeface="+mn-ea"/>
                <a:cs typeface="+mn-cs"/>
              </a:rPr>
              <a:t>14 	The second woe has passed. The third woe is coming very soon. </a:t>
            </a:r>
          </a:p>
          <a:p>
            <a:r>
              <a:rPr lang="en-US" sz="1200" kern="1200" dirty="0">
                <a:solidFill>
                  <a:schemeClr val="tx1"/>
                </a:solidFill>
                <a:effectLst/>
                <a:latin typeface="+mn-lt"/>
                <a:ea typeface="+mn-ea"/>
                <a:cs typeface="+mn-cs"/>
              </a:rPr>
              <a:t>[11.1–13:  The measuring of the temple and the two witnesses.    1:  The sanctuary and those who worship there are measured with a view to their preservation (as in Zechariah 2.1–5; compare Ezekiel 40.3–42.20).   2:  The court outside, the court of the Gentiles. The holy city, Jerusalem (Matthew 4.5; Matthew 27.53). Forty-two months = 1260 days = 3½ years (Daniel 7.25; Daniel 12.7).   3:  My two witnesses, unnamed but resembling Zerubbabel and Joshua (Zechariah 3.1–4.14) as well as Elijah (Revelation 11.5–6; 2 Kings 1.10) and Moses (Revelation 11.6; Exodus 7.17; Exodus 7.19). Clothed in sackcloth, a sign that their prophecy was of repentance.   4:  Two olive trees, supplying the lamps in the temple (Zechariah 4.3–14).   6:  Shut the sky, cause a draught, as did Elijah (1 Kings 17.1). Authority over the waters, as did Moses and Aaron (Exodus 7.17–21).   </a:t>
            </a:r>
          </a:p>
          <a:p>
            <a:r>
              <a:rPr lang="en-US" sz="1200" kern="1200" dirty="0">
                <a:solidFill>
                  <a:schemeClr val="tx1"/>
                </a:solidFill>
                <a:effectLst/>
                <a:latin typeface="+mn-lt"/>
                <a:ea typeface="+mn-ea"/>
                <a:cs typeface="+mn-cs"/>
              </a:rPr>
              <a:t> 11.7:  The beast (or “the monster”) is the Antichrist (Revelation 17.8; Daniel 7.3; Daniel 7.7; Daniel 7.21).   8:  The name Sodom is applied to Jerusalem in Isaiah 1.10; Jeremiah 23.14; Ezekiel 16.46–56. Prophets had been a torment, to those who have guilty consciences.   11–12:  The witnesses are resuscitated (compare Ezekiel 37.5; Ezekiel 37.10) and taken to heaven (2 Kings 2.11).   </a:t>
            </a:r>
          </a:p>
          <a:p>
            <a:r>
              <a:rPr lang="en-US" sz="1200" kern="1200" dirty="0">
                <a:solidFill>
                  <a:schemeClr val="tx1"/>
                </a:solidFill>
                <a:effectLst/>
                <a:latin typeface="+mn-lt"/>
                <a:ea typeface="+mn-ea"/>
                <a:cs typeface="+mn-cs"/>
              </a:rPr>
              <a:t>11.14–19:  The seventh trumpet  announces (Revelation 11.15) the consummation of God’s kingdom (Revelation 10.7).   17–18:  A song of triumph.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Vision Six</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11:15-19</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Seventh Trumpet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 	Then the seventh angel blew his trumpet, and there were loud voices in heaven, saying, </a:t>
            </a:r>
          </a:p>
          <a:p>
            <a:r>
              <a:rPr lang="en-US" sz="1200" kern="1200" dirty="0">
                <a:solidFill>
                  <a:schemeClr val="tx1"/>
                </a:solidFill>
                <a:effectLst/>
                <a:latin typeface="+mn-lt"/>
                <a:ea typeface="+mn-ea"/>
                <a:cs typeface="+mn-cs"/>
              </a:rPr>
              <a:t>“The kingdom of the world has become the kingdom of our Lord </a:t>
            </a:r>
          </a:p>
          <a:p>
            <a:r>
              <a:rPr lang="en-US" sz="1200" kern="1200" dirty="0">
                <a:solidFill>
                  <a:schemeClr val="tx1"/>
                </a:solidFill>
                <a:effectLst/>
                <a:latin typeface="+mn-lt"/>
                <a:ea typeface="+mn-ea"/>
                <a:cs typeface="+mn-cs"/>
              </a:rPr>
              <a:t>and of his Messiah, † </a:t>
            </a:r>
          </a:p>
          <a:p>
            <a:r>
              <a:rPr lang="en-US" sz="1200" kern="1200" dirty="0">
                <a:solidFill>
                  <a:schemeClr val="tx1"/>
                </a:solidFill>
                <a:effectLst/>
                <a:latin typeface="+mn-lt"/>
                <a:ea typeface="+mn-ea"/>
                <a:cs typeface="+mn-cs"/>
              </a:rPr>
              <a:t>and he will reign forever and ever.” </a:t>
            </a:r>
          </a:p>
          <a:p>
            <a:r>
              <a:rPr lang="en-US" sz="1200" kern="1200" dirty="0">
                <a:solidFill>
                  <a:schemeClr val="tx1"/>
                </a:solidFill>
                <a:effectLst/>
                <a:latin typeface="+mn-lt"/>
                <a:ea typeface="+mn-ea"/>
                <a:cs typeface="+mn-cs"/>
              </a:rPr>
              <a:t>16 	Then the twenty-four elders who sit on their thrones before God fell on their faces and worshiped God,  17 singing, </a:t>
            </a:r>
          </a:p>
          <a:p>
            <a:r>
              <a:rPr lang="en-US" sz="1200" kern="1200" dirty="0">
                <a:solidFill>
                  <a:schemeClr val="tx1"/>
                </a:solidFill>
                <a:effectLst/>
                <a:latin typeface="+mn-lt"/>
                <a:ea typeface="+mn-ea"/>
                <a:cs typeface="+mn-cs"/>
              </a:rPr>
              <a:t>“We give you thanks, Lord God Almighty, </a:t>
            </a:r>
          </a:p>
          <a:p>
            <a:r>
              <a:rPr lang="en-US" sz="1200" kern="1200" dirty="0">
                <a:solidFill>
                  <a:schemeClr val="tx1"/>
                </a:solidFill>
                <a:effectLst/>
                <a:latin typeface="+mn-lt"/>
                <a:ea typeface="+mn-ea"/>
                <a:cs typeface="+mn-cs"/>
              </a:rPr>
              <a:t>who are and who were, </a:t>
            </a:r>
          </a:p>
          <a:p>
            <a:r>
              <a:rPr lang="en-US" sz="1200" kern="1200" dirty="0">
                <a:solidFill>
                  <a:schemeClr val="tx1"/>
                </a:solidFill>
                <a:effectLst/>
                <a:latin typeface="+mn-lt"/>
                <a:ea typeface="+mn-ea"/>
                <a:cs typeface="+mn-cs"/>
              </a:rPr>
              <a:t>for you have taken your great power </a:t>
            </a:r>
          </a:p>
          <a:p>
            <a:r>
              <a:rPr lang="en-US" sz="1200" kern="1200" dirty="0">
                <a:solidFill>
                  <a:schemeClr val="tx1"/>
                </a:solidFill>
                <a:effectLst/>
                <a:latin typeface="+mn-lt"/>
                <a:ea typeface="+mn-ea"/>
                <a:cs typeface="+mn-cs"/>
              </a:rPr>
              <a:t>and begun to reign. </a:t>
            </a:r>
          </a:p>
          <a:p>
            <a:r>
              <a:rPr lang="en-US" sz="1200" kern="1200" dirty="0">
                <a:solidFill>
                  <a:schemeClr val="tx1"/>
                </a:solidFill>
                <a:effectLst/>
                <a:latin typeface="+mn-lt"/>
                <a:ea typeface="+mn-ea"/>
                <a:cs typeface="+mn-cs"/>
              </a:rPr>
              <a:t> 18 	The nations raged, </a:t>
            </a:r>
          </a:p>
          <a:p>
            <a:r>
              <a:rPr lang="en-US" sz="1200" kern="1200" dirty="0">
                <a:solidFill>
                  <a:schemeClr val="tx1"/>
                </a:solidFill>
                <a:effectLst/>
                <a:latin typeface="+mn-lt"/>
                <a:ea typeface="+mn-ea"/>
                <a:cs typeface="+mn-cs"/>
              </a:rPr>
              <a:t>but your wrath has come, </a:t>
            </a:r>
          </a:p>
          <a:p>
            <a:r>
              <a:rPr lang="en-US" sz="1200" kern="1200" dirty="0">
                <a:solidFill>
                  <a:schemeClr val="tx1"/>
                </a:solidFill>
                <a:effectLst/>
                <a:latin typeface="+mn-lt"/>
                <a:ea typeface="+mn-ea"/>
                <a:cs typeface="+mn-cs"/>
              </a:rPr>
              <a:t>and the time for judging the dead, </a:t>
            </a:r>
          </a:p>
          <a:p>
            <a:r>
              <a:rPr lang="en-US" sz="1200" kern="1200" dirty="0">
                <a:solidFill>
                  <a:schemeClr val="tx1"/>
                </a:solidFill>
                <a:effectLst/>
                <a:latin typeface="+mn-lt"/>
                <a:ea typeface="+mn-ea"/>
                <a:cs typeface="+mn-cs"/>
              </a:rPr>
              <a:t>for rewarding your servants, † the prophets </a:t>
            </a:r>
          </a:p>
          <a:p>
            <a:r>
              <a:rPr lang="en-US" sz="1200" kern="1200" dirty="0">
                <a:solidFill>
                  <a:schemeClr val="tx1"/>
                </a:solidFill>
                <a:effectLst/>
                <a:latin typeface="+mn-lt"/>
                <a:ea typeface="+mn-ea"/>
                <a:cs typeface="+mn-cs"/>
              </a:rPr>
              <a:t>and saints and all who fear your name, </a:t>
            </a:r>
          </a:p>
          <a:p>
            <a:r>
              <a:rPr lang="en-US" sz="1200" kern="1200" dirty="0">
                <a:solidFill>
                  <a:schemeClr val="tx1"/>
                </a:solidFill>
                <a:effectLst/>
                <a:latin typeface="+mn-lt"/>
                <a:ea typeface="+mn-ea"/>
                <a:cs typeface="+mn-cs"/>
              </a:rPr>
              <a:t>both small and great, </a:t>
            </a:r>
          </a:p>
          <a:p>
            <a:r>
              <a:rPr lang="en-US" sz="1200" kern="1200" dirty="0">
                <a:solidFill>
                  <a:schemeClr val="tx1"/>
                </a:solidFill>
                <a:effectLst/>
                <a:latin typeface="+mn-lt"/>
                <a:ea typeface="+mn-ea"/>
                <a:cs typeface="+mn-cs"/>
              </a:rPr>
              <a:t>and for destroying those who destroy the earth.” </a:t>
            </a:r>
          </a:p>
          <a:p>
            <a:r>
              <a:rPr lang="en-US" sz="1200" kern="1200" dirty="0">
                <a:solidFill>
                  <a:schemeClr val="tx1"/>
                </a:solidFill>
                <a:effectLst/>
                <a:latin typeface="+mn-lt"/>
                <a:ea typeface="+mn-ea"/>
                <a:cs typeface="+mn-cs"/>
              </a:rPr>
              <a:t>19 	Then God’s temple in heaven was opened, and the ark of his covenant was seen within his temple; and there were flashes of lightning, rumblings, peals of thunder, an earthquake, and heavy hail.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[ 11–12:  The witnesses are resuscitated (compare Ezekiel 37.5; Ezekiel 37.10) and taken to heaven (2 Kings 2.11).   </a:t>
            </a:r>
          </a:p>
          <a:p>
            <a:r>
              <a:rPr lang="en-US" sz="1200" kern="1200" dirty="0">
                <a:solidFill>
                  <a:schemeClr val="tx1"/>
                </a:solidFill>
                <a:effectLst/>
                <a:latin typeface="+mn-lt"/>
                <a:ea typeface="+mn-ea"/>
                <a:cs typeface="+mn-cs"/>
              </a:rPr>
              <a:t>11.14–19:  The seventh trumpet  announces (Revelation 11.15) the consummation of God’s kingdom (Revelation 10.7).   17–18:  A song of triumph.   ]</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Vision Seven Scene One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Scene one</a:t>
            </a:r>
          </a:p>
          <a:p>
            <a:r>
              <a:rPr lang="en-US" sz="1200" kern="1200" dirty="0">
                <a:solidFill>
                  <a:schemeClr val="tx1"/>
                </a:solidFill>
                <a:effectLst/>
                <a:latin typeface="+mn-lt"/>
                <a:ea typeface="+mn-ea"/>
                <a:cs typeface="+mn-cs"/>
              </a:rPr>
              <a:t>12:1-17</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Woman and the Dragon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12 A great portent appeared in heaven: a woman clothed with the sun, with the moon under her feet, and on her head a crown of twelve stars.  2 She was pregnant and was crying out in birth pangs, in the agony of giving birth.  3 Then another portent appeared in heaven: a great red dragon, with seven heads and ten horns, and seven diadems on his heads.  4 His tail swept down a third of the stars of heaven and threw them to the earth. Then the dragon stood before the woman who was about to bear a child, so that he might devour her child as soon as it was born.  5 And she gave birth to a son, a male child, who is to rule † all the nations with a rod of iron. But her child was snatched away and taken to God and to his throne;  6 and the woman fled into the wilderness, where she has a place prepared by God, so that there she can be nourished for one thousand two hundred sixty days.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Michael Defeats the Dragon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7 	And war broke out in heaven; Michael and his angels fought against the dragon. The dragon and his angels fought back,  8 but they were defeated, and there was no longer any place for them in heaven.  9 The great dragon was thrown down, that ancient serpent, who is called the Devil and Satan, the deceiver of the whole world—he was thrown down to the earth, and his angels were thrown down with him. </a:t>
            </a:r>
          </a:p>
          <a:p>
            <a:r>
              <a:rPr lang="en-US" sz="1200" kern="1200" dirty="0">
                <a:solidFill>
                  <a:schemeClr val="tx1"/>
                </a:solidFill>
                <a:effectLst/>
                <a:latin typeface="+mn-lt"/>
                <a:ea typeface="+mn-ea"/>
                <a:cs typeface="+mn-cs"/>
              </a:rPr>
              <a:t>10 	Then I heard a loud voice in heaven, proclaiming, </a:t>
            </a:r>
          </a:p>
          <a:p>
            <a:r>
              <a:rPr lang="en-US" sz="1200" kern="1200" dirty="0">
                <a:solidFill>
                  <a:schemeClr val="tx1"/>
                </a:solidFill>
                <a:effectLst/>
                <a:latin typeface="+mn-lt"/>
                <a:ea typeface="+mn-ea"/>
                <a:cs typeface="+mn-cs"/>
              </a:rPr>
              <a:t>“Now have come the salvation and the power </a:t>
            </a:r>
          </a:p>
          <a:p>
            <a:r>
              <a:rPr lang="en-US" sz="1200" kern="1200" dirty="0">
                <a:solidFill>
                  <a:schemeClr val="tx1"/>
                </a:solidFill>
                <a:effectLst/>
                <a:latin typeface="+mn-lt"/>
                <a:ea typeface="+mn-ea"/>
                <a:cs typeface="+mn-cs"/>
              </a:rPr>
              <a:t>and the kingdom of our God </a:t>
            </a:r>
          </a:p>
          <a:p>
            <a:r>
              <a:rPr lang="en-US" sz="1200" kern="1200" dirty="0">
                <a:solidFill>
                  <a:schemeClr val="tx1"/>
                </a:solidFill>
                <a:effectLst/>
                <a:latin typeface="+mn-lt"/>
                <a:ea typeface="+mn-ea"/>
                <a:cs typeface="+mn-cs"/>
              </a:rPr>
              <a:t>and the authority of his Messiah, † </a:t>
            </a:r>
          </a:p>
          <a:p>
            <a:r>
              <a:rPr lang="en-US" sz="1200" kern="1200" dirty="0">
                <a:solidFill>
                  <a:schemeClr val="tx1"/>
                </a:solidFill>
                <a:effectLst/>
                <a:latin typeface="+mn-lt"/>
                <a:ea typeface="+mn-ea"/>
                <a:cs typeface="+mn-cs"/>
              </a:rPr>
              <a:t>for the accuser of our comrades † has been thrown down, </a:t>
            </a:r>
          </a:p>
          <a:p>
            <a:r>
              <a:rPr lang="en-US" sz="1200" kern="1200" dirty="0">
                <a:solidFill>
                  <a:schemeClr val="tx1"/>
                </a:solidFill>
                <a:effectLst/>
                <a:latin typeface="+mn-lt"/>
                <a:ea typeface="+mn-ea"/>
                <a:cs typeface="+mn-cs"/>
              </a:rPr>
              <a:t>who accuses them day and night before our God. </a:t>
            </a:r>
          </a:p>
          <a:p>
            <a:r>
              <a:rPr lang="en-US" sz="1200" kern="1200" dirty="0">
                <a:solidFill>
                  <a:schemeClr val="tx1"/>
                </a:solidFill>
                <a:effectLst/>
                <a:latin typeface="+mn-lt"/>
                <a:ea typeface="+mn-ea"/>
                <a:cs typeface="+mn-cs"/>
              </a:rPr>
              <a:t> 11 	But they have conquered him by the blood of the Lamb </a:t>
            </a:r>
          </a:p>
          <a:p>
            <a:r>
              <a:rPr lang="en-US" sz="1200" kern="1200" dirty="0">
                <a:solidFill>
                  <a:schemeClr val="tx1"/>
                </a:solidFill>
                <a:effectLst/>
                <a:latin typeface="+mn-lt"/>
                <a:ea typeface="+mn-ea"/>
                <a:cs typeface="+mn-cs"/>
              </a:rPr>
              <a:t>and by the word of their testimony, </a:t>
            </a:r>
          </a:p>
          <a:p>
            <a:r>
              <a:rPr lang="en-US" sz="1200" kern="1200" dirty="0">
                <a:solidFill>
                  <a:schemeClr val="tx1"/>
                </a:solidFill>
                <a:effectLst/>
                <a:latin typeface="+mn-lt"/>
                <a:ea typeface="+mn-ea"/>
                <a:cs typeface="+mn-cs"/>
              </a:rPr>
              <a:t>for they did not cling to life even in the face of death. </a:t>
            </a:r>
          </a:p>
          <a:p>
            <a:r>
              <a:rPr lang="en-US" sz="1200" kern="1200" dirty="0">
                <a:solidFill>
                  <a:schemeClr val="tx1"/>
                </a:solidFill>
                <a:effectLst/>
                <a:latin typeface="+mn-lt"/>
                <a:ea typeface="+mn-ea"/>
                <a:cs typeface="+mn-cs"/>
              </a:rPr>
              <a:t> 12 	Rejoice then, you heavens </a:t>
            </a:r>
          </a:p>
          <a:p>
            <a:r>
              <a:rPr lang="en-US" sz="1200" kern="1200" dirty="0">
                <a:solidFill>
                  <a:schemeClr val="tx1"/>
                </a:solidFill>
                <a:effectLst/>
                <a:latin typeface="+mn-lt"/>
                <a:ea typeface="+mn-ea"/>
                <a:cs typeface="+mn-cs"/>
              </a:rPr>
              <a:t>and those who dwell in them! </a:t>
            </a:r>
          </a:p>
          <a:p>
            <a:r>
              <a:rPr lang="en-US" sz="1200" kern="1200" dirty="0">
                <a:solidFill>
                  <a:schemeClr val="tx1"/>
                </a:solidFill>
                <a:effectLst/>
                <a:latin typeface="+mn-lt"/>
                <a:ea typeface="+mn-ea"/>
                <a:cs typeface="+mn-cs"/>
              </a:rPr>
              <a:t>But woe to the earth and the sea, </a:t>
            </a:r>
          </a:p>
          <a:p>
            <a:r>
              <a:rPr lang="en-US" sz="1200" kern="1200" dirty="0">
                <a:solidFill>
                  <a:schemeClr val="tx1"/>
                </a:solidFill>
                <a:effectLst/>
                <a:latin typeface="+mn-lt"/>
                <a:ea typeface="+mn-ea"/>
                <a:cs typeface="+mn-cs"/>
              </a:rPr>
              <a:t>for the devil has come down to you </a:t>
            </a:r>
          </a:p>
          <a:p>
            <a:r>
              <a:rPr lang="en-US" sz="1200" kern="1200" dirty="0">
                <a:solidFill>
                  <a:schemeClr val="tx1"/>
                </a:solidFill>
                <a:effectLst/>
                <a:latin typeface="+mn-lt"/>
                <a:ea typeface="+mn-ea"/>
                <a:cs typeface="+mn-cs"/>
              </a:rPr>
              <a:t>with great wrath, </a:t>
            </a:r>
          </a:p>
          <a:p>
            <a:r>
              <a:rPr lang="en-US" sz="1200" kern="1200" dirty="0">
                <a:solidFill>
                  <a:schemeClr val="tx1"/>
                </a:solidFill>
                <a:effectLst/>
                <a:latin typeface="+mn-lt"/>
                <a:ea typeface="+mn-ea"/>
                <a:cs typeface="+mn-cs"/>
              </a:rPr>
              <a:t>because he knows that his time is short!”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Dragon Fights Again on Earth</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13 	So when the dragon saw that he had been thrown down to the earth, he pursued † the woman who had given birth to the male child.  14 But the woman was given the two wings of the great eagle, so that she could fly from the serpent into the wilderness, to her place where she is nourished for a time, and times, and half a time.  15 Then from his mouth the serpent poured water like a river after the woman, to sweep her away with the flood.  16 But the earth came to the help of the woman; it opened its mouth and swallowed the river that the dragon had poured from his mouth.  17 Then the dragon was angry with the woman, and went off to make war on the rest of her children, those who keep the commandments of God and hold the testimony of Jesus.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[12.1–17:  The vision of the woman, the child, and the dragon  portrays the conflict between Christ and Satan.   1:  The woman appears to be the heavenly representative of God’s people, first as Israel (from whom Jesus the Messiah was born, Revelation 12.5), then as the Christian Church (which is persecuted by the dragon, Revelation 12.13).   3:  Dragon, identified in Revelation 12.9 as the Devil or Satan. His enormous size and power are suggested in Revelation 12.4.   5:  Psalm 2.9 identifies the child to be the Davidic Messiah.   6:  The church is sustained by God.   </a:t>
            </a:r>
          </a:p>
          <a:p>
            <a:r>
              <a:rPr lang="en-US" sz="1200" kern="1200" dirty="0">
                <a:solidFill>
                  <a:schemeClr val="tx1"/>
                </a:solidFill>
                <a:effectLst/>
                <a:latin typeface="+mn-lt"/>
                <a:ea typeface="+mn-ea"/>
                <a:cs typeface="+mn-cs"/>
              </a:rPr>
              <a:t> 12.7:  Michael, an archangel and the champion of Israel (Daniel 10.13; Daniel 10.21; Daniel 12.1; Jude 9). The dragon and his angels, see Ephesians 6.12 n.   9:  Luke 10.18.   10:  The accuser, Job 1.9–11.   11:  They have conquered, through both divine and human effort.   12:  Rejoice, Psalm 96.11; Isaiah 49.13.   16:  Aid comes from an unexpected quarter.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Vision Seven Scene Two</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V7 S 2 12:18-13:10</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Woman and the Dragon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12 A great portent appeared in heaven: a woman clothed with the sun, with the moon under her feet, and on her head a crown of twelve stars.  2 She was pregnant and was crying out in birth pangs, in the agony of giving birth.  3 Then another portent appeared in heaven: a great red dragon, with seven heads and ten horns, and seven diadems on his heads.  4 His tail swept down a third of the stars of heaven and threw them to the earth. Then the dragon stood before the woman who was about to bear a child, so that he might devour her child as soon as it was born.  5 And she gave birth to a son, a male child, who is to rule † all the nations with a rod of iron. But her child was snatched away and taken to God and to his throne;  6 and the woman fled into the wilderness, where she has a place prepared by God, so that there she can be nourished for one thousand two hundred sixty days.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Michael Defeats the Dragon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7 	And war broke out in heaven; Michael and his angels fought against the dragon. The dragon and his angels fought back,  8 but they were defeated, and there was no longer any place for them in heaven.  9 The great dragon was thrown down, that ancient serpent, who is called the Devil and Satan, the deceiver of the whole world—he was thrown down to the earth, and his angels were thrown down with him. </a:t>
            </a:r>
          </a:p>
          <a:p>
            <a:r>
              <a:rPr lang="en-US" sz="1200" kern="1200" dirty="0">
                <a:solidFill>
                  <a:schemeClr val="tx1"/>
                </a:solidFill>
                <a:effectLst/>
                <a:latin typeface="+mn-lt"/>
                <a:ea typeface="+mn-ea"/>
                <a:cs typeface="+mn-cs"/>
              </a:rPr>
              <a:t>10 	Then I heard a loud voice in heaven, proclaiming, </a:t>
            </a:r>
          </a:p>
          <a:p>
            <a:r>
              <a:rPr lang="en-US" sz="1200" kern="1200" dirty="0">
                <a:solidFill>
                  <a:schemeClr val="tx1"/>
                </a:solidFill>
                <a:effectLst/>
                <a:latin typeface="+mn-lt"/>
                <a:ea typeface="+mn-ea"/>
                <a:cs typeface="+mn-cs"/>
              </a:rPr>
              <a:t>“Now have come the salvation and the power </a:t>
            </a:r>
          </a:p>
          <a:p>
            <a:r>
              <a:rPr lang="en-US" sz="1200" kern="1200" dirty="0">
                <a:solidFill>
                  <a:schemeClr val="tx1"/>
                </a:solidFill>
                <a:effectLst/>
                <a:latin typeface="+mn-lt"/>
                <a:ea typeface="+mn-ea"/>
                <a:cs typeface="+mn-cs"/>
              </a:rPr>
              <a:t>and the kingdom of our God </a:t>
            </a:r>
          </a:p>
          <a:p>
            <a:r>
              <a:rPr lang="en-US" sz="1200" kern="1200" dirty="0">
                <a:solidFill>
                  <a:schemeClr val="tx1"/>
                </a:solidFill>
                <a:effectLst/>
                <a:latin typeface="+mn-lt"/>
                <a:ea typeface="+mn-ea"/>
                <a:cs typeface="+mn-cs"/>
              </a:rPr>
              <a:t>and the authority of his Messiah, † </a:t>
            </a:r>
          </a:p>
          <a:p>
            <a:r>
              <a:rPr lang="en-US" sz="1200" kern="1200" dirty="0">
                <a:solidFill>
                  <a:schemeClr val="tx1"/>
                </a:solidFill>
                <a:effectLst/>
                <a:latin typeface="+mn-lt"/>
                <a:ea typeface="+mn-ea"/>
                <a:cs typeface="+mn-cs"/>
              </a:rPr>
              <a:t>for the accuser of our comrades † has been thrown down, </a:t>
            </a:r>
          </a:p>
          <a:p>
            <a:r>
              <a:rPr lang="en-US" sz="1200" kern="1200" dirty="0">
                <a:solidFill>
                  <a:schemeClr val="tx1"/>
                </a:solidFill>
                <a:effectLst/>
                <a:latin typeface="+mn-lt"/>
                <a:ea typeface="+mn-ea"/>
                <a:cs typeface="+mn-cs"/>
              </a:rPr>
              <a:t>who accuses them day and night before our God. </a:t>
            </a:r>
          </a:p>
          <a:p>
            <a:r>
              <a:rPr lang="en-US" sz="1200" kern="1200" dirty="0">
                <a:solidFill>
                  <a:schemeClr val="tx1"/>
                </a:solidFill>
                <a:effectLst/>
                <a:latin typeface="+mn-lt"/>
                <a:ea typeface="+mn-ea"/>
                <a:cs typeface="+mn-cs"/>
              </a:rPr>
              <a:t> 11 	But they have conquered him by the blood of the Lamb </a:t>
            </a:r>
          </a:p>
          <a:p>
            <a:r>
              <a:rPr lang="en-US" sz="1200" kern="1200" dirty="0">
                <a:solidFill>
                  <a:schemeClr val="tx1"/>
                </a:solidFill>
                <a:effectLst/>
                <a:latin typeface="+mn-lt"/>
                <a:ea typeface="+mn-ea"/>
                <a:cs typeface="+mn-cs"/>
              </a:rPr>
              <a:t>and by the word of their testimony, </a:t>
            </a:r>
          </a:p>
          <a:p>
            <a:r>
              <a:rPr lang="en-US" sz="1200" kern="1200" dirty="0">
                <a:solidFill>
                  <a:schemeClr val="tx1"/>
                </a:solidFill>
                <a:effectLst/>
                <a:latin typeface="+mn-lt"/>
                <a:ea typeface="+mn-ea"/>
                <a:cs typeface="+mn-cs"/>
              </a:rPr>
              <a:t>for they did not cling to life even in the face of death. </a:t>
            </a:r>
          </a:p>
          <a:p>
            <a:r>
              <a:rPr lang="en-US" sz="1200" kern="1200" dirty="0">
                <a:solidFill>
                  <a:schemeClr val="tx1"/>
                </a:solidFill>
                <a:effectLst/>
                <a:latin typeface="+mn-lt"/>
                <a:ea typeface="+mn-ea"/>
                <a:cs typeface="+mn-cs"/>
              </a:rPr>
              <a:t> 12 	Rejoice then, you heavens </a:t>
            </a:r>
          </a:p>
          <a:p>
            <a:r>
              <a:rPr lang="en-US" sz="1200" kern="1200" dirty="0">
                <a:solidFill>
                  <a:schemeClr val="tx1"/>
                </a:solidFill>
                <a:effectLst/>
                <a:latin typeface="+mn-lt"/>
                <a:ea typeface="+mn-ea"/>
                <a:cs typeface="+mn-cs"/>
              </a:rPr>
              <a:t>and those who dwell in them! </a:t>
            </a:r>
          </a:p>
          <a:p>
            <a:r>
              <a:rPr lang="en-US" sz="1200" kern="1200" dirty="0">
                <a:solidFill>
                  <a:schemeClr val="tx1"/>
                </a:solidFill>
                <a:effectLst/>
                <a:latin typeface="+mn-lt"/>
                <a:ea typeface="+mn-ea"/>
                <a:cs typeface="+mn-cs"/>
              </a:rPr>
              <a:t>But woe to the earth and the sea, </a:t>
            </a:r>
          </a:p>
          <a:p>
            <a:r>
              <a:rPr lang="en-US" sz="1200" kern="1200" dirty="0">
                <a:solidFill>
                  <a:schemeClr val="tx1"/>
                </a:solidFill>
                <a:effectLst/>
                <a:latin typeface="+mn-lt"/>
                <a:ea typeface="+mn-ea"/>
                <a:cs typeface="+mn-cs"/>
              </a:rPr>
              <a:t>for the devil has come down to you </a:t>
            </a:r>
          </a:p>
          <a:p>
            <a:r>
              <a:rPr lang="en-US" sz="1200" kern="1200" dirty="0">
                <a:solidFill>
                  <a:schemeClr val="tx1"/>
                </a:solidFill>
                <a:effectLst/>
                <a:latin typeface="+mn-lt"/>
                <a:ea typeface="+mn-ea"/>
                <a:cs typeface="+mn-cs"/>
              </a:rPr>
              <a:t>with great wrath, </a:t>
            </a:r>
          </a:p>
          <a:p>
            <a:r>
              <a:rPr lang="en-US" sz="1200" kern="1200" dirty="0">
                <a:solidFill>
                  <a:schemeClr val="tx1"/>
                </a:solidFill>
                <a:effectLst/>
                <a:latin typeface="+mn-lt"/>
                <a:ea typeface="+mn-ea"/>
                <a:cs typeface="+mn-cs"/>
              </a:rPr>
              <a:t>because he knows that his time is short!”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Dragon Fights Again on Earth</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13 	So when the dragon saw that he had been thrown down to the earth, he pursued † the woman who had given birth to the male child.  14 But the woman was given the two wings of the great eagle, so that she could fly from the serpent into the wilderness, to her place where she is nourished for a time, and times, and half a time.  15 Then from his mouth the serpent poured water like a river after the woman, to sweep her away with the flood.  16 But the earth came to the help of the woman; it opened its mouth and swallowed the river that the dragon had poured from his mouth.  17 Then the dragon was angry with the woman, and went off to make war on the rest of her children, those who keep the commandments of God and hold the testimony of Jesus. </a:t>
            </a:r>
          </a:p>
          <a:p>
            <a:r>
              <a:rPr lang="en-US" sz="1200" kern="1200" dirty="0">
                <a:solidFill>
                  <a:schemeClr val="tx1"/>
                </a:solidFill>
                <a:effectLst/>
                <a:latin typeface="+mn-lt"/>
                <a:ea typeface="+mn-ea"/>
                <a:cs typeface="+mn-cs"/>
              </a:rPr>
              <a:t>13  1 And I saw a beast rising out of the sea, having ten horns and seven heads; and on its horns were ten diadems, and on its heads were blasphemous names.  2 And the beast that I saw was like a leopard, its feet were like a bear’s, and its mouth was like a lion’s mouth. And the dragon gave it his power and his throne and great authority.  3 One of its heads seemed to have received a death-blow, but its mortal wound † had been healed. In amazement the whole earth followed the beast.  4 They worshiped the dragon, for he had given his authority to the beast, and they worshiped the beast, saying, “Who is like the beast, and who can fight against it?” </a:t>
            </a:r>
          </a:p>
          <a:p>
            <a:r>
              <a:rPr lang="en-US" sz="1200" kern="1200" dirty="0">
                <a:solidFill>
                  <a:schemeClr val="tx1"/>
                </a:solidFill>
                <a:effectLst/>
                <a:latin typeface="+mn-lt"/>
                <a:ea typeface="+mn-ea"/>
                <a:cs typeface="+mn-cs"/>
              </a:rPr>
              <a:t>5 	The beast was given a mouth uttering haughty and blasphemous words, and it was allowed to exercise authority for forty-two months.  6 It opened its mouth to utter blasphemies against God, blaspheming his name and his dwelling, that is, those who dwell in heaven.  7 Also it was allowed to make war on the saints and to conquer them. † It was given authority over every tribe and people and language and nation,  8 and all the inhabitants of the earth will worship it, everyone whose name has not been written from the foundation of the world in the book of life of the Lamb that was slaughtered. </a:t>
            </a:r>
          </a:p>
          <a:p>
            <a:r>
              <a:rPr lang="en-US" sz="1200" kern="1200" dirty="0">
                <a:solidFill>
                  <a:schemeClr val="tx1"/>
                </a:solidFill>
                <a:effectLst/>
                <a:latin typeface="+mn-lt"/>
                <a:ea typeface="+mn-ea"/>
                <a:cs typeface="+mn-cs"/>
              </a:rPr>
              <a:t>9 	Let anyone who has an ear listen: </a:t>
            </a:r>
          </a:p>
          <a:p>
            <a:r>
              <a:rPr lang="en-US" sz="1200" kern="1200" dirty="0">
                <a:solidFill>
                  <a:schemeClr val="tx1"/>
                </a:solidFill>
                <a:effectLst/>
                <a:latin typeface="+mn-lt"/>
                <a:ea typeface="+mn-ea"/>
                <a:cs typeface="+mn-cs"/>
              </a:rPr>
              <a:t> 10 	If you are to be taken captive, </a:t>
            </a:r>
          </a:p>
          <a:p>
            <a:r>
              <a:rPr lang="en-US" sz="1200" kern="1200" dirty="0">
                <a:solidFill>
                  <a:schemeClr val="tx1"/>
                </a:solidFill>
                <a:effectLst/>
                <a:latin typeface="+mn-lt"/>
                <a:ea typeface="+mn-ea"/>
                <a:cs typeface="+mn-cs"/>
              </a:rPr>
              <a:t>into captivity you go; </a:t>
            </a:r>
          </a:p>
          <a:p>
            <a:r>
              <a:rPr lang="en-US" sz="1200" kern="1200" dirty="0">
                <a:solidFill>
                  <a:schemeClr val="tx1"/>
                </a:solidFill>
                <a:effectLst/>
                <a:latin typeface="+mn-lt"/>
                <a:ea typeface="+mn-ea"/>
                <a:cs typeface="+mn-cs"/>
              </a:rPr>
              <a:t>if you kill with the sword, </a:t>
            </a:r>
          </a:p>
          <a:p>
            <a:r>
              <a:rPr lang="en-US" sz="1200" kern="1200" dirty="0">
                <a:solidFill>
                  <a:schemeClr val="tx1"/>
                </a:solidFill>
                <a:effectLst/>
                <a:latin typeface="+mn-lt"/>
                <a:ea typeface="+mn-ea"/>
                <a:cs typeface="+mn-cs"/>
              </a:rPr>
              <a:t>with the sword you must be killed. </a:t>
            </a:r>
          </a:p>
          <a:p>
            <a:r>
              <a:rPr lang="en-US" sz="1200" kern="1200" dirty="0">
                <a:solidFill>
                  <a:schemeClr val="tx1"/>
                </a:solidFill>
                <a:effectLst/>
                <a:latin typeface="+mn-lt"/>
                <a:ea typeface="+mn-ea"/>
                <a:cs typeface="+mn-cs"/>
              </a:rPr>
              <a:t>Here is a call for the endurance and faith of the saints.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[ 5:  Psalm 2.9 identifies the child to be the Davidic Messiah.   6:  The church is sustained by God.   </a:t>
            </a:r>
          </a:p>
          <a:p>
            <a:r>
              <a:rPr lang="en-US" sz="1200" kern="1200" dirty="0">
                <a:solidFill>
                  <a:schemeClr val="tx1"/>
                </a:solidFill>
                <a:effectLst/>
                <a:latin typeface="+mn-lt"/>
                <a:ea typeface="+mn-ea"/>
                <a:cs typeface="+mn-cs"/>
              </a:rPr>
              <a:t> 12.7:  Michael, an archangel and the champion of Israel (Daniel 10.13; Daniel 10.21; Daniel 12.1; Jude 9). The dragon and his angels, see Ephesians 6.12 n.   9:  Luke 10.18.   10:  The accuser, Job 1.9–11.   11:  They have conquered, through both divine and human effort.   12:  Rejoice, Psalm 96.11; Isaiah 49.13.   16:  Aid comes from an unexpected quarter.   </a:t>
            </a:r>
          </a:p>
          <a:p>
            <a:r>
              <a:rPr lang="en-US" sz="1200" kern="1200" dirty="0">
                <a:solidFill>
                  <a:schemeClr val="tx1"/>
                </a:solidFill>
                <a:effectLst/>
                <a:latin typeface="+mn-lt"/>
                <a:ea typeface="+mn-ea"/>
                <a:cs typeface="+mn-cs"/>
              </a:rPr>
              <a:t>13.1–18:  The two beasts.    1–10:  The beast from the sea combines the powers of the four beasts of Daniel 7 and represents the Roman empire, incited by the dragon (Revelation 13.2) to persecute the saints (Revelation 13.7).   5:  The sovereignty of God, even amid persecution, is implied by the use of passive verbs here and in Revelation 13.7; Revelation 13.10; Revelation 13.14; Revelation 13.15 (compare Revelation 6.4; see Revelation 17.17 n.). Forty-two months, see Revelation 11.2 n.   8:  Book of life, see Revelation 3.5 n.   10:  Jeremiah 15.2; Matthew 26.52.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Vision Seven Scene Three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V7 S3</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Second Beast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11 	Then I saw another beast that rose out of the earth; it had two horns like a lamb and it spoke like a dragon.  12 It exercises all the authority of the first beast on its behalf, and it makes the earth and its inhabitants worship the first beast, whose mortal wound † had been healed.  13 It performs great signs, even making fire come down from heaven to earth in the sight of all;  14 and by the signs that it is allowed to perform on behalf of the beast, it deceives the inhabitants of earth, telling them to make an image for the beast that had been wounded by the sword † and yet lived;  15 and it was allowed to give breath † to the image of the beast so that the image of the beast could even speak and cause those who would not worship the image of the beast to be killed.  16 Also it causes all, both small and great, both rich and poor, both free and slave, to be marked on the right hand or the forehead,  17 so that no one can buy or sell who does not have the mark, that is, the name of the beast or the number of its name.  18 This calls for wisdom: let anyone with understanding calculate the number of the beast, for it is the number of a person. Its number is six hundred sixty-six. † </a:t>
            </a:r>
          </a:p>
          <a:p>
            <a:r>
              <a:rPr lang="en-US" sz="1200" kern="1200" dirty="0">
                <a:solidFill>
                  <a:schemeClr val="tx1"/>
                </a:solidFill>
                <a:effectLst/>
                <a:latin typeface="+mn-lt"/>
                <a:ea typeface="+mn-ea"/>
                <a:cs typeface="+mn-cs"/>
              </a:rPr>
              <a:t>[13.11–18:  The beast from the earth, called the false prophet (Revelation 19.20), enforces Emperor worship (Revelation 13.12), and produces great signs (Revelation 13.13) to deceive the people (Revelation 13.14; compare Deuteronomy 13.1–5; Matthew 24.24; 2 Thessalonians 2.9).   16–17:  Marked in imitation of the sealing of God’s servants (Revelation 7.2–4), resulting in economic boycott against the Christians.   18:  Since Hebrew and Greek letters have numerical equivalents, the number of the beast (666) is the sum of the separate letters of his name. Of countless explanations, the most probable is Nero Caesar (in Hebrew letters), which, if spelled without the final n, also accounts for the variant reading 616 (see translators' note to this verse).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Vision Seven Scene Four</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V7S4</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Lamb and the 144,000</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14 Then I looked, and there was the Lamb, standing on Mount Zion! And with him were one hundred forty-four thousand who had his name and his Father’s name written on their foreheads.  2 And I heard a voice from heaven like the sound of many waters and like the sound of loud thunder; the voice I heard was like the sound of harpists playing on their harps,  3 and they sing a new song before the throne and before the four living creatures and before the elders. No one could learn that song except the one hundred forty-four thousand who have been redeemed from the earth.  4 It is these who have not defiled themselves with women, for they are virgins; these follow the Lamb wherever he goes. They have been redeemed from humankind as first fruits for God and the Lamb,  5 and in their mouth no lie was found; they are blameless.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Messages of the Three Angels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6 	Then I saw another angel flying in midheaven, with an eternal gospel to proclaim to those who live † on the earth—to every nation and tribe and language and people.  7 He said in a loud voice, “Fear God and give him glory, for the hour of his judgment has come; and worship him who made heaven and earth, the sea and the springs of water.” </a:t>
            </a:r>
          </a:p>
          <a:p>
            <a:r>
              <a:rPr lang="en-US" sz="1200" kern="1200" dirty="0">
                <a:solidFill>
                  <a:schemeClr val="tx1"/>
                </a:solidFill>
                <a:effectLst/>
                <a:latin typeface="+mn-lt"/>
                <a:ea typeface="+mn-ea"/>
                <a:cs typeface="+mn-cs"/>
              </a:rPr>
              <a:t>8 	Then another angel, a second, followed, saying, “Fallen, fallen is Babylon the great! She has made all nations drink of the wine of the wrath of her fornication.” </a:t>
            </a:r>
          </a:p>
          <a:p>
            <a:r>
              <a:rPr lang="en-US" sz="1200" kern="1200" dirty="0">
                <a:solidFill>
                  <a:schemeClr val="tx1"/>
                </a:solidFill>
                <a:effectLst/>
                <a:latin typeface="+mn-lt"/>
                <a:ea typeface="+mn-ea"/>
                <a:cs typeface="+mn-cs"/>
              </a:rPr>
              <a:t>9 	Then another angel, a third, followed them, crying with a loud voice, “Those who worship the beast and its image, and receive a mark on their foreheads or on their hands,  10 they will also drink the wine of God’s wrath, poured unmixed into the cup of his anger, and they will be tormented with fire and sulfur in the presence of the holy angels and in the presence of the Lamb.  11 And the smoke of their torment goes up forever and ever. There is no rest day or night for those who worship the beast and its image and for anyone who receives the mark of its name.” </a:t>
            </a:r>
          </a:p>
          <a:p>
            <a:r>
              <a:rPr lang="en-US" sz="1200" kern="1200" dirty="0">
                <a:solidFill>
                  <a:schemeClr val="tx1"/>
                </a:solidFill>
                <a:effectLst/>
                <a:latin typeface="+mn-lt"/>
                <a:ea typeface="+mn-ea"/>
                <a:cs typeface="+mn-cs"/>
              </a:rPr>
              <a:t>12 	Here is a call for the endurance of the saints, those who keep the commandments of God and hold fast to the faith of † Jesus. </a:t>
            </a:r>
          </a:p>
          <a:p>
            <a:r>
              <a:rPr lang="en-US" sz="1200" kern="1200" dirty="0">
                <a:solidFill>
                  <a:schemeClr val="tx1"/>
                </a:solidFill>
                <a:effectLst/>
                <a:latin typeface="+mn-lt"/>
                <a:ea typeface="+mn-ea"/>
                <a:cs typeface="+mn-cs"/>
              </a:rPr>
              <a:t>13 	And I heard a voice from heaven saying, “Write this: Blessed are the dead who from now on die in the Lord.” “Yes,” says the Spirit, “they will rest from their labors, for their deeds follow them.” </a:t>
            </a:r>
          </a:p>
          <a:p>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14.1–20:  An interlude  of three visions intended to reassure the church amid trials and persecutions.   1–5:  The Lamb and those redeemed from the earth; as in Revelation 7.4, the one hundred forty-four thousand is a symbolic expression for the whole number of the faithful.   1:  Mount Zion, that is, the heavenly Zion (Hebrews 12.22). Written on their foreheads, Revelation 7.3; Revelation 22.4.   3:  They, the one hundred forty-four thousand. New song, compare Revelation 5.8–10.   4:  They are virgins, that is, chaste, in contrast to the devotees of the pagan cults (Revelation 2.20–22). First fruits, Exodus 23.19; James 1.18.   6–13:  Three angels announce the coming judgment.   6:  God’s eternal purpose is soon to be fulfilled (Revelation 10.7).   7:  Fear God, Revelation 15.4; Jeremiah 10.7; Acts 5.11. The hour of his judgment, Acts 10.42; Acts 17.31; Acts 24.25.   8:  An anticipation of Revelation 18.   10:  Wine of God’s wrath, Jeremiah 25.15–16; Jeremiah 51.7. Unmixed, not diluted. Wine was often mixed with water before being drunk. Tormented with fire, in Gehenna (see Revelation 19.20 n.; Revelation 20.10).   11:  Smoke, Revelation 18.9; Revelation 18.18–19.3.   </a:t>
            </a:r>
          </a:p>
          <a:p>
            <a:r>
              <a:rPr lang="en-US" sz="1200" kern="1200" dirty="0">
                <a:solidFill>
                  <a:schemeClr val="tx1"/>
                </a:solidFill>
                <a:effectLst/>
                <a:latin typeface="+mn-lt"/>
                <a:ea typeface="+mn-ea"/>
                <a:cs typeface="+mn-cs"/>
              </a:rPr>
              <a:t> 14.13:  Blessed, see Revelation 1.3 n. Their deeds, the fruits of Christian character (Galatians 5.22–23).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Vision Seven Scene Five Part One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V7S5 three part Vision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Reaping the Earth’s Harvest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14 	Then I looked, and there was a white cloud, and seated on the cloud was one like the Son of Man, with a golden crown on his head, and a sharp sickle in his hand!  15 Another angel came out of the temple, calling with a loud voice to the one who sat on the cloud, “Use your sickle and reap, for the hour to reap has come, because the harvest of the earth is fully ripe.”  16 So the one who sat on the cloud swung his sickle over the earth, and the earth was reaped. </a:t>
            </a:r>
          </a:p>
          <a:p>
            <a:r>
              <a:rPr lang="en-US" sz="1200" kern="1200" dirty="0">
                <a:solidFill>
                  <a:schemeClr val="tx1"/>
                </a:solidFill>
                <a:effectLst/>
                <a:latin typeface="+mn-lt"/>
                <a:ea typeface="+mn-ea"/>
                <a:cs typeface="+mn-cs"/>
              </a:rPr>
              <a:t>17 	Then another angel came out of the temple in heaven, and he too had a sharp sickle.  18 Then another angel came out from the altar, the angel who has authority over fire, and he called with a loud voice to him who had the sharp sickle, “Use your sharp sickle and gather the clusters of the vine of the earth, for its grapes are ripe.”  19 So the angel swung his sickle over the earth and gathered the vintage of the earth, and he threw it into the great wine press of the wrath of God.  20 And the wine press was trodden outside the city, and blood flowed from the wine press, as high as a horse’s bridle, for a distance of about two hundred miles. †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Angels with the Seven Last Plagues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 Then I saw another portent in heaven, great and amazing: seven angels with seven plagues, which are the last, for with them the wrath of God is ended. </a:t>
            </a:r>
          </a:p>
          <a:p>
            <a:r>
              <a:rPr lang="en-US" sz="1200" kern="1200" dirty="0">
                <a:solidFill>
                  <a:schemeClr val="tx1"/>
                </a:solidFill>
                <a:effectLst/>
                <a:latin typeface="+mn-lt"/>
                <a:ea typeface="+mn-ea"/>
                <a:cs typeface="+mn-cs"/>
              </a:rPr>
              <a:t>2 	And I saw what appeared to be a sea of glass mixed with fire, and those who had conquered the beast and its image and the number of its name, standing beside the sea of glass with harps of God in their hands.  3 And they sing the song of Moses, the servant † of God, and the song of the Lamb: </a:t>
            </a:r>
          </a:p>
          <a:p>
            <a:r>
              <a:rPr lang="en-US" sz="1200" kern="1200" dirty="0">
                <a:solidFill>
                  <a:schemeClr val="tx1"/>
                </a:solidFill>
                <a:effectLst/>
                <a:latin typeface="+mn-lt"/>
                <a:ea typeface="+mn-ea"/>
                <a:cs typeface="+mn-cs"/>
              </a:rPr>
              <a:t>“Great and amazing are your deeds, </a:t>
            </a:r>
          </a:p>
          <a:p>
            <a:r>
              <a:rPr lang="en-US" sz="1200" kern="1200" dirty="0">
                <a:solidFill>
                  <a:schemeClr val="tx1"/>
                </a:solidFill>
                <a:effectLst/>
                <a:latin typeface="+mn-lt"/>
                <a:ea typeface="+mn-ea"/>
                <a:cs typeface="+mn-cs"/>
              </a:rPr>
              <a:t>Lord God the Almighty! </a:t>
            </a:r>
          </a:p>
          <a:p>
            <a:r>
              <a:rPr lang="en-US" sz="1200" kern="1200" dirty="0">
                <a:solidFill>
                  <a:schemeClr val="tx1"/>
                </a:solidFill>
                <a:effectLst/>
                <a:latin typeface="+mn-lt"/>
                <a:ea typeface="+mn-ea"/>
                <a:cs typeface="+mn-cs"/>
              </a:rPr>
              <a:t>Just and true are your ways, </a:t>
            </a:r>
          </a:p>
          <a:p>
            <a:r>
              <a:rPr lang="en-US" sz="1200" kern="1200" dirty="0">
                <a:solidFill>
                  <a:schemeClr val="tx1"/>
                </a:solidFill>
                <a:effectLst/>
                <a:latin typeface="+mn-lt"/>
                <a:ea typeface="+mn-ea"/>
                <a:cs typeface="+mn-cs"/>
              </a:rPr>
              <a:t>King of the nations! † </a:t>
            </a:r>
          </a:p>
          <a:p>
            <a:r>
              <a:rPr lang="en-US" sz="1200" kern="1200" dirty="0">
                <a:solidFill>
                  <a:schemeClr val="tx1"/>
                </a:solidFill>
                <a:effectLst/>
                <a:latin typeface="+mn-lt"/>
                <a:ea typeface="+mn-ea"/>
                <a:cs typeface="+mn-cs"/>
              </a:rPr>
              <a:t> 4 	Lord, who will not fear </a:t>
            </a:r>
          </a:p>
          <a:p>
            <a:r>
              <a:rPr lang="en-US" sz="1200" kern="1200" dirty="0">
                <a:solidFill>
                  <a:schemeClr val="tx1"/>
                </a:solidFill>
                <a:effectLst/>
                <a:latin typeface="+mn-lt"/>
                <a:ea typeface="+mn-ea"/>
                <a:cs typeface="+mn-cs"/>
              </a:rPr>
              <a:t>and glorify your name? </a:t>
            </a:r>
          </a:p>
          <a:p>
            <a:r>
              <a:rPr lang="en-US" sz="1200" kern="1200" dirty="0">
                <a:solidFill>
                  <a:schemeClr val="tx1"/>
                </a:solidFill>
                <a:effectLst/>
                <a:latin typeface="+mn-lt"/>
                <a:ea typeface="+mn-ea"/>
                <a:cs typeface="+mn-cs"/>
              </a:rPr>
              <a:t>For you alone are holy. </a:t>
            </a:r>
          </a:p>
          <a:p>
            <a:r>
              <a:rPr lang="en-US" sz="1200" kern="1200" dirty="0">
                <a:solidFill>
                  <a:schemeClr val="tx1"/>
                </a:solidFill>
                <a:effectLst/>
                <a:latin typeface="+mn-lt"/>
                <a:ea typeface="+mn-ea"/>
                <a:cs typeface="+mn-cs"/>
              </a:rPr>
              <a:t>All nations will come </a:t>
            </a:r>
          </a:p>
          <a:p>
            <a:r>
              <a:rPr lang="en-US" sz="1200" kern="1200" dirty="0">
                <a:solidFill>
                  <a:schemeClr val="tx1"/>
                </a:solidFill>
                <a:effectLst/>
                <a:latin typeface="+mn-lt"/>
                <a:ea typeface="+mn-ea"/>
                <a:cs typeface="+mn-cs"/>
              </a:rPr>
              <a:t>and worship before you, </a:t>
            </a:r>
          </a:p>
          <a:p>
            <a:r>
              <a:rPr lang="en-US" sz="1200" kern="1200" dirty="0">
                <a:solidFill>
                  <a:schemeClr val="tx1"/>
                </a:solidFill>
                <a:effectLst/>
                <a:latin typeface="+mn-lt"/>
                <a:ea typeface="+mn-ea"/>
                <a:cs typeface="+mn-cs"/>
              </a:rPr>
              <a:t>for your judgments have been revealed.”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5 	After this I looked, and the temple of the tent † of witness in heaven was opened,  6 and out of the temple came the seven angels with the seven plagues, robed in pure bright linen, † with golden sashes across their chests.  7 Then one of the four living creatures gave the seven angels seven golden bowls full of the wrath of God, who lives forever and ever;  8 and the temple was filled with smoke from the glory of God and from his power, and no one could enter the temple until the seven plagues of the seven angels were ended.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Bowls of God’s Wrath</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16 Then I heard a loud voice from the temple telling the seven angels, “Go and pour out on the earth the seven bowls of the wrath of God.” </a:t>
            </a:r>
          </a:p>
          <a:p>
            <a:r>
              <a:rPr lang="en-US" sz="1200" kern="1200" dirty="0">
                <a:solidFill>
                  <a:schemeClr val="tx1"/>
                </a:solidFill>
                <a:effectLst/>
                <a:latin typeface="+mn-lt"/>
                <a:ea typeface="+mn-ea"/>
                <a:cs typeface="+mn-cs"/>
              </a:rPr>
              <a:t>2 	So the first angel went and poured his bowl on the earth, and a foul and painful sore came on those who had the mark of the beast and who worshiped its image. </a:t>
            </a:r>
          </a:p>
          <a:p>
            <a:r>
              <a:rPr lang="en-US" sz="1200" kern="1200" dirty="0">
                <a:solidFill>
                  <a:schemeClr val="tx1"/>
                </a:solidFill>
                <a:effectLst/>
                <a:latin typeface="+mn-lt"/>
                <a:ea typeface="+mn-ea"/>
                <a:cs typeface="+mn-cs"/>
              </a:rPr>
              <a:t>3 	The second angel poured his bowl into the sea, and it became like the blood of a corpse, and every living thing in the sea died. </a:t>
            </a:r>
          </a:p>
          <a:p>
            <a:r>
              <a:rPr lang="en-US" sz="1200" kern="1200" dirty="0">
                <a:solidFill>
                  <a:schemeClr val="tx1"/>
                </a:solidFill>
                <a:effectLst/>
                <a:latin typeface="+mn-lt"/>
                <a:ea typeface="+mn-ea"/>
                <a:cs typeface="+mn-cs"/>
              </a:rPr>
              <a:t>4 	The third angel poured his bowl into the rivers and the springs of water, and they became blood.  5 And I heard the angel of the waters say, </a:t>
            </a:r>
          </a:p>
          <a:p>
            <a:r>
              <a:rPr lang="en-US" sz="1200" kern="1200" dirty="0">
                <a:solidFill>
                  <a:schemeClr val="tx1"/>
                </a:solidFill>
                <a:effectLst/>
                <a:latin typeface="+mn-lt"/>
                <a:ea typeface="+mn-ea"/>
                <a:cs typeface="+mn-cs"/>
              </a:rPr>
              <a:t>“You are just, O Holy One, who are and were, </a:t>
            </a:r>
          </a:p>
          <a:p>
            <a:r>
              <a:rPr lang="en-US" sz="1200" kern="1200" dirty="0">
                <a:solidFill>
                  <a:schemeClr val="tx1"/>
                </a:solidFill>
                <a:effectLst/>
                <a:latin typeface="+mn-lt"/>
                <a:ea typeface="+mn-ea"/>
                <a:cs typeface="+mn-cs"/>
              </a:rPr>
              <a:t>for you have judged these things; </a:t>
            </a:r>
          </a:p>
          <a:p>
            <a:r>
              <a:rPr lang="en-US" sz="1200" kern="1200" dirty="0">
                <a:solidFill>
                  <a:schemeClr val="tx1"/>
                </a:solidFill>
                <a:effectLst/>
                <a:latin typeface="+mn-lt"/>
                <a:ea typeface="+mn-ea"/>
                <a:cs typeface="+mn-cs"/>
              </a:rPr>
              <a:t> 6 	because they shed the blood of saints and prophets, </a:t>
            </a:r>
          </a:p>
          <a:p>
            <a:r>
              <a:rPr lang="en-US" sz="1200" kern="1200" dirty="0">
                <a:solidFill>
                  <a:schemeClr val="tx1"/>
                </a:solidFill>
                <a:effectLst/>
                <a:latin typeface="+mn-lt"/>
                <a:ea typeface="+mn-ea"/>
                <a:cs typeface="+mn-cs"/>
              </a:rPr>
              <a:t>you have given them blood to drink. </a:t>
            </a:r>
          </a:p>
          <a:p>
            <a:r>
              <a:rPr lang="en-US" sz="1200" kern="1200" dirty="0">
                <a:solidFill>
                  <a:schemeClr val="tx1"/>
                </a:solidFill>
                <a:effectLst/>
                <a:latin typeface="+mn-lt"/>
                <a:ea typeface="+mn-ea"/>
                <a:cs typeface="+mn-cs"/>
              </a:rPr>
              <a:t>It is what they deserve!” </a:t>
            </a:r>
          </a:p>
          <a:p>
            <a:r>
              <a:rPr lang="en-US" sz="1200" kern="1200" dirty="0">
                <a:solidFill>
                  <a:schemeClr val="tx1"/>
                </a:solidFill>
                <a:effectLst/>
                <a:latin typeface="+mn-lt"/>
                <a:ea typeface="+mn-ea"/>
                <a:cs typeface="+mn-cs"/>
              </a:rPr>
              <a:t>7 	And I heard the altar respond, </a:t>
            </a:r>
          </a:p>
          <a:p>
            <a:r>
              <a:rPr lang="en-US" sz="1200" kern="1200" dirty="0">
                <a:solidFill>
                  <a:schemeClr val="tx1"/>
                </a:solidFill>
                <a:effectLst/>
                <a:latin typeface="+mn-lt"/>
                <a:ea typeface="+mn-ea"/>
                <a:cs typeface="+mn-cs"/>
              </a:rPr>
              <a:t>“Yes, O Lord God, the Almighty, </a:t>
            </a:r>
          </a:p>
          <a:p>
            <a:r>
              <a:rPr lang="en-US" sz="1200" kern="1200" dirty="0">
                <a:solidFill>
                  <a:schemeClr val="tx1"/>
                </a:solidFill>
                <a:effectLst/>
                <a:latin typeface="+mn-lt"/>
                <a:ea typeface="+mn-ea"/>
                <a:cs typeface="+mn-cs"/>
              </a:rPr>
              <a:t>your judgments are true and just!” </a:t>
            </a:r>
          </a:p>
          <a:p>
            <a:r>
              <a:rPr lang="en-US" sz="1200" kern="1200" dirty="0">
                <a:solidFill>
                  <a:schemeClr val="tx1"/>
                </a:solidFill>
                <a:effectLst/>
                <a:latin typeface="+mn-lt"/>
                <a:ea typeface="+mn-ea"/>
                <a:cs typeface="+mn-cs"/>
              </a:rPr>
              <a:t>8 	The fourth angel poured his bowl on the sun, and it was allowed to scorch them with fire;  9 they were scorched by the fierce heat, but they cursed the name of God, who had authority over these plagues, and they did not repent and give him glory. </a:t>
            </a:r>
          </a:p>
          <a:p>
            <a:r>
              <a:rPr lang="en-US" sz="1200" kern="1200" dirty="0">
                <a:solidFill>
                  <a:schemeClr val="tx1"/>
                </a:solidFill>
                <a:effectLst/>
                <a:latin typeface="+mn-lt"/>
                <a:ea typeface="+mn-ea"/>
                <a:cs typeface="+mn-cs"/>
              </a:rPr>
              <a:t>10 	The fifth angel poured his bowl on the throne of the beast, and its kingdom was plunged into darkness; people gnawed their tongues in agony,  11 and cursed the God of heaven because of their pains and sores, and they did not repent of their deeds. </a:t>
            </a:r>
          </a:p>
          <a:p>
            <a:r>
              <a:rPr lang="en-US" sz="1200" kern="1200" dirty="0">
                <a:solidFill>
                  <a:schemeClr val="tx1"/>
                </a:solidFill>
                <a:effectLst/>
                <a:latin typeface="+mn-lt"/>
                <a:ea typeface="+mn-ea"/>
                <a:cs typeface="+mn-cs"/>
              </a:rPr>
              <a:t>12 	The sixth angel poured his bowl on the great river Euphrates, and its water was dried up in order to prepare the way for the kings from the east.  13 And I saw three foul spirits like frogs coming from the mouth of the dragon, from the mouth of the beast, and from the mouth of the false prophet.  14 These are demonic spirits, performing signs, who go abroad to the kings of the whole world, to assemble them for battle on the great day of God the Almighty.  15 (“See, I am coming like a thief! Blessed is the one who stays awake and is clothed, † not going about naked and exposed to shame.”)  16 And they assembled them at the place that in Hebrew is called Harmagedon. </a:t>
            </a:r>
          </a:p>
          <a:p>
            <a:r>
              <a:rPr lang="en-US" sz="1200" kern="1200" dirty="0">
                <a:solidFill>
                  <a:schemeClr val="tx1"/>
                </a:solidFill>
                <a:effectLst/>
                <a:latin typeface="+mn-lt"/>
                <a:ea typeface="+mn-ea"/>
                <a:cs typeface="+mn-cs"/>
              </a:rPr>
              <a:t>17 	The seventh angel poured his bowl into the air, and a loud voice came out of the temple, from the throne, saying, “It is done!”  18 And there came flashes of lightning, rumblings, peals of thunder, and a violent earthquake, such as had not occurred since people were upon the earth, so violent was that earthquake.  19 The great city was split into three parts, and the cities of the nations fell. God remembered great Babylon and gave her the wine-cup of the fury of his wrath.  20 And every island fled away, and no mountains were to be found;  21 and huge hailstones, each weighing about a hundred pounds, † dropped from heaven on people, until they cursed God for the plague of the hail, so fearful was that plague.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Great Whore and the Beast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17 Then one of the seven angels who had the seven bowls came and said to me, “Come, I will show you the judgment of the great whore who is seated on many waters,  2 with whom the kings of the earth have committed fornication, and with the wine of whose fornication the inhabitants of the earth have become drunk.”  3 So he carried me away in the spirit † into a wilderness, and I saw a woman sitting on a scarlet beast that was full of blasphemous names, and it had seven heads and ten horns.  4 The woman was clothed in purple and scarlet, and adorned with gold and jewels and pearls, holding in her hand a golden cup full of abominations and the impurities of her fornication;  5 and on her forehead was written a name, a mystery: “Babylon the great, mother of whores and of earth’s abominations.”  6 And I saw that the woman was drunk with the blood of the saints and the blood of the witnesses to Jesus. </a:t>
            </a:r>
          </a:p>
          <a:p>
            <a:r>
              <a:rPr lang="en-US" sz="1200" kern="1200" dirty="0">
                <a:solidFill>
                  <a:schemeClr val="tx1"/>
                </a:solidFill>
                <a:effectLst/>
                <a:latin typeface="+mn-lt"/>
                <a:ea typeface="+mn-ea"/>
                <a:cs typeface="+mn-cs"/>
              </a:rPr>
              <a:t>When I saw her, I was greatly amazed.  7 But the angel said to me, “Why are you so amazed? I will tell you the mystery of the woman, and of the beast with seven heads and ten horns that carries her.  8 The beast that you saw was, and is not, and is about to ascend from the bottomless pit and go to destruction. And the inhabitants of the earth, whose names have not been written in the book of life from the foundation of the world, will be amazed when they see the beast, because it was and is not and is to come. </a:t>
            </a:r>
          </a:p>
          <a:p>
            <a:r>
              <a:rPr lang="en-US" sz="1200" kern="1200" dirty="0">
                <a:solidFill>
                  <a:schemeClr val="tx1"/>
                </a:solidFill>
                <a:effectLst/>
                <a:latin typeface="+mn-lt"/>
                <a:ea typeface="+mn-ea"/>
                <a:cs typeface="+mn-cs"/>
              </a:rPr>
              <a:t>9 	“This calls for a mind that has wisdom: the seven heads are seven mountains on which the woman is seated; also, they are seven kings,  10 of whom five have fallen, one is living, and the other has not yet come; and when he comes, he must remain only a little while.  11 As for the beast that was and is not, it is an eighth but it belongs to the seven, and it goes to destruction.  12 And the ten horns that you saw are ten kings who have not yet received a kingdom, but they are to receive authority as kings for one hour, together with the beast.  13 These are united in yielding their power and authority to the beast;  14 they will make war on the Lamb, and the Lamb will conquer them, for he is Lord of lords and King of kings, and those with him are called and chosen and faithful.” </a:t>
            </a:r>
          </a:p>
          <a:p>
            <a:r>
              <a:rPr lang="en-US" sz="1200" kern="1200" dirty="0">
                <a:solidFill>
                  <a:schemeClr val="tx1"/>
                </a:solidFill>
                <a:effectLst/>
                <a:latin typeface="+mn-lt"/>
                <a:ea typeface="+mn-ea"/>
                <a:cs typeface="+mn-cs"/>
              </a:rPr>
              <a:t>15 	And he said to me, “The waters that you saw, where the whore is seated, are peoples and multitudes and nations and languages.  16 And the ten horns that you saw, they and the beast will hate the whore; they will make her desolate and naked; they will devour her flesh and burn her up with fire.  17 For God has put it into their hearts to carry out his purpose by agreeing to give their kingdom to the beast, until the words of God will be fulfilled.  18 The woman you saw is the great city that rules over the kings of the earth.”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Fall of Babylon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18 After this I saw another angel coming down from heaven, having great authority; and the earth was made bright with his splendor.  2 He called out with a mighty voice, </a:t>
            </a:r>
          </a:p>
          <a:p>
            <a:r>
              <a:rPr lang="en-US" sz="1200" kern="1200" dirty="0">
                <a:solidFill>
                  <a:schemeClr val="tx1"/>
                </a:solidFill>
                <a:effectLst/>
                <a:latin typeface="+mn-lt"/>
                <a:ea typeface="+mn-ea"/>
                <a:cs typeface="+mn-cs"/>
              </a:rPr>
              <a:t>“Fallen, fallen is Babylon the great! </a:t>
            </a:r>
          </a:p>
          <a:p>
            <a:r>
              <a:rPr lang="en-US" sz="1200" kern="1200" dirty="0">
                <a:solidFill>
                  <a:schemeClr val="tx1"/>
                </a:solidFill>
                <a:effectLst/>
                <a:latin typeface="+mn-lt"/>
                <a:ea typeface="+mn-ea"/>
                <a:cs typeface="+mn-cs"/>
              </a:rPr>
              <a:t>It has become a dwelling place of demons, </a:t>
            </a:r>
          </a:p>
          <a:p>
            <a:r>
              <a:rPr lang="en-US" sz="1200" kern="1200" dirty="0">
                <a:solidFill>
                  <a:schemeClr val="tx1"/>
                </a:solidFill>
                <a:effectLst/>
                <a:latin typeface="+mn-lt"/>
                <a:ea typeface="+mn-ea"/>
                <a:cs typeface="+mn-cs"/>
              </a:rPr>
              <a:t>a haunt of every foul spirit, </a:t>
            </a:r>
          </a:p>
          <a:p>
            <a:r>
              <a:rPr lang="en-US" sz="1200" kern="1200" dirty="0">
                <a:solidFill>
                  <a:schemeClr val="tx1"/>
                </a:solidFill>
                <a:effectLst/>
                <a:latin typeface="+mn-lt"/>
                <a:ea typeface="+mn-ea"/>
                <a:cs typeface="+mn-cs"/>
              </a:rPr>
              <a:t>a haunt of every foul bird, </a:t>
            </a:r>
          </a:p>
          <a:p>
            <a:r>
              <a:rPr lang="en-US" sz="1200" kern="1200" dirty="0">
                <a:solidFill>
                  <a:schemeClr val="tx1"/>
                </a:solidFill>
                <a:effectLst/>
                <a:latin typeface="+mn-lt"/>
                <a:ea typeface="+mn-ea"/>
                <a:cs typeface="+mn-cs"/>
              </a:rPr>
              <a:t>a haunt of every foul and hateful beast. † </a:t>
            </a:r>
          </a:p>
          <a:p>
            <a:r>
              <a:rPr lang="en-US" sz="1200" kern="1200" dirty="0">
                <a:solidFill>
                  <a:schemeClr val="tx1"/>
                </a:solidFill>
                <a:effectLst/>
                <a:latin typeface="+mn-lt"/>
                <a:ea typeface="+mn-ea"/>
                <a:cs typeface="+mn-cs"/>
              </a:rPr>
              <a:t> 3 	For all the nations have drunk † </a:t>
            </a:r>
          </a:p>
          <a:p>
            <a:r>
              <a:rPr lang="en-US" sz="1200" kern="1200" dirty="0">
                <a:solidFill>
                  <a:schemeClr val="tx1"/>
                </a:solidFill>
                <a:effectLst/>
                <a:latin typeface="+mn-lt"/>
                <a:ea typeface="+mn-ea"/>
                <a:cs typeface="+mn-cs"/>
              </a:rPr>
              <a:t>of the wine of the wrath of her fornication, </a:t>
            </a:r>
          </a:p>
          <a:p>
            <a:r>
              <a:rPr lang="en-US" sz="1200" kern="1200" dirty="0">
                <a:solidFill>
                  <a:schemeClr val="tx1"/>
                </a:solidFill>
                <a:effectLst/>
                <a:latin typeface="+mn-lt"/>
                <a:ea typeface="+mn-ea"/>
                <a:cs typeface="+mn-cs"/>
              </a:rPr>
              <a:t>and the kings of the earth have committed fornication with her, </a:t>
            </a:r>
          </a:p>
          <a:p>
            <a:r>
              <a:rPr lang="en-US" sz="1200" kern="1200" dirty="0">
                <a:solidFill>
                  <a:schemeClr val="tx1"/>
                </a:solidFill>
                <a:effectLst/>
                <a:latin typeface="+mn-lt"/>
                <a:ea typeface="+mn-ea"/>
                <a:cs typeface="+mn-cs"/>
              </a:rPr>
              <a:t>and the merchants of the earth have grown rich from the power † of her luxury.” </a:t>
            </a:r>
          </a:p>
          <a:p>
            <a:r>
              <a:rPr lang="en-US" sz="1200" kern="1200" dirty="0">
                <a:solidFill>
                  <a:schemeClr val="tx1"/>
                </a:solidFill>
                <a:effectLst/>
                <a:latin typeface="+mn-lt"/>
                <a:ea typeface="+mn-ea"/>
                <a:cs typeface="+mn-cs"/>
              </a:rPr>
              <a:t>4 	Then I heard another voice from heaven saying, </a:t>
            </a:r>
          </a:p>
          <a:p>
            <a:r>
              <a:rPr lang="en-US" sz="1200" kern="1200" dirty="0">
                <a:solidFill>
                  <a:schemeClr val="tx1"/>
                </a:solidFill>
                <a:effectLst/>
                <a:latin typeface="+mn-lt"/>
                <a:ea typeface="+mn-ea"/>
                <a:cs typeface="+mn-cs"/>
              </a:rPr>
              <a:t>“Come out of her, my people, </a:t>
            </a:r>
          </a:p>
          <a:p>
            <a:r>
              <a:rPr lang="en-US" sz="1200" kern="1200" dirty="0">
                <a:solidFill>
                  <a:schemeClr val="tx1"/>
                </a:solidFill>
                <a:effectLst/>
                <a:latin typeface="+mn-lt"/>
                <a:ea typeface="+mn-ea"/>
                <a:cs typeface="+mn-cs"/>
              </a:rPr>
              <a:t>so that you do not take part in her sins, </a:t>
            </a:r>
          </a:p>
          <a:p>
            <a:r>
              <a:rPr lang="en-US" sz="1200" kern="1200" dirty="0">
                <a:solidFill>
                  <a:schemeClr val="tx1"/>
                </a:solidFill>
                <a:effectLst/>
                <a:latin typeface="+mn-lt"/>
                <a:ea typeface="+mn-ea"/>
                <a:cs typeface="+mn-cs"/>
              </a:rPr>
              <a:t>and so that you do not share </a:t>
            </a:r>
          </a:p>
          <a:p>
            <a:r>
              <a:rPr lang="en-US" sz="1200" kern="1200" dirty="0">
                <a:solidFill>
                  <a:schemeClr val="tx1"/>
                </a:solidFill>
                <a:effectLst/>
                <a:latin typeface="+mn-lt"/>
                <a:ea typeface="+mn-ea"/>
                <a:cs typeface="+mn-cs"/>
              </a:rPr>
              <a:t>in her plagues; </a:t>
            </a:r>
          </a:p>
          <a:p>
            <a:r>
              <a:rPr lang="en-US" sz="1200" kern="1200" dirty="0">
                <a:solidFill>
                  <a:schemeClr val="tx1"/>
                </a:solidFill>
                <a:effectLst/>
                <a:latin typeface="+mn-lt"/>
                <a:ea typeface="+mn-ea"/>
                <a:cs typeface="+mn-cs"/>
              </a:rPr>
              <a:t> 5 	for her sins are heaped high as heaven, </a:t>
            </a:r>
          </a:p>
          <a:p>
            <a:r>
              <a:rPr lang="en-US" sz="1200" kern="1200" dirty="0">
                <a:solidFill>
                  <a:schemeClr val="tx1"/>
                </a:solidFill>
                <a:effectLst/>
                <a:latin typeface="+mn-lt"/>
                <a:ea typeface="+mn-ea"/>
                <a:cs typeface="+mn-cs"/>
              </a:rPr>
              <a:t>and God has remembered her iniquities. </a:t>
            </a:r>
          </a:p>
          <a:p>
            <a:r>
              <a:rPr lang="en-US" sz="1200" kern="1200" dirty="0">
                <a:solidFill>
                  <a:schemeClr val="tx1"/>
                </a:solidFill>
                <a:effectLst/>
                <a:latin typeface="+mn-lt"/>
                <a:ea typeface="+mn-ea"/>
                <a:cs typeface="+mn-cs"/>
              </a:rPr>
              <a:t> 6 	Render to her as she herself has rendered, </a:t>
            </a:r>
          </a:p>
          <a:p>
            <a:r>
              <a:rPr lang="en-US" sz="1200" kern="1200" dirty="0">
                <a:solidFill>
                  <a:schemeClr val="tx1"/>
                </a:solidFill>
                <a:effectLst/>
                <a:latin typeface="+mn-lt"/>
                <a:ea typeface="+mn-ea"/>
                <a:cs typeface="+mn-cs"/>
              </a:rPr>
              <a:t>and repay her double for her deeds; </a:t>
            </a:r>
          </a:p>
          <a:p>
            <a:r>
              <a:rPr lang="en-US" sz="1200" kern="1200" dirty="0">
                <a:solidFill>
                  <a:schemeClr val="tx1"/>
                </a:solidFill>
                <a:effectLst/>
                <a:latin typeface="+mn-lt"/>
                <a:ea typeface="+mn-ea"/>
                <a:cs typeface="+mn-cs"/>
              </a:rPr>
              <a:t>mix a double draught for her in the cup she mixed. </a:t>
            </a:r>
          </a:p>
          <a:p>
            <a:r>
              <a:rPr lang="en-US" sz="1200" kern="1200" dirty="0">
                <a:solidFill>
                  <a:schemeClr val="tx1"/>
                </a:solidFill>
                <a:effectLst/>
                <a:latin typeface="+mn-lt"/>
                <a:ea typeface="+mn-ea"/>
                <a:cs typeface="+mn-cs"/>
              </a:rPr>
              <a:t> 7 	As she glorified herself and lived luxuriously, </a:t>
            </a:r>
          </a:p>
          <a:p>
            <a:r>
              <a:rPr lang="en-US" sz="1200" kern="1200" dirty="0">
                <a:solidFill>
                  <a:schemeClr val="tx1"/>
                </a:solidFill>
                <a:effectLst/>
                <a:latin typeface="+mn-lt"/>
                <a:ea typeface="+mn-ea"/>
                <a:cs typeface="+mn-cs"/>
              </a:rPr>
              <a:t>so give her a like measure of torment and grief. </a:t>
            </a:r>
          </a:p>
          <a:p>
            <a:r>
              <a:rPr lang="en-US" sz="1200" kern="1200" dirty="0">
                <a:solidFill>
                  <a:schemeClr val="tx1"/>
                </a:solidFill>
                <a:effectLst/>
                <a:latin typeface="+mn-lt"/>
                <a:ea typeface="+mn-ea"/>
                <a:cs typeface="+mn-cs"/>
              </a:rPr>
              <a:t>Since in her heart she says, </a:t>
            </a:r>
          </a:p>
          <a:p>
            <a:r>
              <a:rPr lang="en-US" sz="1200" kern="1200" dirty="0">
                <a:solidFill>
                  <a:schemeClr val="tx1"/>
                </a:solidFill>
                <a:effectLst/>
                <a:latin typeface="+mn-lt"/>
                <a:ea typeface="+mn-ea"/>
                <a:cs typeface="+mn-cs"/>
              </a:rPr>
              <a:t>‘I rule as a queen; </a:t>
            </a:r>
          </a:p>
          <a:p>
            <a:r>
              <a:rPr lang="en-US" sz="1200" kern="1200" dirty="0">
                <a:solidFill>
                  <a:schemeClr val="tx1"/>
                </a:solidFill>
                <a:effectLst/>
                <a:latin typeface="+mn-lt"/>
                <a:ea typeface="+mn-ea"/>
                <a:cs typeface="+mn-cs"/>
              </a:rPr>
              <a:t>I am no widow, </a:t>
            </a:r>
          </a:p>
          <a:p>
            <a:r>
              <a:rPr lang="en-US" sz="1200" kern="1200" dirty="0">
                <a:solidFill>
                  <a:schemeClr val="tx1"/>
                </a:solidFill>
                <a:effectLst/>
                <a:latin typeface="+mn-lt"/>
                <a:ea typeface="+mn-ea"/>
                <a:cs typeface="+mn-cs"/>
              </a:rPr>
              <a:t>and I will never see grief,’ </a:t>
            </a:r>
          </a:p>
          <a:p>
            <a:r>
              <a:rPr lang="en-US" sz="1200" kern="1200" dirty="0">
                <a:solidFill>
                  <a:schemeClr val="tx1"/>
                </a:solidFill>
                <a:effectLst/>
                <a:latin typeface="+mn-lt"/>
                <a:ea typeface="+mn-ea"/>
                <a:cs typeface="+mn-cs"/>
              </a:rPr>
              <a:t> 8 	therefore her plagues will come in a single day— </a:t>
            </a:r>
          </a:p>
          <a:p>
            <a:r>
              <a:rPr lang="en-US" sz="1200" kern="1200" dirty="0">
                <a:solidFill>
                  <a:schemeClr val="tx1"/>
                </a:solidFill>
                <a:effectLst/>
                <a:latin typeface="+mn-lt"/>
                <a:ea typeface="+mn-ea"/>
                <a:cs typeface="+mn-cs"/>
              </a:rPr>
              <a:t>pestilence and mourning and famine— </a:t>
            </a:r>
          </a:p>
          <a:p>
            <a:r>
              <a:rPr lang="en-US" sz="1200" kern="1200" dirty="0">
                <a:solidFill>
                  <a:schemeClr val="tx1"/>
                </a:solidFill>
                <a:effectLst/>
                <a:latin typeface="+mn-lt"/>
                <a:ea typeface="+mn-ea"/>
                <a:cs typeface="+mn-cs"/>
              </a:rPr>
              <a:t>and she will be burned with fire; </a:t>
            </a:r>
          </a:p>
          <a:p>
            <a:r>
              <a:rPr lang="en-US" sz="1200" kern="1200" dirty="0">
                <a:solidFill>
                  <a:schemeClr val="tx1"/>
                </a:solidFill>
                <a:effectLst/>
                <a:latin typeface="+mn-lt"/>
                <a:ea typeface="+mn-ea"/>
                <a:cs typeface="+mn-cs"/>
              </a:rPr>
              <a:t>for mighty is the Lord God who judges her.” </a:t>
            </a:r>
          </a:p>
          <a:p>
            <a:r>
              <a:rPr lang="en-US" sz="1200" kern="1200" dirty="0">
                <a:solidFill>
                  <a:schemeClr val="tx1"/>
                </a:solidFill>
                <a:effectLst/>
                <a:latin typeface="+mn-lt"/>
                <a:ea typeface="+mn-ea"/>
                <a:cs typeface="+mn-cs"/>
              </a:rPr>
              <a:t>9 	And the kings of the earth, who committed fornication and lived in luxury with her, will weep and wail over her when they see the smoke of her burning;  10 they will stand far off, in fear of her torment, and say, </a:t>
            </a:r>
          </a:p>
          <a:p>
            <a:r>
              <a:rPr lang="en-US" sz="1200" kern="1200" dirty="0">
                <a:solidFill>
                  <a:schemeClr val="tx1"/>
                </a:solidFill>
                <a:effectLst/>
                <a:latin typeface="+mn-lt"/>
                <a:ea typeface="+mn-ea"/>
                <a:cs typeface="+mn-cs"/>
              </a:rPr>
              <a:t>“Alas, alas, the great city, </a:t>
            </a:r>
          </a:p>
          <a:p>
            <a:r>
              <a:rPr lang="en-US" sz="1200" kern="1200" dirty="0">
                <a:solidFill>
                  <a:schemeClr val="tx1"/>
                </a:solidFill>
                <a:effectLst/>
                <a:latin typeface="+mn-lt"/>
                <a:ea typeface="+mn-ea"/>
                <a:cs typeface="+mn-cs"/>
              </a:rPr>
              <a:t>Babylon, the mighty city! </a:t>
            </a:r>
          </a:p>
          <a:p>
            <a:r>
              <a:rPr lang="en-US" sz="1200" kern="1200" dirty="0">
                <a:solidFill>
                  <a:schemeClr val="tx1"/>
                </a:solidFill>
                <a:effectLst/>
                <a:latin typeface="+mn-lt"/>
                <a:ea typeface="+mn-ea"/>
                <a:cs typeface="+mn-cs"/>
              </a:rPr>
              <a:t>For in one hour your judgment has come.” </a:t>
            </a:r>
          </a:p>
          <a:p>
            <a:r>
              <a:rPr lang="en-US" sz="1200" kern="1200" dirty="0">
                <a:solidFill>
                  <a:schemeClr val="tx1"/>
                </a:solidFill>
                <a:effectLst/>
                <a:latin typeface="+mn-lt"/>
                <a:ea typeface="+mn-ea"/>
                <a:cs typeface="+mn-cs"/>
              </a:rPr>
              <a:t>11 	And the merchants of the earth weep and mourn for her, since no one buys their cargo anymore,  12 cargo of gold, silver, jewels and pearls, fine linen, purple, silk and scarlet, all kinds of scented wood, all articles of ivory, all articles of costly wood, bronze, iron, and marble,  13 cinnamon, spice, incense, myrrh, frankincense, wine, olive oil, choice flour and wheat, cattle and sheep, horses and chariots, slaves—and human lives. † </a:t>
            </a:r>
          </a:p>
          <a:p>
            <a:r>
              <a:rPr lang="en-US" sz="1200" kern="1200" dirty="0">
                <a:solidFill>
                  <a:schemeClr val="tx1"/>
                </a:solidFill>
                <a:effectLst/>
                <a:latin typeface="+mn-lt"/>
                <a:ea typeface="+mn-ea"/>
                <a:cs typeface="+mn-cs"/>
              </a:rPr>
              <a:t> 14 	“The fruit for which your soul longed </a:t>
            </a:r>
          </a:p>
          <a:p>
            <a:r>
              <a:rPr lang="en-US" sz="1200" kern="1200" dirty="0">
                <a:solidFill>
                  <a:schemeClr val="tx1"/>
                </a:solidFill>
                <a:effectLst/>
                <a:latin typeface="+mn-lt"/>
                <a:ea typeface="+mn-ea"/>
                <a:cs typeface="+mn-cs"/>
              </a:rPr>
              <a:t>has gone from you, </a:t>
            </a:r>
          </a:p>
          <a:p>
            <a:r>
              <a:rPr lang="en-US" sz="1200" kern="1200" dirty="0">
                <a:solidFill>
                  <a:schemeClr val="tx1"/>
                </a:solidFill>
                <a:effectLst/>
                <a:latin typeface="+mn-lt"/>
                <a:ea typeface="+mn-ea"/>
                <a:cs typeface="+mn-cs"/>
              </a:rPr>
              <a:t>and all your dainties and your splendor </a:t>
            </a:r>
          </a:p>
          <a:p>
            <a:r>
              <a:rPr lang="en-US" sz="1200" kern="1200" dirty="0">
                <a:solidFill>
                  <a:schemeClr val="tx1"/>
                </a:solidFill>
                <a:effectLst/>
                <a:latin typeface="+mn-lt"/>
                <a:ea typeface="+mn-ea"/>
                <a:cs typeface="+mn-cs"/>
              </a:rPr>
              <a:t>are lost to you, </a:t>
            </a:r>
          </a:p>
          <a:p>
            <a:r>
              <a:rPr lang="en-US" sz="1200" kern="1200" dirty="0">
                <a:solidFill>
                  <a:schemeClr val="tx1"/>
                </a:solidFill>
                <a:effectLst/>
                <a:latin typeface="+mn-lt"/>
                <a:ea typeface="+mn-ea"/>
                <a:cs typeface="+mn-cs"/>
              </a:rPr>
              <a:t>never to be found again!” </a:t>
            </a:r>
          </a:p>
          <a:p>
            <a:r>
              <a:rPr lang="en-US" sz="1200" kern="1200" dirty="0">
                <a:solidFill>
                  <a:schemeClr val="tx1"/>
                </a:solidFill>
                <a:effectLst/>
                <a:latin typeface="+mn-lt"/>
                <a:ea typeface="+mn-ea"/>
                <a:cs typeface="+mn-cs"/>
              </a:rPr>
              <a:t>15 	The merchants of these wares, who gained wealth from her, will stand far off, in fear of her torment, weeping and mourning aloud, </a:t>
            </a:r>
          </a:p>
          <a:p>
            <a:r>
              <a:rPr lang="en-US" sz="1200" kern="1200" dirty="0">
                <a:solidFill>
                  <a:schemeClr val="tx1"/>
                </a:solidFill>
                <a:effectLst/>
                <a:latin typeface="+mn-lt"/>
                <a:ea typeface="+mn-ea"/>
                <a:cs typeface="+mn-cs"/>
              </a:rPr>
              <a:t> 16 	“Alas, alas, the great city, </a:t>
            </a:r>
          </a:p>
          <a:p>
            <a:r>
              <a:rPr lang="en-US" sz="1200" kern="1200" dirty="0">
                <a:solidFill>
                  <a:schemeClr val="tx1"/>
                </a:solidFill>
                <a:effectLst/>
                <a:latin typeface="+mn-lt"/>
                <a:ea typeface="+mn-ea"/>
                <a:cs typeface="+mn-cs"/>
              </a:rPr>
              <a:t>clothed in fine linen, </a:t>
            </a:r>
          </a:p>
          <a:p>
            <a:r>
              <a:rPr lang="en-US" sz="1200" kern="1200" dirty="0">
                <a:solidFill>
                  <a:schemeClr val="tx1"/>
                </a:solidFill>
                <a:effectLst/>
                <a:latin typeface="+mn-lt"/>
                <a:ea typeface="+mn-ea"/>
                <a:cs typeface="+mn-cs"/>
              </a:rPr>
              <a:t>in purple and scarlet, </a:t>
            </a:r>
          </a:p>
          <a:p>
            <a:r>
              <a:rPr lang="en-US" sz="1200" kern="1200" dirty="0">
                <a:solidFill>
                  <a:schemeClr val="tx1"/>
                </a:solidFill>
                <a:effectLst/>
                <a:latin typeface="+mn-lt"/>
                <a:ea typeface="+mn-ea"/>
                <a:cs typeface="+mn-cs"/>
              </a:rPr>
              <a:t>adorned with gold, </a:t>
            </a:r>
          </a:p>
          <a:p>
            <a:r>
              <a:rPr lang="en-US" sz="1200" kern="1200" dirty="0">
                <a:solidFill>
                  <a:schemeClr val="tx1"/>
                </a:solidFill>
                <a:effectLst/>
                <a:latin typeface="+mn-lt"/>
                <a:ea typeface="+mn-ea"/>
                <a:cs typeface="+mn-cs"/>
              </a:rPr>
              <a:t>with jewels, and with pearls! </a:t>
            </a:r>
          </a:p>
          <a:p>
            <a:r>
              <a:rPr lang="en-US" sz="1200" kern="1200" dirty="0">
                <a:solidFill>
                  <a:schemeClr val="tx1"/>
                </a:solidFill>
                <a:effectLst/>
                <a:latin typeface="+mn-lt"/>
                <a:ea typeface="+mn-ea"/>
                <a:cs typeface="+mn-cs"/>
              </a:rPr>
              <a:t> 17 	For in one hour all this wealth has been laid waste!” </a:t>
            </a:r>
          </a:p>
          <a:p>
            <a:r>
              <a:rPr lang="en-US" sz="1200" kern="1200" dirty="0">
                <a:solidFill>
                  <a:schemeClr val="tx1"/>
                </a:solidFill>
                <a:effectLst/>
                <a:latin typeface="+mn-lt"/>
                <a:ea typeface="+mn-ea"/>
                <a:cs typeface="+mn-cs"/>
              </a:rPr>
              <a:t>And all shipmasters and seafarers, sailors and all whose trade is on the sea, stood far off  18 and cried out as they saw the smoke of her burning, </a:t>
            </a:r>
          </a:p>
          <a:p>
            <a:r>
              <a:rPr lang="en-US" sz="1200" kern="1200" dirty="0">
                <a:solidFill>
                  <a:schemeClr val="tx1"/>
                </a:solidFill>
                <a:effectLst/>
                <a:latin typeface="+mn-lt"/>
                <a:ea typeface="+mn-ea"/>
                <a:cs typeface="+mn-cs"/>
              </a:rPr>
              <a:t>“What city was like the great city?” </a:t>
            </a:r>
          </a:p>
          <a:p>
            <a:r>
              <a:rPr lang="en-US" sz="1200" kern="1200" dirty="0">
                <a:solidFill>
                  <a:schemeClr val="tx1"/>
                </a:solidFill>
                <a:effectLst/>
                <a:latin typeface="+mn-lt"/>
                <a:ea typeface="+mn-ea"/>
                <a:cs typeface="+mn-cs"/>
              </a:rPr>
              <a:t>19 	And they threw dust on their heads, as they wept and mourned, crying out, </a:t>
            </a:r>
          </a:p>
          <a:p>
            <a:r>
              <a:rPr lang="en-US" sz="1200" kern="1200" dirty="0">
                <a:solidFill>
                  <a:schemeClr val="tx1"/>
                </a:solidFill>
                <a:effectLst/>
                <a:latin typeface="+mn-lt"/>
                <a:ea typeface="+mn-ea"/>
                <a:cs typeface="+mn-cs"/>
              </a:rPr>
              <a:t>“Alas, alas, the great city, </a:t>
            </a:r>
          </a:p>
          <a:p>
            <a:r>
              <a:rPr lang="en-US" sz="1200" kern="1200" dirty="0">
                <a:solidFill>
                  <a:schemeClr val="tx1"/>
                </a:solidFill>
                <a:effectLst/>
                <a:latin typeface="+mn-lt"/>
                <a:ea typeface="+mn-ea"/>
                <a:cs typeface="+mn-cs"/>
              </a:rPr>
              <a:t>where all who had ships at sea </a:t>
            </a:r>
          </a:p>
          <a:p>
            <a:r>
              <a:rPr lang="en-US" sz="1200" kern="1200" dirty="0">
                <a:solidFill>
                  <a:schemeClr val="tx1"/>
                </a:solidFill>
                <a:effectLst/>
                <a:latin typeface="+mn-lt"/>
                <a:ea typeface="+mn-ea"/>
                <a:cs typeface="+mn-cs"/>
              </a:rPr>
              <a:t>grew rich by her wealth! </a:t>
            </a:r>
          </a:p>
          <a:p>
            <a:r>
              <a:rPr lang="en-US" sz="1200" kern="1200" dirty="0">
                <a:solidFill>
                  <a:schemeClr val="tx1"/>
                </a:solidFill>
                <a:effectLst/>
                <a:latin typeface="+mn-lt"/>
                <a:ea typeface="+mn-ea"/>
                <a:cs typeface="+mn-cs"/>
              </a:rPr>
              <a:t>For in one hour she has been laid waste. </a:t>
            </a:r>
          </a:p>
          <a:p>
            <a:r>
              <a:rPr lang="en-US" sz="1200" kern="1200" dirty="0">
                <a:solidFill>
                  <a:schemeClr val="tx1"/>
                </a:solidFill>
                <a:effectLst/>
                <a:latin typeface="+mn-lt"/>
                <a:ea typeface="+mn-ea"/>
                <a:cs typeface="+mn-cs"/>
              </a:rPr>
              <a:t> 20 	Rejoice over her, O heaven, </a:t>
            </a:r>
          </a:p>
          <a:p>
            <a:r>
              <a:rPr lang="en-US" sz="1200" kern="1200" dirty="0">
                <a:solidFill>
                  <a:schemeClr val="tx1"/>
                </a:solidFill>
                <a:effectLst/>
                <a:latin typeface="+mn-lt"/>
                <a:ea typeface="+mn-ea"/>
                <a:cs typeface="+mn-cs"/>
              </a:rPr>
              <a:t>you saints and apostles and prophets! </a:t>
            </a:r>
          </a:p>
          <a:p>
            <a:r>
              <a:rPr lang="en-US" sz="1200" kern="1200" dirty="0">
                <a:solidFill>
                  <a:schemeClr val="tx1"/>
                </a:solidFill>
                <a:effectLst/>
                <a:latin typeface="+mn-lt"/>
                <a:ea typeface="+mn-ea"/>
                <a:cs typeface="+mn-cs"/>
              </a:rPr>
              <a:t>For God has given judgment for you against her.” </a:t>
            </a:r>
          </a:p>
          <a:p>
            <a:r>
              <a:rPr lang="en-US" sz="1200" kern="1200" dirty="0">
                <a:solidFill>
                  <a:schemeClr val="tx1"/>
                </a:solidFill>
                <a:effectLst/>
                <a:latin typeface="+mn-lt"/>
                <a:ea typeface="+mn-ea"/>
                <a:cs typeface="+mn-cs"/>
              </a:rPr>
              <a:t>21 	Then a mighty angel took up a stone like a great millstone and threw it into the sea, saying, </a:t>
            </a:r>
          </a:p>
          <a:p>
            <a:r>
              <a:rPr lang="en-US" sz="1200" kern="1200" dirty="0">
                <a:solidFill>
                  <a:schemeClr val="tx1"/>
                </a:solidFill>
                <a:effectLst/>
                <a:latin typeface="+mn-lt"/>
                <a:ea typeface="+mn-ea"/>
                <a:cs typeface="+mn-cs"/>
              </a:rPr>
              <a:t>“With such violence Babylon the great city </a:t>
            </a:r>
          </a:p>
          <a:p>
            <a:r>
              <a:rPr lang="en-US" sz="1200" kern="1200" dirty="0">
                <a:solidFill>
                  <a:schemeClr val="tx1"/>
                </a:solidFill>
                <a:effectLst/>
                <a:latin typeface="+mn-lt"/>
                <a:ea typeface="+mn-ea"/>
                <a:cs typeface="+mn-cs"/>
              </a:rPr>
              <a:t>will be thrown down, </a:t>
            </a:r>
          </a:p>
          <a:p>
            <a:r>
              <a:rPr lang="en-US" sz="1200" kern="1200" dirty="0">
                <a:solidFill>
                  <a:schemeClr val="tx1"/>
                </a:solidFill>
                <a:effectLst/>
                <a:latin typeface="+mn-lt"/>
                <a:ea typeface="+mn-ea"/>
                <a:cs typeface="+mn-cs"/>
              </a:rPr>
              <a:t>and will be found no more; </a:t>
            </a:r>
          </a:p>
          <a:p>
            <a:r>
              <a:rPr lang="en-US" sz="1200" kern="1200" dirty="0">
                <a:solidFill>
                  <a:schemeClr val="tx1"/>
                </a:solidFill>
                <a:effectLst/>
                <a:latin typeface="+mn-lt"/>
                <a:ea typeface="+mn-ea"/>
                <a:cs typeface="+mn-cs"/>
              </a:rPr>
              <a:t> 22 	and the sound of harpists and minstrels and of flutists and trumpeters </a:t>
            </a:r>
          </a:p>
          <a:p>
            <a:r>
              <a:rPr lang="en-US" sz="1200" kern="1200" dirty="0">
                <a:solidFill>
                  <a:schemeClr val="tx1"/>
                </a:solidFill>
                <a:effectLst/>
                <a:latin typeface="+mn-lt"/>
                <a:ea typeface="+mn-ea"/>
                <a:cs typeface="+mn-cs"/>
              </a:rPr>
              <a:t>will be heard in you no more; </a:t>
            </a:r>
          </a:p>
          <a:p>
            <a:r>
              <a:rPr lang="en-US" sz="1200" kern="1200" dirty="0">
                <a:solidFill>
                  <a:schemeClr val="tx1"/>
                </a:solidFill>
                <a:effectLst/>
                <a:latin typeface="+mn-lt"/>
                <a:ea typeface="+mn-ea"/>
                <a:cs typeface="+mn-cs"/>
              </a:rPr>
              <a:t>and an artisan of any trade </a:t>
            </a:r>
          </a:p>
          <a:p>
            <a:r>
              <a:rPr lang="en-US" sz="1200" kern="1200" dirty="0">
                <a:solidFill>
                  <a:schemeClr val="tx1"/>
                </a:solidFill>
                <a:effectLst/>
                <a:latin typeface="+mn-lt"/>
                <a:ea typeface="+mn-ea"/>
                <a:cs typeface="+mn-cs"/>
              </a:rPr>
              <a:t>will be found in you no more; </a:t>
            </a:r>
          </a:p>
          <a:p>
            <a:r>
              <a:rPr lang="en-US" sz="1200" kern="1200" dirty="0">
                <a:solidFill>
                  <a:schemeClr val="tx1"/>
                </a:solidFill>
                <a:effectLst/>
                <a:latin typeface="+mn-lt"/>
                <a:ea typeface="+mn-ea"/>
                <a:cs typeface="+mn-cs"/>
              </a:rPr>
              <a:t>and the sound of the millstone </a:t>
            </a:r>
          </a:p>
          <a:p>
            <a:r>
              <a:rPr lang="en-US" sz="1200" kern="1200" dirty="0">
                <a:solidFill>
                  <a:schemeClr val="tx1"/>
                </a:solidFill>
                <a:effectLst/>
                <a:latin typeface="+mn-lt"/>
                <a:ea typeface="+mn-ea"/>
                <a:cs typeface="+mn-cs"/>
              </a:rPr>
              <a:t>will be heard in you no more; </a:t>
            </a:r>
          </a:p>
          <a:p>
            <a:r>
              <a:rPr lang="en-US" sz="1200" kern="1200" dirty="0">
                <a:solidFill>
                  <a:schemeClr val="tx1"/>
                </a:solidFill>
                <a:effectLst/>
                <a:latin typeface="+mn-lt"/>
                <a:ea typeface="+mn-ea"/>
                <a:cs typeface="+mn-cs"/>
              </a:rPr>
              <a:t> 23 	and the light of a lamp </a:t>
            </a:r>
          </a:p>
          <a:p>
            <a:r>
              <a:rPr lang="en-US" sz="1200" kern="1200" dirty="0">
                <a:solidFill>
                  <a:schemeClr val="tx1"/>
                </a:solidFill>
                <a:effectLst/>
                <a:latin typeface="+mn-lt"/>
                <a:ea typeface="+mn-ea"/>
                <a:cs typeface="+mn-cs"/>
              </a:rPr>
              <a:t>will shine in you no more; </a:t>
            </a:r>
          </a:p>
          <a:p>
            <a:r>
              <a:rPr lang="en-US" sz="1200" kern="1200" dirty="0">
                <a:solidFill>
                  <a:schemeClr val="tx1"/>
                </a:solidFill>
                <a:effectLst/>
                <a:latin typeface="+mn-lt"/>
                <a:ea typeface="+mn-ea"/>
                <a:cs typeface="+mn-cs"/>
              </a:rPr>
              <a:t>and the voice of bridegroom and bride </a:t>
            </a:r>
          </a:p>
          <a:p>
            <a:r>
              <a:rPr lang="en-US" sz="1200" kern="1200" dirty="0">
                <a:solidFill>
                  <a:schemeClr val="tx1"/>
                </a:solidFill>
                <a:effectLst/>
                <a:latin typeface="+mn-lt"/>
                <a:ea typeface="+mn-ea"/>
                <a:cs typeface="+mn-cs"/>
              </a:rPr>
              <a:t>will be heard in you no more; </a:t>
            </a:r>
          </a:p>
          <a:p>
            <a:r>
              <a:rPr lang="en-US" sz="1200" kern="1200" dirty="0">
                <a:solidFill>
                  <a:schemeClr val="tx1"/>
                </a:solidFill>
                <a:effectLst/>
                <a:latin typeface="+mn-lt"/>
                <a:ea typeface="+mn-ea"/>
                <a:cs typeface="+mn-cs"/>
              </a:rPr>
              <a:t>for your merchants were the magnates of the earth, </a:t>
            </a:r>
          </a:p>
          <a:p>
            <a:r>
              <a:rPr lang="en-US" sz="1200" kern="1200" dirty="0">
                <a:solidFill>
                  <a:schemeClr val="tx1"/>
                </a:solidFill>
                <a:effectLst/>
                <a:latin typeface="+mn-lt"/>
                <a:ea typeface="+mn-ea"/>
                <a:cs typeface="+mn-cs"/>
              </a:rPr>
              <a:t>and all nations were deceived by your sorcery. </a:t>
            </a:r>
          </a:p>
          <a:p>
            <a:r>
              <a:rPr lang="en-US" sz="1200" kern="1200" dirty="0">
                <a:solidFill>
                  <a:schemeClr val="tx1"/>
                </a:solidFill>
                <a:effectLst/>
                <a:latin typeface="+mn-lt"/>
                <a:ea typeface="+mn-ea"/>
                <a:cs typeface="+mn-cs"/>
              </a:rPr>
              <a:t> 24 	And in you † was found the blood of prophets and of saints, </a:t>
            </a:r>
          </a:p>
          <a:p>
            <a:r>
              <a:rPr lang="en-US" sz="1200" kern="1200" dirty="0">
                <a:solidFill>
                  <a:schemeClr val="tx1"/>
                </a:solidFill>
                <a:effectLst/>
                <a:latin typeface="+mn-lt"/>
                <a:ea typeface="+mn-ea"/>
                <a:cs typeface="+mn-cs"/>
              </a:rPr>
              <a:t>and of all who have been slaughtered on earth.” </a:t>
            </a:r>
          </a:p>
          <a:p>
            <a:r>
              <a:rPr lang="en-US" sz="1200" kern="1200" dirty="0">
                <a:solidFill>
                  <a:schemeClr val="tx1"/>
                </a:solidFill>
                <a:effectLst/>
                <a:latin typeface="+mn-lt"/>
                <a:ea typeface="+mn-ea"/>
                <a:cs typeface="+mn-cs"/>
              </a:rPr>
              <a:t>Rejoicing in Heaven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19 After this I heard what seemed to be the loud voice of a great multitude in heaven, saying, </a:t>
            </a:r>
          </a:p>
          <a:p>
            <a:r>
              <a:rPr lang="en-US" sz="1200" kern="1200" dirty="0">
                <a:solidFill>
                  <a:schemeClr val="tx1"/>
                </a:solidFill>
                <a:effectLst/>
                <a:latin typeface="+mn-lt"/>
                <a:ea typeface="+mn-ea"/>
                <a:cs typeface="+mn-cs"/>
              </a:rPr>
              <a:t>“Hallelujah! </a:t>
            </a:r>
          </a:p>
          <a:p>
            <a:r>
              <a:rPr lang="en-US" sz="1200" kern="1200" dirty="0">
                <a:solidFill>
                  <a:schemeClr val="tx1"/>
                </a:solidFill>
                <a:effectLst/>
                <a:latin typeface="+mn-lt"/>
                <a:ea typeface="+mn-ea"/>
                <a:cs typeface="+mn-cs"/>
              </a:rPr>
              <a:t>Salvation and glory and power to our God, </a:t>
            </a:r>
          </a:p>
          <a:p>
            <a:r>
              <a:rPr lang="en-US" sz="1200" kern="1200" dirty="0">
                <a:solidFill>
                  <a:schemeClr val="tx1"/>
                </a:solidFill>
                <a:effectLst/>
                <a:latin typeface="+mn-lt"/>
                <a:ea typeface="+mn-ea"/>
                <a:cs typeface="+mn-cs"/>
              </a:rPr>
              <a:t> 2 	for his judgments are true and just; </a:t>
            </a:r>
          </a:p>
          <a:p>
            <a:r>
              <a:rPr lang="en-US" sz="1200" kern="1200" dirty="0">
                <a:solidFill>
                  <a:schemeClr val="tx1"/>
                </a:solidFill>
                <a:effectLst/>
                <a:latin typeface="+mn-lt"/>
                <a:ea typeface="+mn-ea"/>
                <a:cs typeface="+mn-cs"/>
              </a:rPr>
              <a:t>he has judged the great whore </a:t>
            </a:r>
          </a:p>
          <a:p>
            <a:r>
              <a:rPr lang="en-US" sz="1200" kern="1200" dirty="0">
                <a:solidFill>
                  <a:schemeClr val="tx1"/>
                </a:solidFill>
                <a:effectLst/>
                <a:latin typeface="+mn-lt"/>
                <a:ea typeface="+mn-ea"/>
                <a:cs typeface="+mn-cs"/>
              </a:rPr>
              <a:t>who corrupted the earth with her fornication, </a:t>
            </a:r>
          </a:p>
          <a:p>
            <a:r>
              <a:rPr lang="en-US" sz="1200" kern="1200" dirty="0">
                <a:solidFill>
                  <a:schemeClr val="tx1"/>
                </a:solidFill>
                <a:effectLst/>
                <a:latin typeface="+mn-lt"/>
                <a:ea typeface="+mn-ea"/>
                <a:cs typeface="+mn-cs"/>
              </a:rPr>
              <a:t>and he has avenged on her the blood of his servants.” † </a:t>
            </a:r>
          </a:p>
          <a:p>
            <a:r>
              <a:rPr lang="en-US" sz="1200" kern="1200" dirty="0">
                <a:solidFill>
                  <a:schemeClr val="tx1"/>
                </a:solidFill>
                <a:effectLst/>
                <a:latin typeface="+mn-lt"/>
                <a:ea typeface="+mn-ea"/>
                <a:cs typeface="+mn-cs"/>
              </a:rPr>
              <a:t>3 	Once more they said, </a:t>
            </a:r>
          </a:p>
          <a:p>
            <a:r>
              <a:rPr lang="en-US" sz="1200" kern="1200" dirty="0">
                <a:solidFill>
                  <a:schemeClr val="tx1"/>
                </a:solidFill>
                <a:effectLst/>
                <a:latin typeface="+mn-lt"/>
                <a:ea typeface="+mn-ea"/>
                <a:cs typeface="+mn-cs"/>
              </a:rPr>
              <a:t>“Hallelujah! </a:t>
            </a:r>
          </a:p>
          <a:p>
            <a:r>
              <a:rPr lang="en-US" sz="1200" kern="1200" dirty="0">
                <a:solidFill>
                  <a:schemeClr val="tx1"/>
                </a:solidFill>
                <a:effectLst/>
                <a:latin typeface="+mn-lt"/>
                <a:ea typeface="+mn-ea"/>
                <a:cs typeface="+mn-cs"/>
              </a:rPr>
              <a:t>The smoke goes up from her forever and ever.” </a:t>
            </a:r>
          </a:p>
          <a:p>
            <a:r>
              <a:rPr lang="en-US" sz="1200" kern="1200" dirty="0">
                <a:solidFill>
                  <a:schemeClr val="tx1"/>
                </a:solidFill>
                <a:effectLst/>
                <a:latin typeface="+mn-lt"/>
                <a:ea typeface="+mn-ea"/>
                <a:cs typeface="+mn-cs"/>
              </a:rPr>
              <a:t>4 	And the twenty-four elders and the four living creatures fell down and worshiped God who is seated on the throne, saying, </a:t>
            </a:r>
          </a:p>
          <a:p>
            <a:r>
              <a:rPr lang="en-US" sz="1200" kern="1200" dirty="0">
                <a:solidFill>
                  <a:schemeClr val="tx1"/>
                </a:solidFill>
                <a:effectLst/>
                <a:latin typeface="+mn-lt"/>
                <a:ea typeface="+mn-ea"/>
                <a:cs typeface="+mn-cs"/>
              </a:rPr>
              <a:t>“Amen. Hallelujah!” </a:t>
            </a:r>
          </a:p>
          <a:p>
            <a:r>
              <a:rPr lang="en-US" sz="1200" kern="1200" dirty="0">
                <a:solidFill>
                  <a:schemeClr val="tx1"/>
                </a:solidFill>
                <a:effectLst/>
                <a:latin typeface="+mn-lt"/>
                <a:ea typeface="+mn-ea"/>
                <a:cs typeface="+mn-cs"/>
              </a:rPr>
              <a:t>5 	And from the throne came a voice saying, </a:t>
            </a:r>
          </a:p>
          <a:p>
            <a:r>
              <a:rPr lang="en-US" sz="1200" kern="1200" dirty="0">
                <a:solidFill>
                  <a:schemeClr val="tx1"/>
                </a:solidFill>
                <a:effectLst/>
                <a:latin typeface="+mn-lt"/>
                <a:ea typeface="+mn-ea"/>
                <a:cs typeface="+mn-cs"/>
              </a:rPr>
              <a:t>“Praise our God, </a:t>
            </a:r>
          </a:p>
          <a:p>
            <a:r>
              <a:rPr lang="en-US" sz="1200" kern="1200" dirty="0">
                <a:solidFill>
                  <a:schemeClr val="tx1"/>
                </a:solidFill>
                <a:effectLst/>
                <a:latin typeface="+mn-lt"/>
                <a:ea typeface="+mn-ea"/>
                <a:cs typeface="+mn-cs"/>
              </a:rPr>
              <a:t>all you his servants, † </a:t>
            </a:r>
          </a:p>
          <a:p>
            <a:r>
              <a:rPr lang="en-US" sz="1200" kern="1200" dirty="0">
                <a:solidFill>
                  <a:schemeClr val="tx1"/>
                </a:solidFill>
                <a:effectLst/>
                <a:latin typeface="+mn-lt"/>
                <a:ea typeface="+mn-ea"/>
                <a:cs typeface="+mn-cs"/>
              </a:rPr>
              <a:t>and all who fear him, </a:t>
            </a:r>
          </a:p>
          <a:p>
            <a:r>
              <a:rPr lang="en-US" sz="1200" kern="1200" dirty="0">
                <a:solidFill>
                  <a:schemeClr val="tx1"/>
                </a:solidFill>
                <a:effectLst/>
                <a:latin typeface="+mn-lt"/>
                <a:ea typeface="+mn-ea"/>
                <a:cs typeface="+mn-cs"/>
              </a:rPr>
              <a:t>small and great.” </a:t>
            </a:r>
          </a:p>
          <a:p>
            <a:r>
              <a:rPr lang="en-US" sz="1200" kern="1200" dirty="0">
                <a:solidFill>
                  <a:schemeClr val="tx1"/>
                </a:solidFill>
                <a:effectLst/>
                <a:latin typeface="+mn-lt"/>
                <a:ea typeface="+mn-ea"/>
                <a:cs typeface="+mn-cs"/>
              </a:rPr>
              <a:t>6 	Then I heard what seemed to be the voice of a great multitude, like the sound of many waters and like the sound of mighty thunder peals, crying out, </a:t>
            </a:r>
          </a:p>
          <a:p>
            <a:r>
              <a:rPr lang="en-US" sz="1200" kern="1200" dirty="0">
                <a:solidFill>
                  <a:schemeClr val="tx1"/>
                </a:solidFill>
                <a:effectLst/>
                <a:latin typeface="+mn-lt"/>
                <a:ea typeface="+mn-ea"/>
                <a:cs typeface="+mn-cs"/>
              </a:rPr>
              <a:t>“Hallelujah! </a:t>
            </a:r>
          </a:p>
          <a:p>
            <a:r>
              <a:rPr lang="en-US" sz="1200" kern="1200" dirty="0">
                <a:solidFill>
                  <a:schemeClr val="tx1"/>
                </a:solidFill>
                <a:effectLst/>
                <a:latin typeface="+mn-lt"/>
                <a:ea typeface="+mn-ea"/>
                <a:cs typeface="+mn-cs"/>
              </a:rPr>
              <a:t>For the Lord our God </a:t>
            </a:r>
          </a:p>
          <a:p>
            <a:r>
              <a:rPr lang="en-US" sz="1200" kern="1200" dirty="0">
                <a:solidFill>
                  <a:schemeClr val="tx1"/>
                </a:solidFill>
                <a:effectLst/>
                <a:latin typeface="+mn-lt"/>
                <a:ea typeface="+mn-ea"/>
                <a:cs typeface="+mn-cs"/>
              </a:rPr>
              <a:t>the Almighty reigns. </a:t>
            </a:r>
          </a:p>
          <a:p>
            <a:r>
              <a:rPr lang="en-US" sz="1200" kern="1200" dirty="0">
                <a:solidFill>
                  <a:schemeClr val="tx1"/>
                </a:solidFill>
                <a:effectLst/>
                <a:latin typeface="+mn-lt"/>
                <a:ea typeface="+mn-ea"/>
                <a:cs typeface="+mn-cs"/>
              </a:rPr>
              <a:t> 7 	Let us rejoice and exult </a:t>
            </a:r>
          </a:p>
          <a:p>
            <a:r>
              <a:rPr lang="en-US" sz="1200" kern="1200" dirty="0">
                <a:solidFill>
                  <a:schemeClr val="tx1"/>
                </a:solidFill>
                <a:effectLst/>
                <a:latin typeface="+mn-lt"/>
                <a:ea typeface="+mn-ea"/>
                <a:cs typeface="+mn-cs"/>
              </a:rPr>
              <a:t>and give him the glory, </a:t>
            </a:r>
          </a:p>
          <a:p>
            <a:r>
              <a:rPr lang="en-US" sz="1200" kern="1200" dirty="0">
                <a:solidFill>
                  <a:schemeClr val="tx1"/>
                </a:solidFill>
                <a:effectLst/>
                <a:latin typeface="+mn-lt"/>
                <a:ea typeface="+mn-ea"/>
                <a:cs typeface="+mn-cs"/>
              </a:rPr>
              <a:t>for the marriage of the Lamb has come, </a:t>
            </a:r>
          </a:p>
          <a:p>
            <a:r>
              <a:rPr lang="en-US" sz="1200" kern="1200" dirty="0">
                <a:solidFill>
                  <a:schemeClr val="tx1"/>
                </a:solidFill>
                <a:effectLst/>
                <a:latin typeface="+mn-lt"/>
                <a:ea typeface="+mn-ea"/>
                <a:cs typeface="+mn-cs"/>
              </a:rPr>
              <a:t>and his bride has made herself ready; </a:t>
            </a:r>
          </a:p>
          <a:p>
            <a:r>
              <a:rPr lang="en-US" sz="1200" kern="1200" dirty="0">
                <a:solidFill>
                  <a:schemeClr val="tx1"/>
                </a:solidFill>
                <a:effectLst/>
                <a:latin typeface="+mn-lt"/>
                <a:ea typeface="+mn-ea"/>
                <a:cs typeface="+mn-cs"/>
              </a:rPr>
              <a:t> 8 	to her it has been granted to be clothed </a:t>
            </a:r>
          </a:p>
          <a:p>
            <a:r>
              <a:rPr lang="en-US" sz="1200" kern="1200" dirty="0">
                <a:solidFill>
                  <a:schemeClr val="tx1"/>
                </a:solidFill>
                <a:effectLst/>
                <a:latin typeface="+mn-lt"/>
                <a:ea typeface="+mn-ea"/>
                <a:cs typeface="+mn-cs"/>
              </a:rPr>
              <a:t>with fine linen, bright and pure”— </a:t>
            </a:r>
          </a:p>
          <a:p>
            <a:r>
              <a:rPr lang="en-US" sz="1200" kern="1200" dirty="0">
                <a:solidFill>
                  <a:schemeClr val="tx1"/>
                </a:solidFill>
                <a:effectLst/>
                <a:latin typeface="+mn-lt"/>
                <a:ea typeface="+mn-ea"/>
                <a:cs typeface="+mn-cs"/>
              </a:rPr>
              <a:t>for the fine linen is the righteous deeds of the saints.  </a:t>
            </a:r>
          </a:p>
          <a:p>
            <a:r>
              <a:rPr lang="en-US" sz="1200" kern="1200" dirty="0">
                <a:solidFill>
                  <a:schemeClr val="tx1"/>
                </a:solidFill>
                <a:effectLst/>
                <a:latin typeface="+mn-lt"/>
                <a:ea typeface="+mn-ea"/>
                <a:cs typeface="+mn-cs"/>
              </a:rPr>
              <a:t>9 	And the angel said † to me, “Write this: Blessed are those who are invited to the marriage supper of the Lamb.” And he said to me, “These are true words of God.”  10 Then I fell down at his feet to worship him, but he said to me, “You must not do that! I am a fellow servant † with you and your comrades † who hold the testimony of Jesus. † Worship God! For the testimony of Jesus † is the spirit of prophecy.” </a:t>
            </a:r>
          </a:p>
          <a:p>
            <a:r>
              <a:rPr lang="en-US" sz="1200" kern="1200" dirty="0">
                <a:solidFill>
                  <a:schemeClr val="tx1"/>
                </a:solidFill>
                <a:effectLst/>
                <a:latin typeface="+mn-lt"/>
                <a:ea typeface="+mn-ea"/>
                <a:cs typeface="+mn-cs"/>
              </a:rPr>
              <a:t>[14.13:  Blessed, see Revelation 1.3 n. Their deeds, the fruits of Christian character (Galatians 5.22–23).   14–20:  The final judgment of God (Joel 3.13), involving the ingathering of the saints by one like the Son of Man (Revelation 14.14–16) and the assembling of the wicked for destruction (Revelation 14.17–20; Isaiah 63.1–6).   14:  White cloud, Daniel 7.13; Matthew 24.30; Mark 14.62.   15–16:  A harvest scene and   18–20:  A vintage scene; these two scenes correspond to the parable in Matthew 13.24–30; Matthew 13.37–43.   20:  God’s judgment is severe and prolonged.   </a:t>
            </a:r>
          </a:p>
          <a:p>
            <a:r>
              <a:rPr lang="en-US" sz="1200" kern="1200" dirty="0">
                <a:solidFill>
                  <a:schemeClr val="tx1"/>
                </a:solidFill>
                <a:effectLst/>
                <a:latin typeface="+mn-lt"/>
                <a:ea typeface="+mn-ea"/>
                <a:cs typeface="+mn-cs"/>
              </a:rPr>
              <a:t>15.1–16.21:  The seven bowls of the wrath of God.    </a:t>
            </a:r>
          </a:p>
          <a:p>
            <a:r>
              <a:rPr lang="en-US" sz="1200" kern="1200" dirty="0">
                <a:solidFill>
                  <a:schemeClr val="tx1"/>
                </a:solidFill>
                <a:effectLst/>
                <a:latin typeface="+mn-lt"/>
                <a:ea typeface="+mn-ea"/>
                <a:cs typeface="+mn-cs"/>
              </a:rPr>
              <a:t> 15.2–4:  Preparatory vision of the victorious martyrs in heaven (Revelation 8.3–5).   2:  Sea, see Revelation 4.6 n.   3:  Song of Moses, i.e. Deuteronomy 32 with Exodus 15.1–18.   7:  Golden bowls, resembling the bronze basins used by the priests in the sacrificial ritual (Exodus 27.3).   8:  Smoke, Isaiah 6.1–4.   15.1–16.21:  The seven bowls of the wrath of God.    </a:t>
            </a:r>
          </a:p>
          <a:p>
            <a:r>
              <a:rPr lang="en-US" sz="1200" kern="1200" dirty="0">
                <a:solidFill>
                  <a:schemeClr val="tx1"/>
                </a:solidFill>
                <a:effectLst/>
                <a:latin typeface="+mn-lt"/>
                <a:ea typeface="+mn-ea"/>
                <a:cs typeface="+mn-cs"/>
              </a:rPr>
              <a:t> 15.2–4:  Preparatory vision of the victorious martyrs in heaven (Revelation 8.3–5).   2:  Sea, see Revelation 4.6 n.   3:  Song of Moses, i.e. Deuteronomy 32 with Exodus 15.1–18.   7:  Golden bowls, resembling the bronze basins used by the priests in the sacrificial ritual (Exodus 27.3).   8:  Smoke, Isaiah 6.1–4.   </a:t>
            </a:r>
          </a:p>
          <a:p>
            <a:r>
              <a:rPr lang="en-US" sz="1200" kern="1200" dirty="0">
                <a:solidFill>
                  <a:schemeClr val="tx1"/>
                </a:solidFill>
                <a:effectLst/>
                <a:latin typeface="+mn-lt"/>
                <a:ea typeface="+mn-ea"/>
                <a:cs typeface="+mn-cs"/>
              </a:rPr>
              <a:t>16.1–21:  The pouring of the bowls  (compare the plagues inflicted on Egypt, Exodus 7–12). The descriptive details are not to be understood literally, but as contributing to the general effect of intense calamity and terror.   2:  Exodus 9.10–11; Deuteronomy 28.35.   3–4:  Exodus 7.17–21.   5:  The angel that has control of the waters.   6:  Divine retribution.   </a:t>
            </a:r>
          </a:p>
          <a:p>
            <a:r>
              <a:rPr lang="en-US" sz="1200" kern="1200" dirty="0">
                <a:solidFill>
                  <a:schemeClr val="tx1"/>
                </a:solidFill>
                <a:effectLst/>
                <a:latin typeface="+mn-lt"/>
                <a:ea typeface="+mn-ea"/>
                <a:cs typeface="+mn-cs"/>
              </a:rPr>
              <a:t> 16.10:  Exodus 10.21.   13:  Foul spirits, 1 Timothy 4.1; 1 John 4.3.   15:  Like a thief, see Revelation 3.3 n. Blessed, see Revelation 1.3 n.   16:  They, the frog-like spirits. Harmagedon, spelled variously in the manuscripts with “gg” and/or “dd”; also “Armageddon.” There is perhaps an allusion to Megiddo, the site of several decisive battles in Israel’s history (compare Judges 5.19; 2 Kings 9.27; 2 Chronicles 35.22).   19:  The great city, Rome.   21:  Hail, Exodus 9.23.   </a:t>
            </a:r>
          </a:p>
          <a:p>
            <a:r>
              <a:rPr lang="en-US" sz="1200" kern="1200" dirty="0">
                <a:solidFill>
                  <a:schemeClr val="tx1"/>
                </a:solidFill>
                <a:effectLst/>
                <a:latin typeface="+mn-lt"/>
                <a:ea typeface="+mn-ea"/>
                <a:cs typeface="+mn-cs"/>
              </a:rPr>
              <a:t>17.1–18.24:  The fall of Babylon,  which is Rome, the city on seven hills (Revelation 17.9; Revelation 17.18) and the archpersecutor of the saints (Revelation 17.6).   </a:t>
            </a:r>
          </a:p>
          <a:p>
            <a:r>
              <a:rPr lang="en-US" sz="1200" kern="1200" dirty="0">
                <a:solidFill>
                  <a:schemeClr val="tx1"/>
                </a:solidFill>
                <a:effectLst/>
                <a:latin typeface="+mn-lt"/>
                <a:ea typeface="+mn-ea"/>
                <a:cs typeface="+mn-cs"/>
              </a:rPr>
              <a:t> 17.2:  Jeremiah 51.7.   3:  Scarlet beast, the Roman empire (see Revelation 13.1 n.). Blasphemous names, divine titles given to Roman emperors.   5:  On her forehead, as was customary with Roman prostitutes.   8:  The beast now represents the Emperor Nero, commonly expected to return to life and power (Revelation 17.11).   </a:t>
            </a:r>
          </a:p>
          <a:p>
            <a:r>
              <a:rPr lang="en-US" sz="1200" kern="1200" dirty="0">
                <a:solidFill>
                  <a:schemeClr val="tx1"/>
                </a:solidFill>
                <a:effectLst/>
                <a:latin typeface="+mn-lt"/>
                <a:ea typeface="+mn-ea"/>
                <a:cs typeface="+mn-cs"/>
              </a:rPr>
              <a:t> 17.12:  These are probably local governors and satraps.   14:  The victory of Christ over the empire of the Antichrist.   17:  By divine overruling, the forces of iniquity fulfill the purposes of God (compare the passive verbs in Revelation 6.4; see Revelation 13.5 n.).   </a:t>
            </a:r>
          </a:p>
          <a:p>
            <a:r>
              <a:rPr lang="en-US" sz="1200" kern="1200" dirty="0">
                <a:solidFill>
                  <a:schemeClr val="tx1"/>
                </a:solidFill>
                <a:effectLst/>
                <a:latin typeface="+mn-lt"/>
                <a:ea typeface="+mn-ea"/>
                <a:cs typeface="+mn-cs"/>
              </a:rPr>
              <a:t>17.1–18.24:  The fall of Babylon,  which is Rome, the city on seven hills (Revelation 17.9; Revelation 17.18) and the archpersecutor of the saints (Revelation 17.6).   </a:t>
            </a:r>
          </a:p>
          <a:p>
            <a:r>
              <a:rPr lang="en-US" sz="1200" kern="1200" dirty="0">
                <a:solidFill>
                  <a:schemeClr val="tx1"/>
                </a:solidFill>
                <a:effectLst/>
                <a:latin typeface="+mn-lt"/>
                <a:ea typeface="+mn-ea"/>
                <a:cs typeface="+mn-cs"/>
              </a:rPr>
              <a:t> 17.2:  Jeremiah 51.7.   3:  Scarlet beast, the Roman empire (see Revelation 13.1 n.). Blasphemous names, divine titles given to Roman emperors.   5:  On her forehead, as was customary with Roman prostitutes.   8:  The beast now represents the Emperor Nero, commonly expected to return to life and power (Revelation 17.11).   </a:t>
            </a:r>
          </a:p>
          <a:p>
            <a:r>
              <a:rPr lang="en-US" sz="1200" kern="1200" dirty="0">
                <a:solidFill>
                  <a:schemeClr val="tx1"/>
                </a:solidFill>
                <a:effectLst/>
                <a:latin typeface="+mn-lt"/>
                <a:ea typeface="+mn-ea"/>
                <a:cs typeface="+mn-cs"/>
              </a:rPr>
              <a:t> 17.12:  These are probably local governors and satraps.   14:  The victory of Christ over the empire of the Antichrist.   17:  By divine overruling, the forces of iniquity fulfill the purposes of God (compare the passive verbs in Revelation 6.4; see Revelation 13.5 n.).   </a:t>
            </a:r>
          </a:p>
          <a:p>
            <a:r>
              <a:rPr lang="en-US" sz="1200" kern="1200" dirty="0">
                <a:solidFill>
                  <a:schemeClr val="tx1"/>
                </a:solidFill>
                <a:effectLst/>
                <a:latin typeface="+mn-lt"/>
                <a:ea typeface="+mn-ea"/>
                <a:cs typeface="+mn-cs"/>
              </a:rPr>
              <a:t>18.1–24:  Dirge over the fallen city  (Rome), with echoes from the taunt songs in Isaiah 23–24; Isaiah 47; Jeremiah 50–51; Ezekiel 26–27.   1–3:  Angelic announcement of doom (Isaiah 21.9; Jeremiah 50.39).   4–8:  Summons to God’s people to leave the doomed city; compare Jeremiah 51.45; Matthew 24.16.   5:  High as heaven, Jeremiah 51.9.   6:  Psalm 137.8.   </a:t>
            </a:r>
          </a:p>
          <a:p>
            <a:r>
              <a:rPr lang="en-US" sz="1200" kern="1200" dirty="0">
                <a:solidFill>
                  <a:schemeClr val="tx1"/>
                </a:solidFill>
                <a:effectLst/>
                <a:latin typeface="+mn-lt"/>
                <a:ea typeface="+mn-ea"/>
                <a:cs typeface="+mn-cs"/>
              </a:rPr>
              <a:t> 18.9–20:  Lamentation of those who have been enriched by the wicked city: kings (Revelation 18.9–10), merchants (Revelation 18.11–16), and mariners (Revelation 18.17–20).   20:  Rejoice over her, Jeremiah 51.48.   </a:t>
            </a:r>
          </a:p>
          <a:p>
            <a:r>
              <a:rPr lang="en-US" sz="1200" kern="1200" dirty="0">
                <a:solidFill>
                  <a:schemeClr val="tx1"/>
                </a:solidFill>
                <a:effectLst/>
                <a:latin typeface="+mn-lt"/>
                <a:ea typeface="+mn-ea"/>
                <a:cs typeface="+mn-cs"/>
              </a:rPr>
              <a:t> 18.21–24:  Symbolic action representing the total destruction of the city (Jeremiah 51.63–64).   22:  Sound of harpists, Jeremiah 25.10; Ezekiel 26.13.   24:  Blood of prophets, Matthew 23.34; Matthew 23.35; Luke 11.49–51; Luke 13.33; Luke 13.34.   </a:t>
            </a:r>
          </a:p>
          <a:p>
            <a:r>
              <a:rPr lang="en-US" sz="1200" kern="1200" dirty="0">
                <a:solidFill>
                  <a:schemeClr val="tx1"/>
                </a:solidFill>
                <a:effectLst/>
                <a:latin typeface="+mn-lt"/>
                <a:ea typeface="+mn-ea"/>
                <a:cs typeface="+mn-cs"/>
              </a:rPr>
              <a:t>19.1–10:  Praises in heaven  for the destruction of Rome (Revelation 19.1–5) and for the marriage of the Lamb (Revelation 19.6–9).   5:  Psalm 115.13.   7:  His bride, the church (Ephesians 5.23–32).   8:  The church is holy as her members are holy (Revelation 7.14; compare Matthew 22.11).   9:  Blessed, see Revelation 1.3 n.   10:  An aside (compare Revelation 22.8–9).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Vision Seven Scene Six</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V7S6</a:t>
            </a:r>
          </a:p>
          <a:p>
            <a:r>
              <a:rPr lang="en-US" sz="1200" kern="1200" dirty="0">
                <a:solidFill>
                  <a:schemeClr val="tx1"/>
                </a:solidFill>
                <a:effectLst/>
                <a:latin typeface="+mn-lt"/>
                <a:ea typeface="+mn-ea"/>
                <a:cs typeface="+mn-cs"/>
              </a:rPr>
              <a:t>The Rider on the White Horse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11 	Then I saw heaven opened, and there was a white horse! Its rider is called Faithful and True, and in righteousness he judges and makes war.  12 His eyes are like a flame of fire, and on his head are many diadems; and he has a name inscribed that no one knows but himself.  13 He is clothed in a robe dipped in † blood, and his name is called The Word of God.  14 And the armies of heaven, wearing fine linen, white and pure, were following him on white horses.  15 From his mouth comes a sharp sword with which to strike down the nations, and he will rule † them with a rod of iron; he will tread the wine press of the fury of the wrath of God the Almighty.  16 On his robe and on his thigh he has a name inscribed, “King of kings and Lord of lords.”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Beast and Its Armies Defeated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17 	Then I saw an angel standing in the sun, and with a loud voice he called to all the birds that fly in midheaven, “Come, gather for the great supper of God,  18 to eat the flesh of kings, the flesh of captains, the flesh of the mighty, the flesh of horses and their riders—flesh of all, both free and slave, both small and great.”  19 Then I saw the beast and the kings of the earth with their armies gathered to make war against the rider on the horse and against his army.  20 And the beast was captured, and with it the false prophet who had performed in its presence the signs by which he deceived those who had received the mark of the beast and those who worshiped its image. These two were thrown alive into the lake of fire that burns with sulfur.  21 And the rest were killed by the sword of the rider on the horse, the sword that came from his mouth; and all the birds were gorged with their flesh.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Thousand Years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20 Then I saw an angel coming down from heaven, holding in his hand the key to the bottomless pit and a great chain.  2 He seized the dragon, that ancient serpent, who is the Devil and Satan, and bound him for a thousand years,  3 and threw him into the pit, and locked and sealed it over him, so that he would deceive the nations no more, until the thousand years were ended. After that he must be let out for a little while. </a:t>
            </a:r>
          </a:p>
          <a:p>
            <a:r>
              <a:rPr lang="en-US" sz="1200" kern="1200" dirty="0">
                <a:solidFill>
                  <a:schemeClr val="tx1"/>
                </a:solidFill>
                <a:effectLst/>
                <a:latin typeface="+mn-lt"/>
                <a:ea typeface="+mn-ea"/>
                <a:cs typeface="+mn-cs"/>
              </a:rPr>
              <a:t>4 	Then I saw thrones, and those seated on them were given authority to judge. I also saw the souls of those who had been beheaded for their testimony to Jesus † and for the word of God. They had not worshiped the beast or its image and had not received its mark on their foreheads or their hands. They came to life and reigned with Christ a thousand years.  5 (The rest of the dead did not come to life until the thousand years were ended.) This is the first resurrection.  6 Blessed and holy are those who share in the first resurrection. Over these the second death has no power, but they will be priests of God and of Christ, and they will reign with him a thousand years.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Satan’s Doom</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7 	When the thousand years are ended, Satan will be released from his prison  8 and will come out to deceive the nations at the four corners of the earth, Gog and Magog, in order to gather them for battle; they are as numerous as the sands of the sea.  9 They marched up over the breadth of the earth and surrounded the camp of the saints and the beloved city. And fire came down from heaven † and consumed them.  10 And the devil who had deceived them was thrown into the lake of fire and sulfur, where the beast and the false prophet were, and they will be tormented day and night forever and ever.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Dead Are Judged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11 	Then I saw a great white throne and the one who sat on it; the earth and the heaven fled from his presence, and no place was found for them.  12 And I saw the dead, great and small, standing before the throne, and books were opened. Also another book was opened, the book of life. And the dead were judged according to their works, as recorded in the books.  13 And the sea gave up the dead that were in it, Death and Hades gave up the dead that were in them, and all were judged according to what they had done.  14 Then Death and Hades were thrown into the lake of fire. This is the second death, the lake of fire;  15 and anyone whose name was not found written in the book of life was thrown into the lake of fire.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[19.11–21:  The victory of Christ and his heavenly armies  over the beast and his cohorts.   12:  A name . . . that no one knows, the greatness of Christ surpasses human knowledge (Matthew 11.27).   13:  As revealer of God he is called The Word of God (John 1.1; John 1.14).   14:  Armies, the angelic host (see translators' note to Luke 2.13).   15:  Revelation 1.16; Psalm 2.9.   16:  Revelation 17.14; Deuteronomy 10.17.   17–18:  An angel summons the birds of prey (Ezekiel 39.4; Ezekiel 39.17–20).   19–21:  The final battle between Christ and Antichrist (anticipated in Revelation 16.13–16).   20:  The false prophet, the second beast of Revelation 13.11–15. The lake of fire is Gehenna (see Revelation 14.10 n.; see translators' note to Matthew 18.9).   </a:t>
            </a:r>
          </a:p>
          <a:p>
            <a:r>
              <a:rPr lang="en-US" sz="1200" kern="1200" dirty="0">
                <a:solidFill>
                  <a:schemeClr val="tx1"/>
                </a:solidFill>
                <a:effectLst/>
                <a:latin typeface="+mn-lt"/>
                <a:ea typeface="+mn-ea"/>
                <a:cs typeface="+mn-cs"/>
              </a:rPr>
              <a:t>20.1–6:  The binding of Satan and the reign of the martyrs.    1:  Chain, 2 Peter 2.4; Jude 6.   2:  As other numerals in this book are to be understood symbolically and not literally, so this period of a thousand years represents the perfection and completion of the martyrs’ reign with Christ, untroubled by Satan’s wiles. The first limiting of the power of the evil one occurred during the ministry of the Seventy (Luke 10.18). One must beware of reading more into this passage than is warranted; e.g. nothing is said here about a reign on earth.   4:  Thrones of judgment (Daniel 7.9; Daniel 7.22; Daniel 7.27; Matthew 19.28; Luke 22.30). Those . . . beheaded for their testimony, martyrs (in Revelation 6.9–10 the souls of the martyrs, under the altar, cry for vengeance). Its mark, Revelation 13.16–17; Revelation 14.9.   6:  Blessed, see Revelation 1.3 n. Priests, Revelation 1.6; Revelation 5.10. Second death, see Revelation 2.11 n.   </a:t>
            </a:r>
          </a:p>
          <a:p>
            <a:r>
              <a:rPr lang="en-US" sz="1200" kern="1200" dirty="0">
                <a:solidFill>
                  <a:schemeClr val="tx1"/>
                </a:solidFill>
                <a:effectLst/>
                <a:latin typeface="+mn-lt"/>
                <a:ea typeface="+mn-ea"/>
                <a:cs typeface="+mn-cs"/>
              </a:rPr>
              <a:t>20.7–10:  The loosing of Satan and the final conflict.  Gog and Magog, Ezekiel 38–39.   9:  The beloved city, Jerusalem, symbol of the Church universal. Fire, 2 Kings 1.10–12.   10:  Was thrown into the lake of fire, the final overthrow of Satan.   </a:t>
            </a:r>
          </a:p>
          <a:p>
            <a:r>
              <a:rPr lang="en-US" sz="1200" kern="1200" dirty="0">
                <a:solidFill>
                  <a:schemeClr val="tx1"/>
                </a:solidFill>
                <a:effectLst/>
                <a:latin typeface="+mn-lt"/>
                <a:ea typeface="+mn-ea"/>
                <a:cs typeface="+mn-cs"/>
              </a:rPr>
              <a:t>20.11–15:  The final judgment.    12:  Books, containing the record of what everyone has done (Daniel 7.10). Book of life, see Revelation 3.5 n. Judged according to their works, Matthew 16.27; Romans 2.6; 2 Corinthians 5.10.   13–14:  Death and Hades (the temporary abode of the dead) are personified.   14:  The second death, see Revelation 2.11 n.; Matthew 25.41.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Vision Seven Scene Seven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V7S7</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Heaven and the New Earth</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21 Then I saw a new heaven and a new earth; for the first heaven and the first earth had passed away, and the sea was no more.  2 And I saw the holy city, the new Jerusalem, coming down out of heaven from God, prepared as a bride adorned for her husband.  3 And I heard a loud voice from the throne saying, </a:t>
            </a:r>
          </a:p>
          <a:p>
            <a:r>
              <a:rPr lang="en-US" sz="1200" kern="1200" dirty="0">
                <a:solidFill>
                  <a:schemeClr val="tx1"/>
                </a:solidFill>
                <a:effectLst/>
                <a:latin typeface="+mn-lt"/>
                <a:ea typeface="+mn-ea"/>
                <a:cs typeface="+mn-cs"/>
              </a:rPr>
              <a:t>“See, the home † of God is among mortals. </a:t>
            </a:r>
          </a:p>
          <a:p>
            <a:r>
              <a:rPr lang="en-US" sz="1200" kern="1200" dirty="0">
                <a:solidFill>
                  <a:schemeClr val="tx1"/>
                </a:solidFill>
                <a:effectLst/>
                <a:latin typeface="+mn-lt"/>
                <a:ea typeface="+mn-ea"/>
                <a:cs typeface="+mn-cs"/>
              </a:rPr>
              <a:t>He will dwell † with them as their God; † </a:t>
            </a:r>
          </a:p>
          <a:p>
            <a:r>
              <a:rPr lang="en-US" sz="1200" kern="1200" dirty="0">
                <a:solidFill>
                  <a:schemeClr val="tx1"/>
                </a:solidFill>
                <a:effectLst/>
                <a:latin typeface="+mn-lt"/>
                <a:ea typeface="+mn-ea"/>
                <a:cs typeface="+mn-cs"/>
              </a:rPr>
              <a:t>they will be his peoples, † </a:t>
            </a:r>
          </a:p>
          <a:p>
            <a:r>
              <a:rPr lang="en-US" sz="1200" kern="1200" dirty="0">
                <a:solidFill>
                  <a:schemeClr val="tx1"/>
                </a:solidFill>
                <a:effectLst/>
                <a:latin typeface="+mn-lt"/>
                <a:ea typeface="+mn-ea"/>
                <a:cs typeface="+mn-cs"/>
              </a:rPr>
              <a:t>and God himself will be with them; † </a:t>
            </a:r>
          </a:p>
          <a:p>
            <a:r>
              <a:rPr lang="en-US" sz="1200" kern="1200" dirty="0">
                <a:solidFill>
                  <a:schemeClr val="tx1"/>
                </a:solidFill>
                <a:effectLst/>
                <a:latin typeface="+mn-lt"/>
                <a:ea typeface="+mn-ea"/>
                <a:cs typeface="+mn-cs"/>
              </a:rPr>
              <a:t> 4 	he will wipe every tear from their eyes. </a:t>
            </a:r>
          </a:p>
          <a:p>
            <a:r>
              <a:rPr lang="en-US" sz="1200" kern="1200" dirty="0">
                <a:solidFill>
                  <a:schemeClr val="tx1"/>
                </a:solidFill>
                <a:effectLst/>
                <a:latin typeface="+mn-lt"/>
                <a:ea typeface="+mn-ea"/>
                <a:cs typeface="+mn-cs"/>
              </a:rPr>
              <a:t>Death will be no more; </a:t>
            </a:r>
          </a:p>
          <a:p>
            <a:r>
              <a:rPr lang="en-US" sz="1200" kern="1200" dirty="0">
                <a:solidFill>
                  <a:schemeClr val="tx1"/>
                </a:solidFill>
                <a:effectLst/>
                <a:latin typeface="+mn-lt"/>
                <a:ea typeface="+mn-ea"/>
                <a:cs typeface="+mn-cs"/>
              </a:rPr>
              <a:t>mourning and crying and pain will be no more, </a:t>
            </a:r>
          </a:p>
          <a:p>
            <a:r>
              <a:rPr lang="en-US" sz="1200" kern="1200" dirty="0">
                <a:solidFill>
                  <a:schemeClr val="tx1"/>
                </a:solidFill>
                <a:effectLst/>
                <a:latin typeface="+mn-lt"/>
                <a:ea typeface="+mn-ea"/>
                <a:cs typeface="+mn-cs"/>
              </a:rPr>
              <a:t>for the first things have passed away.” </a:t>
            </a:r>
          </a:p>
          <a:p>
            <a:r>
              <a:rPr lang="en-US" sz="1200" kern="1200" dirty="0">
                <a:solidFill>
                  <a:schemeClr val="tx1"/>
                </a:solidFill>
                <a:effectLst/>
                <a:latin typeface="+mn-lt"/>
                <a:ea typeface="+mn-ea"/>
                <a:cs typeface="+mn-cs"/>
              </a:rPr>
              <a:t>5 	And the one who was seated on the throne said, “See, I am making all things new.” Also he said, “Write this, for these words are trustworthy and true.”  6 Then he said to me, “It is done! I am the Alpha and the Omega, the beginning and the end. To the thirsty I will give water as a gift from the spring of the water of life.  7 Those who conquer will inherit these things, and I will be their God and they will be my children.  8 But as for the cowardly, the faithless, † the polluted, the murderers, the fornicators, the sorcerers, the idolaters, and all liars, their place will be in the lake that burns with fire and sulfur, which is the second death.”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Vision of the New Jerusalem</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9 	Then one of the seven angels who had the seven bowls full of the seven last plagues came and said to me, “Come, I will show you the bride, the wife of the Lamb.”  10 And in the spirit † he carried me away to a great, high mountain and showed me the holy city Jerusalem coming down out of heaven from God.  11 It has the glory of God and a radiance like a very rare jewel, like jasper, clear as crystal.  12 It has a great, high wall with twelve gates, and at the gates twelve angels, and on the gates are inscribed the names of the twelve tribes of the Israelites;  13 on the east three gates, on the north three gates, on the south three gates, and on the west three gates.  14 And the wall of the city has twelve foundations, and on them are the twelve names of the twelve apostles of the Lamb. </a:t>
            </a:r>
          </a:p>
          <a:p>
            <a:r>
              <a:rPr lang="en-US" sz="1200" kern="1200" dirty="0">
                <a:solidFill>
                  <a:schemeClr val="tx1"/>
                </a:solidFill>
                <a:effectLst/>
                <a:latin typeface="+mn-lt"/>
                <a:ea typeface="+mn-ea"/>
                <a:cs typeface="+mn-cs"/>
              </a:rPr>
              <a:t>15 	The angel † who talked to me had a measuring rod of gold to measure the city and its gates and walls.  16 The city lies foursquare, its length the same as its width; and he measured the city with his rod, fifteen hundred miles; † its length and width and height are equal.  17 He also measured its wall, one hundred forty-four cubits † by human measurement, which the angel was using.  18 The wall is built of jasper, while the city is pure gold, clear as glass.  19 The foundations of the wall of the city are adorned with every jewel; the first was jasper, the second sapphire, the third agate, the fourth emerald,  20 the fifth onyx, the sixth carnelian, the seventh chrysolite, the eighth beryl, the ninth topaz, the tenth chrysoprase, the eleventh jacinth, the twelfth amethyst.  21 And the twelve gates are twelve pearls, each of the gates is a single pearl, and the street of the city is pure gold, transparent as glass. </a:t>
            </a:r>
          </a:p>
          <a:p>
            <a:r>
              <a:rPr lang="en-US" sz="1200" kern="1200" dirty="0">
                <a:solidFill>
                  <a:schemeClr val="tx1"/>
                </a:solidFill>
                <a:effectLst/>
                <a:latin typeface="+mn-lt"/>
                <a:ea typeface="+mn-ea"/>
                <a:cs typeface="+mn-cs"/>
              </a:rPr>
              <a:t>22 	I saw no temple in the city, for its temple is the Lord God the Almighty and the Lamb.  23 And the city has no need of sun or moon to shine on it, for the glory of God is its light, and its lamp is the Lamb.  24 The nations will walk by its light, and the kings of the earth will bring their glory into it.  25 Its gates will never be shut by day—and there will be no night there.  26 People will bring into it the glory and the honor of the nations.  27 But nothing unclean will enter it, nor anyone who practices abomination or falsehood, but only those who are written in the Lamb’s book of life.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River of Life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22 Then the angel † showed me the river of the water of life, bright as crystal, flowing from the throne of God and of the Lamb  2 through the middle of the street of the city. On either side of the river is the tree of life † with its twelve kinds of fruit, producing its fruit each month; and the leaves of the tree are for the healing of the nations.  3 Nothing accursed will be found there anymore. But the throne of God and of the Lamb will be in it, and his servants † will worship him;  4 they will see his face, and his name will be on their foreheads.  5 And there will be no more night; they need no light of lamp or sun, for the Lord God will be their light, and they will reign forever and ever. </a:t>
            </a:r>
          </a:p>
          <a:p>
            <a:r>
              <a:rPr lang="en-US" sz="1200" kern="1200" dirty="0">
                <a:solidFill>
                  <a:schemeClr val="tx1"/>
                </a:solidFill>
                <a:effectLst/>
                <a:latin typeface="+mn-lt"/>
                <a:ea typeface="+mn-ea"/>
                <a:cs typeface="+mn-cs"/>
              </a:rPr>
              <a:t>[21.1–22.5:  Vision of the new Jerusalem.    </a:t>
            </a:r>
          </a:p>
          <a:p>
            <a:r>
              <a:rPr lang="en-US" sz="1200" kern="1200" dirty="0">
                <a:solidFill>
                  <a:schemeClr val="tx1"/>
                </a:solidFill>
                <a:effectLst/>
                <a:latin typeface="+mn-lt"/>
                <a:ea typeface="+mn-ea"/>
                <a:cs typeface="+mn-cs"/>
              </a:rPr>
              <a:t>21.1–8:  The renewal of creation.    1:  The new heaven and . . . new earth, predicted by Isaiah (Isaiah 65.17; Isaiah 66.22); all creation will be renewed, freed from imperfections, and transformed by the glory of God (Romans 8.19–21). The sea, a symbol of turbulence and unrest.   2:  New Jerusalem, the church (Galatians 4.26). Prepared as a bride, suggesting all that is beautiful and lovely (Revelation 19.7–9).   3:  Ezekiel 37.27.   4:  Revelation 7.16; Isaiah 25.8; Isaiah 35.10.   5:  The speaker is the Lord God (Revelation 1.8).   6:  Alpha and Omega, see Revelation 1.8 n. Water of life, Isaiah 55.1; John 4.13; John 7.37.   7:  Those who conquer, compare the concluding words of each of the seven letters in Revelation 2 and Revelation 3.   8:  The cowardly and the faithless do not have faith enough to endure trials, and so fall away in time of persecution. Sorcerers, literally “poisoners,” those dealing in philters and poisons (Acts 19.19). The lake, see Revelation 19.20 n. The second death, contrasted to the water of life in Revelation 21.6 (see Revelation 2.11 n.).   </a:t>
            </a:r>
          </a:p>
          <a:p>
            <a:r>
              <a:rPr lang="en-US" sz="1200" kern="1200" dirty="0">
                <a:solidFill>
                  <a:schemeClr val="tx1"/>
                </a:solidFill>
                <a:effectLst/>
                <a:latin typeface="+mn-lt"/>
                <a:ea typeface="+mn-ea"/>
                <a:cs typeface="+mn-cs"/>
              </a:rPr>
              <a:t>21.9–27:  The measuring of the city.  Since the city is symbolical, so are its measurements (all of which are multiples of 12).   9:  The seven bowls, see Revelation 16.   10:  In the spirit, see Revelation 1.10 n. High mountain, Ezekiel 40.2.   11:  Jasper, Revelation 4.3.   12:  Ezekiel 48.30–34.   14:  Apostles, Ephesians 2.20.   </a:t>
            </a:r>
          </a:p>
          <a:p>
            <a:r>
              <a:rPr lang="en-US" sz="1200" kern="1200" dirty="0">
                <a:solidFill>
                  <a:schemeClr val="tx1"/>
                </a:solidFill>
                <a:effectLst/>
                <a:latin typeface="+mn-lt"/>
                <a:ea typeface="+mn-ea"/>
                <a:cs typeface="+mn-cs"/>
              </a:rPr>
              <a:t> 21.15–18:  The city is represented as being a cube, symbol of perfection; its beauty and magnificence are suggested by the precious stones (Exodus 28.17–21).   19:  Isaiah 54.11–12.   21:  The street, the paving of the streets.   </a:t>
            </a:r>
          </a:p>
          <a:p>
            <a:r>
              <a:rPr lang="en-US" sz="1200" kern="1200" dirty="0">
                <a:solidFill>
                  <a:schemeClr val="tx1"/>
                </a:solidFill>
                <a:effectLst/>
                <a:latin typeface="+mn-lt"/>
                <a:ea typeface="+mn-ea"/>
                <a:cs typeface="+mn-cs"/>
              </a:rPr>
              <a:t> 21.22–23:  No temple . . . no sun are needed because the Presence and Glory of God pervades the entire community (Isaiah 24.23; Isaiah 60.1; Isaiah 60.19). Its lamp is the Lamb, John 8.12.   25:  Gates are for protection from enemies; perpetually open gates symbolize perfect safety; see Isaiah 60.11.   27:  Book of life, see Revelation 3.5 n.   </a:t>
            </a:r>
          </a:p>
          <a:p>
            <a:r>
              <a:rPr lang="en-US" sz="1200" kern="1200" dirty="0">
                <a:solidFill>
                  <a:schemeClr val="tx1"/>
                </a:solidFill>
                <a:effectLst/>
                <a:latin typeface="+mn-lt"/>
                <a:ea typeface="+mn-ea"/>
                <a:cs typeface="+mn-cs"/>
              </a:rPr>
              <a:t>21.1–22.5:  Vision of the new Jerusalem.    </a:t>
            </a:r>
          </a:p>
          <a:p>
            <a:r>
              <a:rPr lang="en-US" sz="1200" kern="1200" dirty="0">
                <a:solidFill>
                  <a:schemeClr val="tx1"/>
                </a:solidFill>
                <a:effectLst/>
                <a:latin typeface="+mn-lt"/>
                <a:ea typeface="+mn-ea"/>
                <a:cs typeface="+mn-cs"/>
              </a:rPr>
              <a:t>22.1–5:  The river and the tree of life.    1:  The river of blessings from God (compare Genesis 2.10; Psalm 46.4; Ezekiel 47.1; Zechariah 14.8; John 4.10; John 4.14).   2:  The tree, used here generically of many trees on either side of the river (Ezekiel 47.12).   3:  The throne of God and of the Lamb is one throne (John 10.30).   4:  To see his face will be the crowning joy of heaven (Matthew 5.8; 1 John 3.2; compare 1 Corinthians 13.12). On their foreheads, see Revelation 7.3 n.; contrast Revelation 13.16.   5:  Those who worship God (Revelation 22.3) will reign with him in eternal triumph.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Post Logue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Epilogue and Benediction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8 	I, John, am the one who heard and saw these things. And when I heard and saw them, I fell down to worship at the feet of the angel who showed them to me;  9 but he said to me, “You must not do that! I am a fellow servant † with you and your comrades † the prophets, and with those who keep the words of this book. Worship God!” </a:t>
            </a:r>
          </a:p>
          <a:p>
            <a:r>
              <a:rPr lang="en-US" sz="1200" kern="1200" dirty="0">
                <a:solidFill>
                  <a:schemeClr val="tx1"/>
                </a:solidFill>
                <a:effectLst/>
                <a:latin typeface="+mn-lt"/>
                <a:ea typeface="+mn-ea"/>
                <a:cs typeface="+mn-cs"/>
              </a:rPr>
              <a:t>10 	And he said to me, “Do not seal up the words of the prophecy of this book, for the time is near.  11 Let the evildoer still do evil, and the filthy still be filthy, and the righteous still do right, and the holy still be holy.”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12 	“See, I am coming soon; my reward is with me, to repay according to everyone’s work.  13 I am the Alpha and the Omega, the first and the last, the beginning and the end.” </a:t>
            </a:r>
          </a:p>
          <a:p>
            <a:r>
              <a:rPr lang="en-US" sz="1200" kern="1200" dirty="0">
                <a:solidFill>
                  <a:schemeClr val="tx1"/>
                </a:solidFill>
                <a:effectLst/>
                <a:latin typeface="+mn-lt"/>
                <a:ea typeface="+mn-ea"/>
                <a:cs typeface="+mn-cs"/>
              </a:rPr>
              <a:t>14 	Blessed are those who wash their robes, † so that they will have the right to the tree of life and may enter the city by the gates.  15 Outside are the dogs and sorcerers and fornicators and murderers and idolaters, and everyone who loves and practices falsehood. </a:t>
            </a:r>
          </a:p>
          <a:p>
            <a:r>
              <a:rPr lang="en-US" sz="1200" kern="1200" dirty="0">
                <a:solidFill>
                  <a:schemeClr val="tx1"/>
                </a:solidFill>
                <a:effectLst/>
                <a:latin typeface="+mn-lt"/>
                <a:ea typeface="+mn-ea"/>
                <a:cs typeface="+mn-cs"/>
              </a:rPr>
              <a:t>16 	“It is I, Jesus, who sent my angel to you with this testimony for the churches. I am the root and the descendant of David, the bright morning star.” </a:t>
            </a:r>
          </a:p>
          <a:p>
            <a:r>
              <a:rPr lang="en-US" sz="1200" kern="1200" dirty="0">
                <a:solidFill>
                  <a:schemeClr val="tx1"/>
                </a:solidFill>
                <a:effectLst/>
                <a:latin typeface="+mn-lt"/>
                <a:ea typeface="+mn-ea"/>
                <a:cs typeface="+mn-cs"/>
              </a:rPr>
              <a:t> 17 	The Spirit and the bride say, “Come.” </a:t>
            </a:r>
          </a:p>
          <a:p>
            <a:r>
              <a:rPr lang="en-US" sz="1200" kern="1200" dirty="0">
                <a:solidFill>
                  <a:schemeClr val="tx1"/>
                </a:solidFill>
                <a:effectLst/>
                <a:latin typeface="+mn-lt"/>
                <a:ea typeface="+mn-ea"/>
                <a:cs typeface="+mn-cs"/>
              </a:rPr>
              <a:t>And let everyone who hears say, “Come.” </a:t>
            </a:r>
          </a:p>
          <a:p>
            <a:r>
              <a:rPr lang="en-US" sz="1200" kern="1200" dirty="0">
                <a:solidFill>
                  <a:schemeClr val="tx1"/>
                </a:solidFill>
                <a:effectLst/>
                <a:latin typeface="+mn-lt"/>
                <a:ea typeface="+mn-ea"/>
                <a:cs typeface="+mn-cs"/>
              </a:rPr>
              <a:t>And let everyone who is thirsty come. </a:t>
            </a:r>
          </a:p>
          <a:p>
            <a:r>
              <a:rPr lang="en-US" sz="1200" kern="1200" dirty="0">
                <a:solidFill>
                  <a:schemeClr val="tx1"/>
                </a:solidFill>
                <a:effectLst/>
                <a:latin typeface="+mn-lt"/>
                <a:ea typeface="+mn-ea"/>
                <a:cs typeface="+mn-cs"/>
              </a:rPr>
              <a:t>Let anyone who wishes take the water of life as a gift. </a:t>
            </a:r>
          </a:p>
          <a:p>
            <a:r>
              <a:rPr lang="en-US" sz="1200" kern="1200" dirty="0">
                <a:solidFill>
                  <a:schemeClr val="tx1"/>
                </a:solidFill>
                <a:effectLst/>
                <a:latin typeface="+mn-lt"/>
                <a:ea typeface="+mn-ea"/>
                <a:cs typeface="+mn-cs"/>
              </a:rPr>
              <a:t>18 	I warn everyone who hears the words of the prophecy of this book: if anyone adds to them, God will add to that person the plagues described in this book;  19 if anyone takes away from the words of the book of this prophecy, God will take away that person’s share in the tree of life and in the holy city, which are described in this book. </a:t>
            </a:r>
          </a:p>
          <a:p>
            <a:r>
              <a:rPr lang="en-US" sz="1200" kern="1200" dirty="0">
                <a:solidFill>
                  <a:schemeClr val="tx1"/>
                </a:solidFill>
                <a:effectLst/>
                <a:latin typeface="+mn-lt"/>
                <a:ea typeface="+mn-ea"/>
                <a:cs typeface="+mn-cs"/>
              </a:rPr>
              <a:t>20 	The one who testifies to these things says, “Surely I am coming soon.” </a:t>
            </a:r>
          </a:p>
          <a:p>
            <a:r>
              <a:rPr lang="en-US" sz="1200" kern="1200" dirty="0">
                <a:solidFill>
                  <a:schemeClr val="tx1"/>
                </a:solidFill>
                <a:effectLst/>
                <a:latin typeface="+mn-lt"/>
                <a:ea typeface="+mn-ea"/>
                <a:cs typeface="+mn-cs"/>
              </a:rPr>
              <a:t>Amen. Come, Lord Jesus! </a:t>
            </a:r>
          </a:p>
          <a:p>
            <a:r>
              <a:rPr lang="en-US" sz="1200" kern="1200" dirty="0">
                <a:solidFill>
                  <a:schemeClr val="tx1"/>
                </a:solidFill>
                <a:effectLst/>
                <a:latin typeface="+mn-lt"/>
                <a:ea typeface="+mn-ea"/>
                <a:cs typeface="+mn-cs"/>
              </a:rPr>
              <a:t>21 	The grace of the Lord Jesus be with all the saints. Amen. † </a:t>
            </a:r>
          </a:p>
          <a:p>
            <a:r>
              <a:rPr lang="en-US" sz="1200" kern="1200" dirty="0">
                <a:solidFill>
                  <a:schemeClr val="tx1"/>
                </a:solidFill>
                <a:effectLst/>
                <a:latin typeface="+mn-lt"/>
                <a:ea typeface="+mn-ea"/>
                <a:cs typeface="+mn-cs"/>
              </a:rPr>
              <a:t>[22.6–21:  Epilogue,  consisting of warnings and exhortations.   6:  He said, an angel (Revelation 22.8), perhaps the one referred to in Revelation 1.1. These words, i.e. the contents of this book. The God of the spirits of the prophets, the one who inspired the spirits of the prophets.   7:  A parenthesis, reporting the words of Christ (compare Revelation 16.15). Blessed, see Revelation 1.3 n.   8–9:  Revelation 19.10.   10:  Do not seal, this book is intended for all to read.   11:  The end of the age is too near to allow time for change.   </a:t>
            </a:r>
          </a:p>
          <a:p>
            <a:r>
              <a:rPr lang="en-US" sz="1200" kern="1200" dirty="0">
                <a:solidFill>
                  <a:schemeClr val="tx1"/>
                </a:solidFill>
                <a:effectLst/>
                <a:latin typeface="+mn-lt"/>
                <a:ea typeface="+mn-ea"/>
                <a:cs typeface="+mn-cs"/>
              </a:rPr>
              <a:t> 22.12:  My reward is with me, Isaiah 40.10; Jeremiah 17.10.   13:  Christ applies God’s title to himself (see Revelation 1.8 n.).   14:  Blessed, see Revelation 1.3 n. Wash, Revelation 7.14. The city, heavenly Jerusalem.   15:  Dogs, impure, lascivious persons (Philippians 3.2). Sorcerers, see Revelation 21.8 n.   16:  Root . . . of David, Isaiah 11.1; Isaiah 11.10; Matthew 1.1. Morning star, see Revelation 2.28 n.   17:  The bride, the church. “Come,” singular number in Greek, is addressed to Jesus, as Revelation 22.20.   18–19:  A solemn warning against perversion of the teachings of this book (compare Deuteronomy 4.2; Deuteronomy 12.32).   20:  The one who testifies, Jesus Christ; see Revelation 1.2.   21:  A fitting conclusion to this book and to the Bible.   ]</a:t>
            </a:r>
          </a:p>
          <a:p>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31</a:t>
            </a:fld>
            <a:endParaRPr lang="en-US" dirty="0"/>
          </a:p>
        </p:txBody>
      </p:sp>
    </p:spTree>
    <p:extLst>
      <p:ext uri="{BB962C8B-B14F-4D97-AF65-F5344CB8AC3E}">
        <p14:creationId xmlns:p14="http://schemas.microsoft.com/office/powerpoint/2010/main" val="2989978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028700"/>
            <a:ext cx="8229600" cy="13716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0BFAC2F5-BF56-404C-91A0-86CB9BD6FDF7}" type="slidenum">
              <a:rPr lang="en-US" smtClean="0"/>
              <a:t>‹#›</a:t>
            </a:fld>
            <a:endParaRPr lang="en-US" dirty="0"/>
          </a:p>
        </p:txBody>
      </p:sp>
      <p:sp>
        <p:nvSpPr>
          <p:cNvPr id="9" name="Subtitle 8"/>
          <p:cNvSpPr>
            <a:spLocks noGrp="1"/>
          </p:cNvSpPr>
          <p:nvPr>
            <p:ph type="subTitle" idx="1"/>
          </p:nvPr>
        </p:nvSpPr>
        <p:spPr>
          <a:xfrm>
            <a:off x="1371600" y="2498774"/>
            <a:ext cx="6400800" cy="131445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457200"/>
            <a:ext cx="7086600" cy="13716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1880839"/>
            <a:ext cx="7086600" cy="1132284"/>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4812507"/>
            <a:ext cx="762000" cy="273844"/>
          </a:xfrm>
        </p:spPr>
        <p:txBody>
          <a:bodyPr/>
          <a:lstStyle/>
          <a:p>
            <a:fld id="{0BFAC2F5-BF56-404C-91A0-86CB9BD6FDF7}"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200151"/>
            <a:ext cx="4038600" cy="3394472"/>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8229600" cy="85725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151361"/>
            <a:ext cx="4040188" cy="563165"/>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33" y="1151361"/>
            <a:ext cx="4041775" cy="563165"/>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771651"/>
            <a:ext cx="4040188" cy="2822972"/>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33" y="1771651"/>
            <a:ext cx="4041775" cy="2822972"/>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2" y="1143001"/>
            <a:ext cx="3008313" cy="3451622"/>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04797"/>
            <a:ext cx="5111750" cy="4389835"/>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
            <a:ext cx="5486400" cy="391716"/>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373981"/>
            <a:ext cx="5486400" cy="29718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875090"/>
            <a:ext cx="5486400" cy="397764"/>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781050"/>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5D2345A-7060-4576-8960-492DFD6EEBF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231355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21E2406-09D8-4983-A62C-50F72DE59FD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4704006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14"/>
            <a:ext cx="7886700" cy="214669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3442099"/>
            <a:ext cx="7886700" cy="1125140"/>
          </a:xfrm>
        </p:spPr>
        <p:txBody>
          <a:bodyPr/>
          <a:lstStyle>
            <a:lvl1pPr marL="0" indent="0">
              <a:buNone/>
              <a:defRPr sz="1800"/>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D91A928-D527-4A2D-91D3-EA2C5DEB1DA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4776017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E5DF383-AFFF-4EE8-BD7A-57B9AD81893C}"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2266568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3888" y="205979"/>
            <a:ext cx="7886700" cy="857250"/>
          </a:xfrm>
        </p:spPr>
        <p:txBody>
          <a:bodyPr/>
          <a:lstStyle/>
          <a:p>
            <a:r>
              <a:rPr lang="en-US"/>
              <a:t>Click to edit Master title style</a:t>
            </a:r>
          </a:p>
        </p:txBody>
      </p:sp>
      <p:sp>
        <p:nvSpPr>
          <p:cNvPr id="3" name="Text Placeholder 2"/>
          <p:cNvSpPr>
            <a:spLocks noGrp="1"/>
          </p:cNvSpPr>
          <p:nvPr>
            <p:ph type="body" idx="1"/>
          </p:nvPr>
        </p:nvSpPr>
        <p:spPr>
          <a:xfrm>
            <a:off x="623888" y="1116837"/>
            <a:ext cx="3867150" cy="48101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3888" y="1645444"/>
            <a:ext cx="3867150" cy="298370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1850" y="1116837"/>
            <a:ext cx="3868738" cy="48101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1850" y="1645444"/>
            <a:ext cx="3868738" cy="298370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dirty="0">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dirty="0">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09029A40-54F0-4C0B-AD4A-A03C8AF96F30}"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6471958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dirty="0">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dirty="0">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C8A2C2E9-9A18-4853-9EE6-DB105B198345}"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9194997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dirty="0">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825F053F-6EE7-42EB-990A-9E1445196F63}"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1142419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0" y="342900"/>
            <a:ext cx="2949575" cy="120015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788" y="740570"/>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40" y="1576388"/>
            <a:ext cx="2949575" cy="2819400"/>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1C1E1C3-A3FA-4E54-BD12-474EE2E67B5D}"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440476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0" y="342900"/>
            <a:ext cx="2949575" cy="120015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788" y="740570"/>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30240" y="1576388"/>
            <a:ext cx="2949575" cy="2819400"/>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CB80C35-2D18-4099-A14D-4860C1D80B0C}"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6942759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B20E3B-8A08-499E-84A5-F14E49B159E6}"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5646528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7015A31-2908-4794-B204-F124D70ADFFB}"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2956770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9057023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1495688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401240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322226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8" name="Footer Placeholder 7"/>
          <p:cNvSpPr>
            <a:spLocks noGrp="1"/>
          </p:cNvSpPr>
          <p:nvPr>
            <p:ph type="ftr" sz="quarter" idx="11"/>
          </p:nvPr>
        </p:nvSpPr>
        <p:spPr/>
        <p:txBody>
          <a:bodyPr/>
          <a:lstStyle/>
          <a:p>
            <a:endParaRPr lang="en-US" dirty="0">
              <a:solidFill>
                <a:prstClr val="white">
                  <a:tint val="75000"/>
                </a:prstClr>
              </a:solidFill>
            </a:endParaRPr>
          </a:p>
        </p:txBody>
      </p:sp>
      <p:sp>
        <p:nvSpPr>
          <p:cNvPr id="9" name="Slide Number Placeholder 8"/>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7915228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4" name="Footer Placeholder 3"/>
          <p:cNvSpPr>
            <a:spLocks noGrp="1"/>
          </p:cNvSpPr>
          <p:nvPr>
            <p:ph type="ftr" sz="quarter" idx="11"/>
          </p:nvPr>
        </p:nvSpPr>
        <p:spPr/>
        <p:txBody>
          <a:bodyPr/>
          <a:lstStyle/>
          <a:p>
            <a:endParaRPr lang="en-US" dirty="0">
              <a:solidFill>
                <a:prstClr val="white">
                  <a:tint val="75000"/>
                </a:prstClr>
              </a:solidFill>
            </a:endParaRPr>
          </a:p>
        </p:txBody>
      </p:sp>
      <p:sp>
        <p:nvSpPr>
          <p:cNvPr id="5" name="Slide Number Placeholder 4"/>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5529123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3" name="Footer Placeholder 2"/>
          <p:cNvSpPr>
            <a:spLocks noGrp="1"/>
          </p:cNvSpPr>
          <p:nvPr>
            <p:ph type="ftr" sz="quarter" idx="11"/>
          </p:nvPr>
        </p:nvSpPr>
        <p:spPr/>
        <p:txBody>
          <a:bodyPr/>
          <a:lstStyle/>
          <a:p>
            <a:endParaRPr lang="en-US" dirty="0">
              <a:solidFill>
                <a:prstClr val="white">
                  <a:tint val="75000"/>
                </a:prstClr>
              </a:solidFill>
            </a:endParaRPr>
          </a:p>
        </p:txBody>
      </p:sp>
      <p:sp>
        <p:nvSpPr>
          <p:cNvPr id="4" name="Slide Number Placeholder 3"/>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
        <p:nvSpPr>
          <p:cNvPr id="5" name="Rectangle 4"/>
          <p:cNvSpPr/>
          <p:nvPr userDrawn="1"/>
        </p:nvSpPr>
        <p:spPr>
          <a:xfrm>
            <a:off x="9301469" y="8164"/>
            <a:ext cx="1390005" cy="513533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Bef>
                <a:spcPts val="450"/>
              </a:spcBef>
            </a:pPr>
            <a:r>
              <a:rPr lang="en-US" sz="1200" dirty="0">
                <a:solidFill>
                  <a:prstClr val="white">
                    <a:lumMod val="50000"/>
                  </a:prstClr>
                </a:solidFill>
                <a:latin typeface="Calibri Light" panose="020F0302020204030204" pitchFamily="34" charset="0"/>
                <a:cs typeface="Calibri" panose="020F0502020204030204" pitchFamily="34" charset="0"/>
              </a:rPr>
              <a:t>Edit the text with your own short phrase. Move the sparkles as you like.</a:t>
            </a:r>
          </a:p>
          <a:p>
            <a:pPr>
              <a:spcBef>
                <a:spcPts val="450"/>
              </a:spcBef>
            </a:pPr>
            <a:r>
              <a:rPr lang="en-US" sz="1200" dirty="0">
                <a:solidFill>
                  <a:prstClr val="white">
                    <a:lumMod val="50000"/>
                  </a:prstClr>
                </a:solidFill>
                <a:latin typeface="Calibri Light" panose="020F0302020204030204" pitchFamily="34" charset="0"/>
                <a:cs typeface="Calibri" panose="020F0502020204030204" pitchFamily="34" charset="0"/>
              </a:rPr>
              <a:t>The animation is already done for you; just copy and paste the slide into your existing presentation. </a:t>
            </a:r>
          </a:p>
          <a:p>
            <a:pPr>
              <a:spcBef>
                <a:spcPts val="450"/>
              </a:spcBef>
            </a:pPr>
            <a:r>
              <a:rPr lang="en-US" sz="1200" dirty="0">
                <a:solidFill>
                  <a:prstClr val="white">
                    <a:lumMod val="50000"/>
                  </a:prstClr>
                </a:solidFill>
                <a:latin typeface="Calibri Light" panose="020F0302020204030204" pitchFamily="34" charset="0"/>
                <a:cs typeface="Calibri" panose="020F0502020204030204" pitchFamily="34" charset="0"/>
              </a:rPr>
              <a:t>Note: This animation looks best on a dark background.</a:t>
            </a:r>
          </a:p>
        </p:txBody>
      </p:sp>
    </p:spTree>
    <p:extLst>
      <p:ext uri="{BB962C8B-B14F-4D97-AF65-F5344CB8AC3E}">
        <p14:creationId xmlns:p14="http://schemas.microsoft.com/office/powerpoint/2010/main" val="8839555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8022703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3748366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8055823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940364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05978"/>
            <a:ext cx="8229600" cy="85725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200150"/>
            <a:ext cx="8229600" cy="353187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4812507"/>
            <a:ext cx="2133600" cy="273844"/>
          </a:xfrm>
          <a:prstGeom prst="rect">
            <a:avLst/>
          </a:prstGeom>
        </p:spPr>
        <p:txBody>
          <a:bodyPr vert="horz" anchor="b"/>
          <a:lstStyle>
            <a:lvl1pPr algn="l" eaLnBrk="1" latinLnBrk="0" hangingPunct="1">
              <a:defRPr kumimoji="0" sz="1200">
                <a:solidFill>
                  <a:schemeClr val="tx1">
                    <a:shade val="50000"/>
                  </a:schemeClr>
                </a:solidFill>
              </a:defRPr>
            </a:lvl1pPr>
          </a:lstStyle>
          <a:p>
            <a:fld id="{97DDA82D-6099-47C0-96B3-2B02DAC538D2}" type="datetimeFigureOut">
              <a:rPr lang="en-US" smtClean="0"/>
              <a:t>8/20/2017</a:t>
            </a:fld>
            <a:endParaRPr lang="en-US" dirty="0"/>
          </a:p>
        </p:txBody>
      </p:sp>
      <p:sp>
        <p:nvSpPr>
          <p:cNvPr id="3" name="Footer Placeholder 2"/>
          <p:cNvSpPr>
            <a:spLocks noGrp="1"/>
          </p:cNvSpPr>
          <p:nvPr>
            <p:ph type="ftr" sz="quarter" idx="3"/>
          </p:nvPr>
        </p:nvSpPr>
        <p:spPr>
          <a:xfrm>
            <a:off x="3124200" y="4812507"/>
            <a:ext cx="2895600" cy="273844"/>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4812507"/>
            <a:ext cx="762000" cy="273844"/>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0BFAC2F5-BF56-404C-91A0-86CB9BD6FDF7}"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50"/>
            </a:lvl1pPr>
          </a:lstStyle>
          <a:p>
            <a:pPr fontAlgn="base">
              <a:spcBef>
                <a:spcPct val="0"/>
              </a:spcBef>
              <a:spcAft>
                <a:spcPct val="0"/>
              </a:spcAft>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50"/>
            </a:lvl1pPr>
          </a:lstStyle>
          <a:p>
            <a:pPr fontAlgn="base">
              <a:spcBef>
                <a:spcPct val="0"/>
              </a:spcBef>
              <a:spcAft>
                <a:spcPct val="0"/>
              </a:spcAft>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50"/>
            </a:lvl1pPr>
          </a:lstStyle>
          <a:p>
            <a:pPr fontAlgn="base">
              <a:spcBef>
                <a:spcPct val="0"/>
              </a:spcBef>
              <a:spcAft>
                <a:spcPct val="0"/>
              </a:spcAft>
            </a:pPr>
            <a:fld id="{0EEB4026-D0F9-43AC-BCB1-E10A75FE9B56}" type="slidenum">
              <a:rPr lang="en-US">
                <a:solidFill>
                  <a:srgbClr val="000000"/>
                </a:solidFill>
              </a:rPr>
              <a:pPr fontAlgn="base">
                <a:spcBef>
                  <a:spcPct val="0"/>
                </a:spcBef>
                <a:spcAft>
                  <a:spcPct val="0"/>
                </a:spcAft>
              </a:pPr>
              <a:t>‹#›</a:t>
            </a:fld>
            <a:endParaRPr lang="en-US" dirty="0">
              <a:solidFill>
                <a:srgbClr val="000000"/>
              </a:solidFill>
            </a:endParaRPr>
          </a:p>
        </p:txBody>
      </p:sp>
    </p:spTree>
    <p:extLst>
      <p:ext uri="{BB962C8B-B14F-4D97-AF65-F5344CB8AC3E}">
        <p14:creationId xmlns:p14="http://schemas.microsoft.com/office/powerpoint/2010/main" val="343313380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rtl="0" fontAlgn="base">
        <a:spcBef>
          <a:spcPct val="0"/>
        </a:spcBef>
        <a:spcAft>
          <a:spcPct val="0"/>
        </a:spcAft>
        <a:defRPr kern="1200">
          <a:solidFill>
            <a:schemeClr val="tx2"/>
          </a:solidFill>
          <a:latin typeface="+mj-lt"/>
          <a:ea typeface="+mj-ea"/>
          <a:cs typeface="+mj-cs"/>
        </a:defRPr>
      </a:lvl1pPr>
      <a:lvl2pPr algn="ctr" rtl="0" fontAlgn="base">
        <a:spcBef>
          <a:spcPct val="0"/>
        </a:spcBef>
        <a:spcAft>
          <a:spcPct val="0"/>
        </a:spcAft>
        <a:defRPr>
          <a:solidFill>
            <a:schemeClr val="tx2"/>
          </a:solidFill>
          <a:latin typeface="Arial" panose="020B0604020202020204" pitchFamily="34" charset="0"/>
        </a:defRPr>
      </a:lvl2pPr>
      <a:lvl3pPr algn="ctr" rtl="0" fontAlgn="base">
        <a:spcBef>
          <a:spcPct val="0"/>
        </a:spcBef>
        <a:spcAft>
          <a:spcPct val="0"/>
        </a:spcAft>
        <a:defRPr>
          <a:solidFill>
            <a:schemeClr val="tx2"/>
          </a:solidFill>
          <a:latin typeface="Arial" panose="020B0604020202020204" pitchFamily="34" charset="0"/>
        </a:defRPr>
      </a:lvl3pPr>
      <a:lvl4pPr algn="ctr" rtl="0" fontAlgn="base">
        <a:spcBef>
          <a:spcPct val="0"/>
        </a:spcBef>
        <a:spcAft>
          <a:spcPct val="0"/>
        </a:spcAft>
        <a:defRPr>
          <a:solidFill>
            <a:schemeClr val="tx2"/>
          </a:solidFill>
          <a:latin typeface="Arial" panose="020B0604020202020204" pitchFamily="34" charset="0"/>
        </a:defRPr>
      </a:lvl4pPr>
      <a:lvl5pPr algn="ctr" rtl="0" fontAlgn="base">
        <a:spcBef>
          <a:spcPct val="0"/>
        </a:spcBef>
        <a:spcAft>
          <a:spcPct val="0"/>
        </a:spcAft>
        <a:defRPr>
          <a:solidFill>
            <a:schemeClr val="tx2"/>
          </a:solidFill>
          <a:latin typeface="Arial" panose="020B0604020202020204" pitchFamily="34" charset="0"/>
        </a:defRPr>
      </a:lvl5pPr>
      <a:lvl6pPr marL="342900" algn="ctr" rtl="0" fontAlgn="base">
        <a:spcBef>
          <a:spcPct val="0"/>
        </a:spcBef>
        <a:spcAft>
          <a:spcPct val="0"/>
        </a:spcAft>
        <a:defRPr>
          <a:solidFill>
            <a:schemeClr val="tx2"/>
          </a:solidFill>
          <a:latin typeface="Arial" panose="020B0604020202020204" pitchFamily="34" charset="0"/>
        </a:defRPr>
      </a:lvl6pPr>
      <a:lvl7pPr marL="685800" algn="ctr" rtl="0" fontAlgn="base">
        <a:spcBef>
          <a:spcPct val="0"/>
        </a:spcBef>
        <a:spcAft>
          <a:spcPct val="0"/>
        </a:spcAft>
        <a:defRPr>
          <a:solidFill>
            <a:schemeClr val="tx2"/>
          </a:solidFill>
          <a:latin typeface="Arial" panose="020B0604020202020204" pitchFamily="34" charset="0"/>
        </a:defRPr>
      </a:lvl7pPr>
      <a:lvl8pPr marL="1028700" algn="ctr" rtl="0" fontAlgn="base">
        <a:spcBef>
          <a:spcPct val="0"/>
        </a:spcBef>
        <a:spcAft>
          <a:spcPct val="0"/>
        </a:spcAft>
        <a:defRPr>
          <a:solidFill>
            <a:schemeClr val="tx2"/>
          </a:solidFill>
          <a:latin typeface="Arial" panose="020B0604020202020204" pitchFamily="34" charset="0"/>
        </a:defRPr>
      </a:lvl8pPr>
      <a:lvl9pPr marL="1371600" algn="ctr" rtl="0" fontAlgn="base">
        <a:spcBef>
          <a:spcPct val="0"/>
        </a:spcBef>
        <a:spcAft>
          <a:spcPct val="0"/>
        </a:spcAft>
        <a:defRPr>
          <a:solidFill>
            <a:schemeClr val="tx2"/>
          </a:solidFill>
          <a:latin typeface="Arial" panose="020B0604020202020204" pitchFamily="34" charset="0"/>
        </a:defRPr>
      </a:lvl9pPr>
    </p:titleStyle>
    <p:bodyStyle>
      <a:lvl1pPr marL="257175" indent="-257175" algn="l" rtl="0" fontAlgn="base">
        <a:spcBef>
          <a:spcPct val="20000"/>
        </a:spcBef>
        <a:spcAft>
          <a:spcPct val="0"/>
        </a:spcAft>
        <a:buChar char="•"/>
        <a:defRPr sz="2400" kern="1200">
          <a:solidFill>
            <a:schemeClr val="tx1"/>
          </a:solidFill>
          <a:latin typeface="+mn-lt"/>
          <a:ea typeface="+mn-ea"/>
          <a:cs typeface="+mn-cs"/>
        </a:defRPr>
      </a:lvl1pPr>
      <a:lvl2pPr marL="557213" indent="-214313" algn="l" rtl="0" fontAlgn="base">
        <a:spcBef>
          <a:spcPct val="20000"/>
        </a:spcBef>
        <a:spcAft>
          <a:spcPct val="0"/>
        </a:spcAft>
        <a:buChar char="–"/>
        <a:defRPr sz="2100" kern="1200">
          <a:solidFill>
            <a:schemeClr val="tx1"/>
          </a:solidFill>
          <a:latin typeface="+mn-lt"/>
          <a:ea typeface="+mn-ea"/>
          <a:cs typeface="+mn-cs"/>
        </a:defRPr>
      </a:lvl2pPr>
      <a:lvl3pPr marL="857250" indent="-171450" algn="l" rtl="0" fontAlgn="base">
        <a:spcBef>
          <a:spcPct val="20000"/>
        </a:spcBef>
        <a:spcAft>
          <a:spcPct val="0"/>
        </a:spcAft>
        <a:buChar char="•"/>
        <a:defRPr sz="1800" kern="1200">
          <a:solidFill>
            <a:schemeClr val="tx1"/>
          </a:solidFill>
          <a:latin typeface="+mn-lt"/>
          <a:ea typeface="+mn-ea"/>
          <a:cs typeface="+mn-cs"/>
        </a:defRPr>
      </a:lvl3pPr>
      <a:lvl4pPr marL="1200150" indent="-171450" algn="l" rtl="0" fontAlgn="base">
        <a:spcBef>
          <a:spcPct val="20000"/>
        </a:spcBef>
        <a:spcAft>
          <a:spcPct val="0"/>
        </a:spcAft>
        <a:buChar char="–"/>
        <a:defRPr sz="1500" kern="1200">
          <a:solidFill>
            <a:schemeClr val="tx1"/>
          </a:solidFill>
          <a:latin typeface="+mn-lt"/>
          <a:ea typeface="+mn-ea"/>
          <a:cs typeface="+mn-cs"/>
        </a:defRPr>
      </a:lvl4pPr>
      <a:lvl5pPr marL="1543050" indent="-171450" algn="l" rtl="0" fontAlgn="base">
        <a:spcBef>
          <a:spcPct val="20000"/>
        </a:spcBef>
        <a:spcAft>
          <a:spcPct val="0"/>
        </a:spcAft>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ct val="30000"/>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ct val="30000"/>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ct val="30000"/>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ct val="30000"/>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solidFill>
                <a:prstClr val="white">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151583598"/>
      </p:ext>
    </p:extLst>
  </p:cSld>
  <p:clrMap bg1="dk1" tx1="lt1" bg2="dk2" tx2="lt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671504"/>
            <a:ext cx="8229600" cy="1177245"/>
          </a:xfrm>
          <a:prstGeom prst="rect">
            <a:avLst/>
          </a:prstGeom>
          <a:noFill/>
        </p:spPr>
        <p:txBody>
          <a:bodyPr wrap="none" rtlCol="0">
            <a:noAutofit/>
            <a:scene3d>
              <a:camera prst="orthographicFront"/>
              <a:lightRig rig="threePt" dir="t"/>
            </a:scene3d>
            <a:sp3d extrusionH="57150">
              <a:bevelT w="38100" h="38100"/>
            </a:sp3d>
          </a:bodyPr>
          <a:lstStyle/>
          <a:p>
            <a:pPr algn="ctr"/>
            <a:r>
              <a:rPr lang="en-US" sz="4800" dirty="0"/>
              <a:t>THE BOOK OF REVELATION</a:t>
            </a:r>
            <a:br>
              <a:rPr lang="en-US" sz="4800" dirty="0"/>
            </a:br>
            <a:r>
              <a:rPr lang="en-US" sz="4800" dirty="0"/>
              <a:t>FOR THE MODERN READER</a:t>
            </a:r>
          </a:p>
          <a:p>
            <a:pPr algn="ctr"/>
            <a:r>
              <a:rPr lang="en-US" sz="4800" cap="all" dirty="0">
                <a:gradFill flip="none" rotWithShape="1">
                  <a:gsLst>
                    <a:gs pos="0">
                      <a:srgbClr val="03D4A8"/>
                    </a:gs>
                    <a:gs pos="25000">
                      <a:srgbClr val="21D6E0"/>
                    </a:gs>
                    <a:gs pos="75000">
                      <a:srgbClr val="0087E6"/>
                    </a:gs>
                    <a:gs pos="100000">
                      <a:srgbClr val="005CBF"/>
                    </a:gs>
                  </a:gsLst>
                  <a:lin ang="16200000" scaled="1"/>
                  <a:tileRect/>
                </a:gradFill>
                <a:effectLst>
                  <a:reflection blurRad="6350" stA="55000" endA="300" endPos="45500" dir="5400000" sy="-100000" algn="bl" rotWithShape="0"/>
                </a:effectLst>
                <a:latin typeface="Franklin Gothic Heavy" pitchFamily="34" charset="0"/>
              </a:rPr>
              <a:t>Lesson three</a:t>
            </a:r>
          </a:p>
        </p:txBody>
      </p:sp>
      <p:sp>
        <p:nvSpPr>
          <p:cNvPr id="3" name="4-Point Star 2"/>
          <p:cNvSpPr/>
          <p:nvPr/>
        </p:nvSpPr>
        <p:spPr>
          <a:xfrm rot="890656">
            <a:off x="2476043" y="1929843"/>
            <a:ext cx="352421" cy="352421"/>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4" name="4-Point Star 3"/>
          <p:cNvSpPr/>
          <p:nvPr/>
        </p:nvSpPr>
        <p:spPr>
          <a:xfrm rot="890656">
            <a:off x="4857809" y="1872429"/>
            <a:ext cx="262844" cy="262844"/>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5" name="4-Point Star 4"/>
          <p:cNvSpPr/>
          <p:nvPr/>
        </p:nvSpPr>
        <p:spPr>
          <a:xfrm rot="890656">
            <a:off x="5480131" y="2258301"/>
            <a:ext cx="200229" cy="200229"/>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6" name="4-Point Star 5"/>
          <p:cNvSpPr/>
          <p:nvPr/>
        </p:nvSpPr>
        <p:spPr>
          <a:xfrm rot="890656">
            <a:off x="3106215" y="2392244"/>
            <a:ext cx="241270" cy="241270"/>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7" name="4-Point Star 6"/>
          <p:cNvSpPr/>
          <p:nvPr/>
        </p:nvSpPr>
        <p:spPr>
          <a:xfrm rot="890656">
            <a:off x="3750720" y="1940052"/>
            <a:ext cx="241270" cy="241270"/>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Tree>
    <p:extLst>
      <p:ext uri="{BB962C8B-B14F-4D97-AF65-F5344CB8AC3E}">
        <p14:creationId xmlns:p14="http://schemas.microsoft.com/office/powerpoint/2010/main" val="2718997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90"/>
                                          </p:val>
                                        </p:tav>
                                        <p:tav tm="100000">
                                          <p:val>
                                            <p:fltVal val="0"/>
                                          </p:val>
                                        </p:tav>
                                      </p:tavLst>
                                    </p:anim>
                                    <p:animEffect transition="in" filter="fade">
                                      <p:cBhvr>
                                        <p:cTn id="10" dur="500"/>
                                        <p:tgtEl>
                                          <p:spTgt spid="3"/>
                                        </p:tgtEl>
                                      </p:cBhvr>
                                    </p:animEffect>
                                  </p:childTnLst>
                                </p:cTn>
                              </p:par>
                              <p:par>
                                <p:cTn id="11" presetID="31" presetClass="exit" presetSubtype="0" fill="hold" grpId="1" nodeType="withEffect">
                                  <p:stCondLst>
                                    <p:cond delay="700"/>
                                  </p:stCondLst>
                                  <p:iterate type="lt">
                                    <p:tmPct val="5000"/>
                                  </p:iterate>
                                  <p:childTnLst>
                                    <p:anim calcmode="lin" valueType="num">
                                      <p:cBhvr>
                                        <p:cTn id="12" dur="500"/>
                                        <p:tgtEl>
                                          <p:spTgt spid="3"/>
                                        </p:tgtEl>
                                        <p:attrNameLst>
                                          <p:attrName>ppt_w</p:attrName>
                                        </p:attrNameLst>
                                      </p:cBhvr>
                                      <p:tavLst>
                                        <p:tav tm="0">
                                          <p:val>
                                            <p:strVal val="ppt_w"/>
                                          </p:val>
                                        </p:tav>
                                        <p:tav tm="100000">
                                          <p:val>
                                            <p:fltVal val="0"/>
                                          </p:val>
                                        </p:tav>
                                      </p:tavLst>
                                    </p:anim>
                                    <p:anim calcmode="lin" valueType="num">
                                      <p:cBhvr>
                                        <p:cTn id="13" dur="500"/>
                                        <p:tgtEl>
                                          <p:spTgt spid="3"/>
                                        </p:tgtEl>
                                        <p:attrNameLst>
                                          <p:attrName>ppt_h</p:attrName>
                                        </p:attrNameLst>
                                      </p:cBhvr>
                                      <p:tavLst>
                                        <p:tav tm="0">
                                          <p:val>
                                            <p:strVal val="ppt_h"/>
                                          </p:val>
                                        </p:tav>
                                        <p:tav tm="100000">
                                          <p:val>
                                            <p:fltVal val="0"/>
                                          </p:val>
                                        </p:tav>
                                      </p:tavLst>
                                    </p:anim>
                                    <p:anim calcmode="lin" valueType="num">
                                      <p:cBhvr>
                                        <p:cTn id="14" dur="500"/>
                                        <p:tgtEl>
                                          <p:spTgt spid="3"/>
                                        </p:tgtEl>
                                        <p:attrNameLst>
                                          <p:attrName>style.rotation</p:attrName>
                                        </p:attrNameLst>
                                      </p:cBhvr>
                                      <p:tavLst>
                                        <p:tav tm="0">
                                          <p:val>
                                            <p:fltVal val="0"/>
                                          </p:val>
                                        </p:tav>
                                        <p:tav tm="100000">
                                          <p:val>
                                            <p:fltVal val="90"/>
                                          </p:val>
                                        </p:tav>
                                      </p:tavLst>
                                    </p:anim>
                                    <p:animEffect transition="out" filter="fade">
                                      <p:cBhvr>
                                        <p:cTn id="15" dur="500"/>
                                        <p:tgtEl>
                                          <p:spTgt spid="3"/>
                                        </p:tgtEl>
                                      </p:cBhvr>
                                    </p:animEffect>
                                    <p:set>
                                      <p:cBhvr>
                                        <p:cTn id="16" dur="1" fill="hold">
                                          <p:stCondLst>
                                            <p:cond delay="499"/>
                                          </p:stCondLst>
                                        </p:cTn>
                                        <p:tgtEl>
                                          <p:spTgt spid="3"/>
                                        </p:tgtEl>
                                        <p:attrNameLst>
                                          <p:attrName>style.visibility</p:attrName>
                                        </p:attrNameLst>
                                      </p:cBhvr>
                                      <p:to>
                                        <p:strVal val="hidden"/>
                                      </p:to>
                                    </p:set>
                                  </p:childTnLst>
                                </p:cTn>
                              </p:par>
                              <p:par>
                                <p:cTn id="17" presetID="31" presetClass="entr" presetSubtype="0" fill="hold" grpId="0" nodeType="withEffect">
                                  <p:stCondLst>
                                    <p:cond delay="200"/>
                                  </p:stCondLst>
                                  <p:iterate type="lt">
                                    <p:tmPct val="5000"/>
                                  </p:iterate>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 calcmode="lin" valueType="num">
                                      <p:cBhvr>
                                        <p:cTn id="21" dur="500" fill="hold"/>
                                        <p:tgtEl>
                                          <p:spTgt spid="6"/>
                                        </p:tgtEl>
                                        <p:attrNameLst>
                                          <p:attrName>style.rotation</p:attrName>
                                        </p:attrNameLst>
                                      </p:cBhvr>
                                      <p:tavLst>
                                        <p:tav tm="0">
                                          <p:val>
                                            <p:fltVal val="90"/>
                                          </p:val>
                                        </p:tav>
                                        <p:tav tm="100000">
                                          <p:val>
                                            <p:fltVal val="0"/>
                                          </p:val>
                                        </p:tav>
                                      </p:tavLst>
                                    </p:anim>
                                    <p:animEffect transition="in" filter="fade">
                                      <p:cBhvr>
                                        <p:cTn id="22" dur="500"/>
                                        <p:tgtEl>
                                          <p:spTgt spid="6"/>
                                        </p:tgtEl>
                                      </p:cBhvr>
                                    </p:animEffect>
                                  </p:childTnLst>
                                </p:cTn>
                              </p:par>
                              <p:par>
                                <p:cTn id="23" presetID="31" presetClass="exit" presetSubtype="0" fill="hold" grpId="1" nodeType="withEffect">
                                  <p:stCondLst>
                                    <p:cond delay="900"/>
                                  </p:stCondLst>
                                  <p:iterate type="lt">
                                    <p:tmPct val="5000"/>
                                  </p:iterate>
                                  <p:childTnLst>
                                    <p:anim calcmode="lin" valueType="num">
                                      <p:cBhvr>
                                        <p:cTn id="24" dur="500"/>
                                        <p:tgtEl>
                                          <p:spTgt spid="6"/>
                                        </p:tgtEl>
                                        <p:attrNameLst>
                                          <p:attrName>ppt_w</p:attrName>
                                        </p:attrNameLst>
                                      </p:cBhvr>
                                      <p:tavLst>
                                        <p:tav tm="0">
                                          <p:val>
                                            <p:strVal val="ppt_w"/>
                                          </p:val>
                                        </p:tav>
                                        <p:tav tm="100000">
                                          <p:val>
                                            <p:fltVal val="0"/>
                                          </p:val>
                                        </p:tav>
                                      </p:tavLst>
                                    </p:anim>
                                    <p:anim calcmode="lin" valueType="num">
                                      <p:cBhvr>
                                        <p:cTn id="25" dur="500"/>
                                        <p:tgtEl>
                                          <p:spTgt spid="6"/>
                                        </p:tgtEl>
                                        <p:attrNameLst>
                                          <p:attrName>ppt_h</p:attrName>
                                        </p:attrNameLst>
                                      </p:cBhvr>
                                      <p:tavLst>
                                        <p:tav tm="0">
                                          <p:val>
                                            <p:strVal val="ppt_h"/>
                                          </p:val>
                                        </p:tav>
                                        <p:tav tm="100000">
                                          <p:val>
                                            <p:fltVal val="0"/>
                                          </p:val>
                                        </p:tav>
                                      </p:tavLst>
                                    </p:anim>
                                    <p:anim calcmode="lin" valueType="num">
                                      <p:cBhvr>
                                        <p:cTn id="26" dur="500"/>
                                        <p:tgtEl>
                                          <p:spTgt spid="6"/>
                                        </p:tgtEl>
                                        <p:attrNameLst>
                                          <p:attrName>style.rotation</p:attrName>
                                        </p:attrNameLst>
                                      </p:cBhvr>
                                      <p:tavLst>
                                        <p:tav tm="0">
                                          <p:val>
                                            <p:fltVal val="0"/>
                                          </p:val>
                                        </p:tav>
                                        <p:tav tm="100000">
                                          <p:val>
                                            <p:fltVal val="90"/>
                                          </p:val>
                                        </p:tav>
                                      </p:tavLst>
                                    </p:anim>
                                    <p:animEffect transition="out" filter="fade">
                                      <p:cBhvr>
                                        <p:cTn id="27" dur="500"/>
                                        <p:tgtEl>
                                          <p:spTgt spid="6"/>
                                        </p:tgtEl>
                                      </p:cBhvr>
                                    </p:animEffect>
                                    <p:set>
                                      <p:cBhvr>
                                        <p:cTn id="28" dur="1" fill="hold">
                                          <p:stCondLst>
                                            <p:cond delay="499"/>
                                          </p:stCondLst>
                                        </p:cTn>
                                        <p:tgtEl>
                                          <p:spTgt spid="6"/>
                                        </p:tgtEl>
                                        <p:attrNameLst>
                                          <p:attrName>style.visibility</p:attrName>
                                        </p:attrNameLst>
                                      </p:cBhvr>
                                      <p:to>
                                        <p:strVal val="hidden"/>
                                      </p:to>
                                    </p:set>
                                  </p:childTnLst>
                                </p:cTn>
                              </p:par>
                              <p:par>
                                <p:cTn id="29" presetID="31" presetClass="entr" presetSubtype="0" fill="hold" grpId="0" nodeType="withEffect">
                                  <p:stCondLst>
                                    <p:cond delay="400"/>
                                  </p:stCondLst>
                                  <p:iterate type="lt">
                                    <p:tmPct val="5000"/>
                                  </p:iterate>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90"/>
                                          </p:val>
                                        </p:tav>
                                        <p:tav tm="100000">
                                          <p:val>
                                            <p:fltVal val="0"/>
                                          </p:val>
                                        </p:tav>
                                      </p:tavLst>
                                    </p:anim>
                                    <p:animEffect transition="in" filter="fade">
                                      <p:cBhvr>
                                        <p:cTn id="34" dur="500"/>
                                        <p:tgtEl>
                                          <p:spTgt spid="7"/>
                                        </p:tgtEl>
                                      </p:cBhvr>
                                    </p:animEffect>
                                  </p:childTnLst>
                                </p:cTn>
                              </p:par>
                              <p:par>
                                <p:cTn id="35" presetID="31" presetClass="exit" presetSubtype="0" fill="hold" grpId="1" nodeType="withEffect">
                                  <p:stCondLst>
                                    <p:cond delay="1100"/>
                                  </p:stCondLst>
                                  <p:iterate type="lt">
                                    <p:tmPct val="5000"/>
                                  </p:iterate>
                                  <p:childTnLst>
                                    <p:anim calcmode="lin" valueType="num">
                                      <p:cBhvr>
                                        <p:cTn id="36" dur="500"/>
                                        <p:tgtEl>
                                          <p:spTgt spid="7"/>
                                        </p:tgtEl>
                                        <p:attrNameLst>
                                          <p:attrName>ppt_w</p:attrName>
                                        </p:attrNameLst>
                                      </p:cBhvr>
                                      <p:tavLst>
                                        <p:tav tm="0">
                                          <p:val>
                                            <p:strVal val="ppt_w"/>
                                          </p:val>
                                        </p:tav>
                                        <p:tav tm="100000">
                                          <p:val>
                                            <p:fltVal val="0"/>
                                          </p:val>
                                        </p:tav>
                                      </p:tavLst>
                                    </p:anim>
                                    <p:anim calcmode="lin" valueType="num">
                                      <p:cBhvr>
                                        <p:cTn id="37" dur="500"/>
                                        <p:tgtEl>
                                          <p:spTgt spid="7"/>
                                        </p:tgtEl>
                                        <p:attrNameLst>
                                          <p:attrName>ppt_h</p:attrName>
                                        </p:attrNameLst>
                                      </p:cBhvr>
                                      <p:tavLst>
                                        <p:tav tm="0">
                                          <p:val>
                                            <p:strVal val="ppt_h"/>
                                          </p:val>
                                        </p:tav>
                                        <p:tav tm="100000">
                                          <p:val>
                                            <p:fltVal val="0"/>
                                          </p:val>
                                        </p:tav>
                                      </p:tavLst>
                                    </p:anim>
                                    <p:anim calcmode="lin" valueType="num">
                                      <p:cBhvr>
                                        <p:cTn id="38" dur="500"/>
                                        <p:tgtEl>
                                          <p:spTgt spid="7"/>
                                        </p:tgtEl>
                                        <p:attrNameLst>
                                          <p:attrName>style.rotation</p:attrName>
                                        </p:attrNameLst>
                                      </p:cBhvr>
                                      <p:tavLst>
                                        <p:tav tm="0">
                                          <p:val>
                                            <p:fltVal val="0"/>
                                          </p:val>
                                        </p:tav>
                                        <p:tav tm="100000">
                                          <p:val>
                                            <p:fltVal val="90"/>
                                          </p:val>
                                        </p:tav>
                                      </p:tavLst>
                                    </p:anim>
                                    <p:animEffect transition="out" filter="fade">
                                      <p:cBhvr>
                                        <p:cTn id="39" dur="500"/>
                                        <p:tgtEl>
                                          <p:spTgt spid="7"/>
                                        </p:tgtEl>
                                      </p:cBhvr>
                                    </p:animEffect>
                                    <p:set>
                                      <p:cBhvr>
                                        <p:cTn id="40" dur="1" fill="hold">
                                          <p:stCondLst>
                                            <p:cond delay="499"/>
                                          </p:stCondLst>
                                        </p:cTn>
                                        <p:tgtEl>
                                          <p:spTgt spid="7"/>
                                        </p:tgtEl>
                                        <p:attrNameLst>
                                          <p:attrName>style.visibility</p:attrName>
                                        </p:attrNameLst>
                                      </p:cBhvr>
                                      <p:to>
                                        <p:strVal val="hidden"/>
                                      </p:to>
                                    </p:set>
                                  </p:childTnLst>
                                </p:cTn>
                              </p:par>
                              <p:par>
                                <p:cTn id="41" presetID="31" presetClass="entr" presetSubtype="0" fill="hold" grpId="0" nodeType="withEffect">
                                  <p:stCondLst>
                                    <p:cond delay="800"/>
                                  </p:stCondLst>
                                  <p:iterate type="lt">
                                    <p:tmPct val="5000"/>
                                  </p:iterate>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 calcmode="lin" valueType="num">
                                      <p:cBhvr>
                                        <p:cTn id="45" dur="500" fill="hold"/>
                                        <p:tgtEl>
                                          <p:spTgt spid="4"/>
                                        </p:tgtEl>
                                        <p:attrNameLst>
                                          <p:attrName>style.rotation</p:attrName>
                                        </p:attrNameLst>
                                      </p:cBhvr>
                                      <p:tavLst>
                                        <p:tav tm="0">
                                          <p:val>
                                            <p:fltVal val="90"/>
                                          </p:val>
                                        </p:tav>
                                        <p:tav tm="100000">
                                          <p:val>
                                            <p:fltVal val="0"/>
                                          </p:val>
                                        </p:tav>
                                      </p:tavLst>
                                    </p:anim>
                                    <p:animEffect transition="in" filter="fade">
                                      <p:cBhvr>
                                        <p:cTn id="46" dur="500"/>
                                        <p:tgtEl>
                                          <p:spTgt spid="4"/>
                                        </p:tgtEl>
                                      </p:cBhvr>
                                    </p:animEffect>
                                  </p:childTnLst>
                                </p:cTn>
                              </p:par>
                              <p:par>
                                <p:cTn id="47" presetID="31" presetClass="exit" presetSubtype="0" fill="hold" grpId="1" nodeType="withEffect">
                                  <p:stCondLst>
                                    <p:cond delay="1400"/>
                                  </p:stCondLst>
                                  <p:iterate type="lt">
                                    <p:tmPct val="5000"/>
                                  </p:iterate>
                                  <p:childTnLst>
                                    <p:anim calcmode="lin" valueType="num">
                                      <p:cBhvr>
                                        <p:cTn id="48" dur="500"/>
                                        <p:tgtEl>
                                          <p:spTgt spid="4"/>
                                        </p:tgtEl>
                                        <p:attrNameLst>
                                          <p:attrName>ppt_w</p:attrName>
                                        </p:attrNameLst>
                                      </p:cBhvr>
                                      <p:tavLst>
                                        <p:tav tm="0">
                                          <p:val>
                                            <p:strVal val="ppt_w"/>
                                          </p:val>
                                        </p:tav>
                                        <p:tav tm="100000">
                                          <p:val>
                                            <p:fltVal val="0"/>
                                          </p:val>
                                        </p:tav>
                                      </p:tavLst>
                                    </p:anim>
                                    <p:anim calcmode="lin" valueType="num">
                                      <p:cBhvr>
                                        <p:cTn id="49" dur="500"/>
                                        <p:tgtEl>
                                          <p:spTgt spid="4"/>
                                        </p:tgtEl>
                                        <p:attrNameLst>
                                          <p:attrName>ppt_h</p:attrName>
                                        </p:attrNameLst>
                                      </p:cBhvr>
                                      <p:tavLst>
                                        <p:tav tm="0">
                                          <p:val>
                                            <p:strVal val="ppt_h"/>
                                          </p:val>
                                        </p:tav>
                                        <p:tav tm="100000">
                                          <p:val>
                                            <p:fltVal val="0"/>
                                          </p:val>
                                        </p:tav>
                                      </p:tavLst>
                                    </p:anim>
                                    <p:anim calcmode="lin" valueType="num">
                                      <p:cBhvr>
                                        <p:cTn id="50" dur="500"/>
                                        <p:tgtEl>
                                          <p:spTgt spid="4"/>
                                        </p:tgtEl>
                                        <p:attrNameLst>
                                          <p:attrName>style.rotation</p:attrName>
                                        </p:attrNameLst>
                                      </p:cBhvr>
                                      <p:tavLst>
                                        <p:tav tm="0">
                                          <p:val>
                                            <p:fltVal val="0"/>
                                          </p:val>
                                        </p:tav>
                                        <p:tav tm="100000">
                                          <p:val>
                                            <p:fltVal val="90"/>
                                          </p:val>
                                        </p:tav>
                                      </p:tavLst>
                                    </p:anim>
                                    <p:animEffect transition="out" filter="fade">
                                      <p:cBhvr>
                                        <p:cTn id="51" dur="500"/>
                                        <p:tgtEl>
                                          <p:spTgt spid="4"/>
                                        </p:tgtEl>
                                      </p:cBhvr>
                                    </p:animEffect>
                                    <p:set>
                                      <p:cBhvr>
                                        <p:cTn id="52" dur="1" fill="hold">
                                          <p:stCondLst>
                                            <p:cond delay="499"/>
                                          </p:stCondLst>
                                        </p:cTn>
                                        <p:tgtEl>
                                          <p:spTgt spid="4"/>
                                        </p:tgtEl>
                                        <p:attrNameLst>
                                          <p:attrName>style.visibility</p:attrName>
                                        </p:attrNameLst>
                                      </p:cBhvr>
                                      <p:to>
                                        <p:strVal val="hidden"/>
                                      </p:to>
                                    </p:set>
                                  </p:childTnLst>
                                </p:cTn>
                              </p:par>
                              <p:par>
                                <p:cTn id="53" presetID="31" presetClass="entr" presetSubtype="0" fill="hold" grpId="0" nodeType="withEffect">
                                  <p:stCondLst>
                                    <p:cond delay="900"/>
                                  </p:stCondLst>
                                  <p:iterate type="lt">
                                    <p:tmPct val="5000"/>
                                  </p:iterate>
                                  <p:childTnLst>
                                    <p:set>
                                      <p:cBhvr>
                                        <p:cTn id="54" dur="1" fill="hold">
                                          <p:stCondLst>
                                            <p:cond delay="0"/>
                                          </p:stCondLst>
                                        </p:cTn>
                                        <p:tgtEl>
                                          <p:spTgt spid="5"/>
                                        </p:tgtEl>
                                        <p:attrNameLst>
                                          <p:attrName>style.visibility</p:attrName>
                                        </p:attrNameLst>
                                      </p:cBhvr>
                                      <p:to>
                                        <p:strVal val="visible"/>
                                      </p:to>
                                    </p:set>
                                    <p:anim calcmode="lin" valueType="num">
                                      <p:cBhvr>
                                        <p:cTn id="55" dur="500" fill="hold"/>
                                        <p:tgtEl>
                                          <p:spTgt spid="5"/>
                                        </p:tgtEl>
                                        <p:attrNameLst>
                                          <p:attrName>ppt_w</p:attrName>
                                        </p:attrNameLst>
                                      </p:cBhvr>
                                      <p:tavLst>
                                        <p:tav tm="0">
                                          <p:val>
                                            <p:fltVal val="0"/>
                                          </p:val>
                                        </p:tav>
                                        <p:tav tm="100000">
                                          <p:val>
                                            <p:strVal val="#ppt_w"/>
                                          </p:val>
                                        </p:tav>
                                      </p:tavLst>
                                    </p:anim>
                                    <p:anim calcmode="lin" valueType="num">
                                      <p:cBhvr>
                                        <p:cTn id="56" dur="500" fill="hold"/>
                                        <p:tgtEl>
                                          <p:spTgt spid="5"/>
                                        </p:tgtEl>
                                        <p:attrNameLst>
                                          <p:attrName>ppt_h</p:attrName>
                                        </p:attrNameLst>
                                      </p:cBhvr>
                                      <p:tavLst>
                                        <p:tav tm="0">
                                          <p:val>
                                            <p:fltVal val="0"/>
                                          </p:val>
                                        </p:tav>
                                        <p:tav tm="100000">
                                          <p:val>
                                            <p:strVal val="#ppt_h"/>
                                          </p:val>
                                        </p:tav>
                                      </p:tavLst>
                                    </p:anim>
                                    <p:anim calcmode="lin" valueType="num">
                                      <p:cBhvr>
                                        <p:cTn id="57" dur="500" fill="hold"/>
                                        <p:tgtEl>
                                          <p:spTgt spid="5"/>
                                        </p:tgtEl>
                                        <p:attrNameLst>
                                          <p:attrName>style.rotation</p:attrName>
                                        </p:attrNameLst>
                                      </p:cBhvr>
                                      <p:tavLst>
                                        <p:tav tm="0">
                                          <p:val>
                                            <p:fltVal val="90"/>
                                          </p:val>
                                        </p:tav>
                                        <p:tav tm="100000">
                                          <p:val>
                                            <p:fltVal val="0"/>
                                          </p:val>
                                        </p:tav>
                                      </p:tavLst>
                                    </p:anim>
                                    <p:animEffect transition="in" filter="fade">
                                      <p:cBhvr>
                                        <p:cTn id="58" dur="500"/>
                                        <p:tgtEl>
                                          <p:spTgt spid="5"/>
                                        </p:tgtEl>
                                      </p:cBhvr>
                                    </p:animEffect>
                                  </p:childTnLst>
                                </p:cTn>
                              </p:par>
                              <p:par>
                                <p:cTn id="59" presetID="31" presetClass="exit" presetSubtype="0" fill="hold" grpId="1" nodeType="withEffect">
                                  <p:stCondLst>
                                    <p:cond delay="1500"/>
                                  </p:stCondLst>
                                  <p:iterate type="lt">
                                    <p:tmPct val="5000"/>
                                  </p:iterate>
                                  <p:childTnLst>
                                    <p:anim calcmode="lin" valueType="num">
                                      <p:cBhvr>
                                        <p:cTn id="60" dur="500"/>
                                        <p:tgtEl>
                                          <p:spTgt spid="5"/>
                                        </p:tgtEl>
                                        <p:attrNameLst>
                                          <p:attrName>ppt_w</p:attrName>
                                        </p:attrNameLst>
                                      </p:cBhvr>
                                      <p:tavLst>
                                        <p:tav tm="0">
                                          <p:val>
                                            <p:strVal val="ppt_w"/>
                                          </p:val>
                                        </p:tav>
                                        <p:tav tm="100000">
                                          <p:val>
                                            <p:fltVal val="0"/>
                                          </p:val>
                                        </p:tav>
                                      </p:tavLst>
                                    </p:anim>
                                    <p:anim calcmode="lin" valueType="num">
                                      <p:cBhvr>
                                        <p:cTn id="61" dur="500"/>
                                        <p:tgtEl>
                                          <p:spTgt spid="5"/>
                                        </p:tgtEl>
                                        <p:attrNameLst>
                                          <p:attrName>ppt_h</p:attrName>
                                        </p:attrNameLst>
                                      </p:cBhvr>
                                      <p:tavLst>
                                        <p:tav tm="0">
                                          <p:val>
                                            <p:strVal val="ppt_h"/>
                                          </p:val>
                                        </p:tav>
                                        <p:tav tm="100000">
                                          <p:val>
                                            <p:fltVal val="0"/>
                                          </p:val>
                                        </p:tav>
                                      </p:tavLst>
                                    </p:anim>
                                    <p:anim calcmode="lin" valueType="num">
                                      <p:cBhvr>
                                        <p:cTn id="62" dur="500"/>
                                        <p:tgtEl>
                                          <p:spTgt spid="5"/>
                                        </p:tgtEl>
                                        <p:attrNameLst>
                                          <p:attrName>style.rotation</p:attrName>
                                        </p:attrNameLst>
                                      </p:cBhvr>
                                      <p:tavLst>
                                        <p:tav tm="0">
                                          <p:val>
                                            <p:fltVal val="0"/>
                                          </p:val>
                                        </p:tav>
                                        <p:tav tm="100000">
                                          <p:val>
                                            <p:fltVal val="90"/>
                                          </p:val>
                                        </p:tav>
                                      </p:tavLst>
                                    </p:anim>
                                    <p:animEffect transition="out" filter="fade">
                                      <p:cBhvr>
                                        <p:cTn id="63" dur="500"/>
                                        <p:tgtEl>
                                          <p:spTgt spid="5"/>
                                        </p:tgtEl>
                                      </p:cBhvr>
                                    </p:animEffect>
                                    <p:set>
                                      <p:cBhvr>
                                        <p:cTn id="64"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5" grpId="0" animBg="1"/>
      <p:bldP spid="5" grpId="1" animBg="1"/>
      <p:bldP spid="6" grpId="0" animBg="1"/>
      <p:bldP spid="6" grpId="1" animBg="1"/>
      <p:bldP spid="7" grpId="0" animBg="1"/>
      <p:bldP spid="7"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Revelation to John</a:t>
            </a:r>
          </a:p>
        </p:txBody>
      </p:sp>
      <p:sp>
        <p:nvSpPr>
          <p:cNvPr id="5" name="Text Placeholder 4"/>
          <p:cNvSpPr>
            <a:spLocks noGrp="1"/>
          </p:cNvSpPr>
          <p:nvPr>
            <p:ph type="body" idx="1"/>
          </p:nvPr>
        </p:nvSpPr>
        <p:spPr/>
        <p:txBody>
          <a:bodyPr/>
          <a:lstStyle/>
          <a:p>
            <a:r>
              <a:rPr lang="en-US" dirty="0"/>
              <a:t>The Official Name from the Oxford Annotated Introduction</a:t>
            </a:r>
          </a:p>
        </p:txBody>
      </p:sp>
    </p:spTree>
    <p:extLst>
      <p:ext uri="{BB962C8B-B14F-4D97-AF65-F5344CB8AC3E}">
        <p14:creationId xmlns:p14="http://schemas.microsoft.com/office/powerpoint/2010/main" val="320156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Lesson THREE</a:t>
            </a:r>
          </a:p>
        </p:txBody>
      </p:sp>
      <p:sp>
        <p:nvSpPr>
          <p:cNvPr id="3" name="Subtitle 2"/>
          <p:cNvSpPr>
            <a:spLocks noGrp="1"/>
          </p:cNvSpPr>
          <p:nvPr>
            <p:ph type="subTitle" idx="1"/>
          </p:nvPr>
        </p:nvSpPr>
        <p:spPr/>
        <p:txBody>
          <a:bodyPr>
            <a:normAutofit/>
          </a:bodyPr>
          <a:lstStyle/>
          <a:p>
            <a:pPr lvl="1"/>
            <a:r>
              <a:rPr lang="en-US" dirty="0"/>
              <a:t>3. Outline of the Visions</a:t>
            </a:r>
          </a:p>
        </p:txBody>
      </p:sp>
    </p:spTree>
    <p:extLst>
      <p:ext uri="{BB962C8B-B14F-4D97-AF65-F5344CB8AC3E}">
        <p14:creationId xmlns:p14="http://schemas.microsoft.com/office/powerpoint/2010/main" val="1764068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1600" y="438150"/>
            <a:ext cx="3429000" cy="857250"/>
          </a:xfrm>
        </p:spPr>
        <p:txBody>
          <a:bodyPr/>
          <a:lstStyle/>
          <a:p>
            <a:r>
              <a:rPr lang="en-US" dirty="0"/>
              <a:t>Review</a:t>
            </a:r>
          </a:p>
        </p:txBody>
      </p:sp>
      <p:sp>
        <p:nvSpPr>
          <p:cNvPr id="3" name="Content Placeholder 2"/>
          <p:cNvSpPr>
            <a:spLocks noGrp="1"/>
          </p:cNvSpPr>
          <p:nvPr>
            <p:ph idx="1"/>
          </p:nvPr>
        </p:nvSpPr>
        <p:spPr>
          <a:xfrm>
            <a:off x="457200" y="1466850"/>
            <a:ext cx="8229600" cy="4000500"/>
          </a:xfrm>
        </p:spPr>
        <p:txBody>
          <a:bodyPr>
            <a:noAutofit/>
          </a:bodyPr>
          <a:lstStyle/>
          <a:p>
            <a:pPr lvl="0"/>
            <a:r>
              <a:rPr lang="en-US" sz="2200" dirty="0"/>
              <a:t>Revelation is apocalyptic literature. </a:t>
            </a:r>
          </a:p>
          <a:p>
            <a:pPr lvl="0"/>
            <a:r>
              <a:rPr lang="en-US" sz="2200" dirty="0"/>
              <a:t>The author and churches addressed were well known to its readers in the early Church.</a:t>
            </a:r>
          </a:p>
          <a:p>
            <a:pPr lvl="0"/>
            <a:r>
              <a:rPr lang="en-US" sz="2200" dirty="0"/>
              <a:t>The seven letters conveyed a message of hope and a call for endurance.</a:t>
            </a:r>
          </a:p>
          <a:p>
            <a:pPr lvl="0"/>
            <a:r>
              <a:rPr lang="en-US" sz="2200" dirty="0"/>
              <a:t>In Biblical times the word prophesy had a different meaning a Forth telling not a foretelling e.g. the Prophet tells what message God is sending. </a:t>
            </a:r>
          </a:p>
          <a:p>
            <a:pPr lvl="0"/>
            <a:r>
              <a:rPr lang="en-US" sz="2200" dirty="0"/>
              <a:t>This week that for which the ‘endurance’ will be needed!</a:t>
            </a:r>
          </a:p>
        </p:txBody>
      </p:sp>
    </p:spTree>
    <p:extLst>
      <p:ext uri="{BB962C8B-B14F-4D97-AF65-F5344CB8AC3E}">
        <p14:creationId xmlns:p14="http://schemas.microsoft.com/office/powerpoint/2010/main" val="931768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a:ea typeface="Times New Roman"/>
              </a:rPr>
              <a:t>The Visions </a:t>
            </a:r>
            <a:endParaRPr lang="en-US" dirty="0"/>
          </a:p>
        </p:txBody>
      </p:sp>
    </p:spTree>
    <p:extLst>
      <p:ext uri="{BB962C8B-B14F-4D97-AF65-F5344CB8AC3E}">
        <p14:creationId xmlns:p14="http://schemas.microsoft.com/office/powerpoint/2010/main" val="3130778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dirty="0">
                <a:solidFill>
                  <a:schemeClr val="bg1"/>
                </a:solidFill>
              </a:rPr>
              <a:t>Jan van Eyck, </a:t>
            </a:r>
            <a:r>
              <a:rPr lang="en-US" i="1" dirty="0">
                <a:solidFill>
                  <a:schemeClr val="bg1"/>
                </a:solidFill>
              </a:rPr>
              <a:t>The Ghent Altarpiece</a:t>
            </a:r>
            <a:r>
              <a:rPr lang="en-US" dirty="0">
                <a:solidFill>
                  <a:schemeClr val="bg1"/>
                </a:solidFill>
              </a:rPr>
              <a:t> (wings open), 1432</a:t>
            </a:r>
            <a:br>
              <a:rPr lang="en-US" dirty="0">
                <a:solidFill>
                  <a:schemeClr val="bg1"/>
                </a:solidFill>
              </a:rPr>
            </a:br>
            <a:r>
              <a:rPr lang="en-US" dirty="0">
                <a:solidFill>
                  <a:schemeClr val="bg1"/>
                </a:solidFill>
              </a:rPr>
              <a:t>Oil on wood, 350 x 461 cm</a:t>
            </a:r>
            <a:br>
              <a:rPr lang="en-US" dirty="0">
                <a:solidFill>
                  <a:schemeClr val="bg1"/>
                </a:solidFill>
              </a:rPr>
            </a:br>
            <a:r>
              <a:rPr lang="en-US" dirty="0">
                <a:solidFill>
                  <a:schemeClr val="bg1"/>
                </a:solidFill>
              </a:rPr>
              <a:t>Cathedral of St Bavo, Ghent</a:t>
            </a:r>
            <a:r>
              <a:rPr lang="en-US" dirty="0"/>
              <a:t> </a:t>
            </a:r>
          </a:p>
        </p:txBody>
      </p:sp>
      <p:sp>
        <p:nvSpPr>
          <p:cNvPr id="1945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457246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4450" y="328612"/>
            <a:ext cx="6515100" cy="4833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3640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14654" y="2"/>
            <a:ext cx="3243263" cy="5000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6885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a:ea typeface="Times New Roman"/>
              </a:rPr>
              <a:t>The Visions </a:t>
            </a:r>
            <a:endParaRPr lang="en-US" dirty="0"/>
          </a:p>
        </p:txBody>
      </p:sp>
      <p:sp>
        <p:nvSpPr>
          <p:cNvPr id="3" name="Content Placeholder 2"/>
          <p:cNvSpPr>
            <a:spLocks noGrp="1"/>
          </p:cNvSpPr>
          <p:nvPr>
            <p:ph idx="1"/>
          </p:nvPr>
        </p:nvSpPr>
        <p:spPr/>
        <p:txBody>
          <a:bodyPr>
            <a:normAutofit fontScale="92500" lnSpcReduction="10000"/>
          </a:bodyPr>
          <a:lstStyle/>
          <a:p>
            <a:pPr marL="0" marR="0" algn="just">
              <a:spcBef>
                <a:spcPts val="0"/>
              </a:spcBef>
              <a:spcAft>
                <a:spcPts val="0"/>
              </a:spcAft>
            </a:pPr>
            <a:endParaRPr lang="en-US" dirty="0">
              <a:latin typeface="Times New Roman"/>
              <a:ea typeface="Times New Roman"/>
            </a:endParaRPr>
          </a:p>
          <a:p>
            <a:pPr marL="0" marR="0" indent="457200" algn="just">
              <a:spcBef>
                <a:spcPts val="0"/>
              </a:spcBef>
              <a:spcAft>
                <a:spcPts val="0"/>
              </a:spcAft>
            </a:pPr>
            <a:r>
              <a:rPr lang="en-US" dirty="0">
                <a:latin typeface="Times New Roman"/>
                <a:ea typeface="Times New Roman"/>
              </a:rPr>
              <a:t>Next a series of Visions that ultimately lead to the establishment of the New Jerusalem. </a:t>
            </a:r>
          </a:p>
          <a:p>
            <a:pPr marL="0" marR="0" indent="457200" algn="just">
              <a:spcBef>
                <a:spcPts val="0"/>
              </a:spcBef>
              <a:spcAft>
                <a:spcPts val="0"/>
              </a:spcAft>
            </a:pPr>
            <a:r>
              <a:rPr lang="en-US" dirty="0">
                <a:latin typeface="Times New Roman"/>
                <a:ea typeface="Times New Roman"/>
              </a:rPr>
              <a:t>The letters may have been intended for individual groups with the section of visions to follow meant for the entire community of Christians. </a:t>
            </a:r>
          </a:p>
          <a:p>
            <a:pPr marL="0" marR="0" indent="457200" algn="just">
              <a:spcBef>
                <a:spcPts val="0"/>
              </a:spcBef>
              <a:spcAft>
                <a:spcPts val="0"/>
              </a:spcAft>
            </a:pPr>
            <a:r>
              <a:rPr lang="en-US" dirty="0">
                <a:latin typeface="Times New Roman"/>
                <a:ea typeface="Times New Roman"/>
              </a:rPr>
              <a:t>Division into Seven: </a:t>
            </a:r>
          </a:p>
          <a:p>
            <a:pPr marL="400050" lvl="1" indent="457200" algn="just">
              <a:spcBef>
                <a:spcPts val="0"/>
              </a:spcBef>
            </a:pPr>
            <a:r>
              <a:rPr lang="en-US" dirty="0">
                <a:latin typeface="Times New Roman"/>
                <a:ea typeface="Times New Roman"/>
              </a:rPr>
              <a:t>Theological Significance: Seven is a complete number.</a:t>
            </a:r>
          </a:p>
          <a:p>
            <a:pPr marL="400050" lvl="1" indent="457200" algn="just">
              <a:spcBef>
                <a:spcPts val="0"/>
              </a:spcBef>
            </a:pPr>
            <a:r>
              <a:rPr lang="en-US" dirty="0">
                <a:latin typeface="Times New Roman"/>
                <a:ea typeface="Times New Roman"/>
              </a:rPr>
              <a:t>Practical Significance. Breaks the text into manageable topics.</a:t>
            </a:r>
            <a:endParaRPr lang="en-US" dirty="0"/>
          </a:p>
          <a:p>
            <a:endParaRPr lang="en-US" dirty="0"/>
          </a:p>
        </p:txBody>
      </p:sp>
    </p:spTree>
    <p:extLst>
      <p:ext uri="{BB962C8B-B14F-4D97-AF65-F5344CB8AC3E}">
        <p14:creationId xmlns:p14="http://schemas.microsoft.com/office/powerpoint/2010/main" val="3877101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a:ea typeface="Times New Roman"/>
              </a:rPr>
              <a:t>Christmas Pageant</a:t>
            </a:r>
            <a:endParaRPr lang="en-US" dirty="0"/>
          </a:p>
        </p:txBody>
      </p:sp>
      <p:sp>
        <p:nvSpPr>
          <p:cNvPr id="3" name="Content Placeholder 2"/>
          <p:cNvSpPr>
            <a:spLocks noGrp="1"/>
          </p:cNvSpPr>
          <p:nvPr>
            <p:ph idx="1"/>
          </p:nvPr>
        </p:nvSpPr>
        <p:spPr/>
        <p:txBody>
          <a:bodyPr>
            <a:normAutofit fontScale="85000" lnSpcReduction="20000"/>
          </a:bodyPr>
          <a:lstStyle/>
          <a:p>
            <a:r>
              <a:rPr lang="en-US" dirty="0">
                <a:latin typeface="Times New Roman"/>
                <a:ea typeface="Times New Roman"/>
              </a:rPr>
              <a:t>Visualize the text sections as a written description of a video presentation or a scene in a movie.</a:t>
            </a:r>
          </a:p>
          <a:p>
            <a:r>
              <a:rPr lang="en-US" dirty="0">
                <a:latin typeface="Times New Roman"/>
                <a:ea typeface="Times New Roman"/>
              </a:rPr>
              <a:t> Some of the scenes are short, some long, some simple and some complicated.  </a:t>
            </a:r>
          </a:p>
          <a:p>
            <a:r>
              <a:rPr lang="en-US" dirty="0">
                <a:latin typeface="Times New Roman"/>
                <a:ea typeface="Times New Roman"/>
              </a:rPr>
              <a:t>Each Vision is built up like a Christmas Pageant with different characters marching into place until there is a complete ensemble in costume. Baby, Animals, Shepherds, Kings, Angels.</a:t>
            </a:r>
          </a:p>
          <a:p>
            <a:r>
              <a:rPr lang="en-US" dirty="0">
                <a:latin typeface="Times New Roman"/>
                <a:ea typeface="Times New Roman"/>
              </a:rPr>
              <a:t>The author of Revelation sequentially describes various elements that are added together to form a whole picture.</a:t>
            </a:r>
            <a:endParaRPr lang="en-US" dirty="0"/>
          </a:p>
          <a:p>
            <a:endParaRPr lang="en-US" dirty="0"/>
          </a:p>
        </p:txBody>
      </p:sp>
    </p:spTree>
    <p:extLst>
      <p:ext uri="{BB962C8B-B14F-4D97-AF65-F5344CB8AC3E}">
        <p14:creationId xmlns:p14="http://schemas.microsoft.com/office/powerpoint/2010/main" val="2566729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a:ea typeface="Times New Roman"/>
              </a:rPr>
              <a:t>Seven Visions </a:t>
            </a:r>
            <a:endParaRPr lang="en-US" dirty="0"/>
          </a:p>
        </p:txBody>
      </p:sp>
      <p:sp>
        <p:nvSpPr>
          <p:cNvPr id="3" name="Content Placeholder 2"/>
          <p:cNvSpPr>
            <a:spLocks noGrp="1"/>
          </p:cNvSpPr>
          <p:nvPr>
            <p:ph idx="1"/>
          </p:nvPr>
        </p:nvSpPr>
        <p:spPr/>
        <p:txBody>
          <a:bodyPr>
            <a:normAutofit/>
          </a:bodyPr>
          <a:lstStyle/>
          <a:p>
            <a:pPr marL="0" marR="0" algn="just">
              <a:spcBef>
                <a:spcPts val="0"/>
              </a:spcBef>
              <a:spcAft>
                <a:spcPts val="0"/>
              </a:spcAft>
            </a:pPr>
            <a:r>
              <a:rPr lang="en-US" dirty="0">
                <a:latin typeface="Times New Roman"/>
                <a:ea typeface="Times New Roman"/>
              </a:rPr>
              <a:t>Visions are in seven separate sets with interludes and some with separate scenes.</a:t>
            </a:r>
          </a:p>
          <a:p>
            <a:pPr marL="0" marR="0" algn="just">
              <a:spcBef>
                <a:spcPts val="0"/>
              </a:spcBef>
              <a:spcAft>
                <a:spcPts val="0"/>
              </a:spcAft>
            </a:pPr>
            <a:r>
              <a:rPr lang="en-US" dirty="0">
                <a:latin typeface="Times New Roman"/>
                <a:ea typeface="Times New Roman"/>
              </a:rPr>
              <a:t>Warning – I made these divisions up no serious scholar advances them. For an alternate, and more orthodox division - see Appendix One to these Lessons. </a:t>
            </a:r>
          </a:p>
          <a:p>
            <a:pPr marL="0" marR="0" algn="just">
              <a:spcBef>
                <a:spcPts val="0"/>
              </a:spcBef>
              <a:spcAft>
                <a:spcPts val="0"/>
              </a:spcAft>
            </a:pPr>
            <a:r>
              <a:rPr lang="en-US" dirty="0">
                <a:latin typeface="Times New Roman"/>
                <a:ea typeface="Times New Roman"/>
              </a:rPr>
              <a:t>As a group these visions depict the resolution of good and evil or of God’s reconciliation of the world. </a:t>
            </a:r>
            <a:endParaRPr lang="en-US" dirty="0"/>
          </a:p>
        </p:txBody>
      </p:sp>
    </p:spTree>
    <p:extLst>
      <p:ext uri="{BB962C8B-B14F-4D97-AF65-F5344CB8AC3E}">
        <p14:creationId xmlns:p14="http://schemas.microsoft.com/office/powerpoint/2010/main" val="3963410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a:ea typeface="Times New Roman"/>
              </a:rPr>
              <a:t>The First Six Visions </a:t>
            </a:r>
            <a:endParaRPr lang="en-US" dirty="0"/>
          </a:p>
        </p:txBody>
      </p:sp>
      <p:sp>
        <p:nvSpPr>
          <p:cNvPr id="3" name="Content Placeholder 2"/>
          <p:cNvSpPr>
            <a:spLocks noGrp="1"/>
          </p:cNvSpPr>
          <p:nvPr>
            <p:ph idx="1"/>
          </p:nvPr>
        </p:nvSpPr>
        <p:spPr/>
        <p:txBody>
          <a:bodyPr>
            <a:normAutofit/>
          </a:bodyPr>
          <a:lstStyle/>
          <a:p>
            <a:pPr lvl="0" algn="just">
              <a:spcBef>
                <a:spcPts val="0"/>
              </a:spcBef>
              <a:buFont typeface="Symbol"/>
              <a:buChar char=""/>
              <a:tabLst>
                <a:tab pos="-914400" algn="l"/>
              </a:tabLst>
            </a:pPr>
            <a:r>
              <a:rPr lang="en-US" dirty="0">
                <a:latin typeface="Times New Roman"/>
                <a:ea typeface="Times New Roman"/>
              </a:rPr>
              <a:t>First Vision - Revelation 4:1-5:11</a:t>
            </a:r>
          </a:p>
          <a:p>
            <a:pPr lvl="0" algn="just">
              <a:spcBef>
                <a:spcPts val="0"/>
              </a:spcBef>
              <a:buFont typeface="Symbol"/>
              <a:buChar char=""/>
              <a:tabLst>
                <a:tab pos="-914400" algn="l"/>
              </a:tabLst>
            </a:pPr>
            <a:r>
              <a:rPr lang="en-US" dirty="0">
                <a:latin typeface="Times New Roman"/>
                <a:ea typeface="Times New Roman"/>
              </a:rPr>
              <a:t>Second Vision - Revelation  6:1-6:17</a:t>
            </a:r>
          </a:p>
          <a:p>
            <a:pPr lvl="0" algn="just">
              <a:spcBef>
                <a:spcPts val="0"/>
              </a:spcBef>
              <a:buFont typeface="Symbol"/>
              <a:buChar char=""/>
              <a:tabLst>
                <a:tab pos="-914400" algn="l"/>
              </a:tabLst>
            </a:pPr>
            <a:r>
              <a:rPr lang="en-US" dirty="0">
                <a:latin typeface="Times New Roman"/>
                <a:ea typeface="Times New Roman"/>
              </a:rPr>
              <a:t>Third Vision - Revelation   7:1-7:17</a:t>
            </a:r>
          </a:p>
          <a:p>
            <a:pPr lvl="0" algn="just">
              <a:spcBef>
                <a:spcPts val="0"/>
              </a:spcBef>
              <a:buFont typeface="Symbol"/>
              <a:buChar char=""/>
              <a:tabLst>
                <a:tab pos="-914400" algn="l"/>
              </a:tabLst>
            </a:pPr>
            <a:r>
              <a:rPr lang="en-US" dirty="0">
                <a:latin typeface="Times New Roman"/>
                <a:ea typeface="Times New Roman"/>
              </a:rPr>
              <a:t>Fourth Vision - Revelation   8:1-9:21</a:t>
            </a:r>
          </a:p>
          <a:p>
            <a:pPr lvl="0" algn="just">
              <a:spcBef>
                <a:spcPts val="0"/>
              </a:spcBef>
              <a:buFont typeface="Symbol"/>
              <a:buChar char=""/>
              <a:tabLst>
                <a:tab pos="-914400" algn="l"/>
              </a:tabLst>
            </a:pPr>
            <a:r>
              <a:rPr lang="en-US" dirty="0">
                <a:latin typeface="Times New Roman"/>
                <a:ea typeface="Times New Roman"/>
              </a:rPr>
              <a:t>Fifth Vision - Revelation 10:1-10:11 and interlude or postscript at Revelation   11:1-11:14.</a:t>
            </a:r>
          </a:p>
          <a:p>
            <a:pPr lvl="0" algn="just">
              <a:spcBef>
                <a:spcPts val="0"/>
              </a:spcBef>
              <a:buFont typeface="Symbol"/>
              <a:buChar char=""/>
              <a:tabLst>
                <a:tab pos="-914400" algn="l"/>
              </a:tabLst>
            </a:pPr>
            <a:r>
              <a:rPr lang="en-US" dirty="0">
                <a:latin typeface="Times New Roman"/>
                <a:ea typeface="Times New Roman"/>
              </a:rPr>
              <a:t>Sixth Vision - Revelation  11:15-11:19</a:t>
            </a:r>
            <a:endParaRPr lang="en-US" dirty="0"/>
          </a:p>
          <a:p>
            <a:endParaRPr lang="en-US" dirty="0"/>
          </a:p>
        </p:txBody>
      </p:sp>
    </p:spTree>
    <p:extLst>
      <p:ext uri="{BB962C8B-B14F-4D97-AF65-F5344CB8AC3E}">
        <p14:creationId xmlns:p14="http://schemas.microsoft.com/office/powerpoint/2010/main" val="2195629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a:ea typeface="Times New Roman"/>
              </a:rPr>
              <a:t>The Seventh ‘Visions’</a:t>
            </a:r>
            <a:endParaRPr lang="en-US" dirty="0"/>
          </a:p>
        </p:txBody>
      </p:sp>
      <p:sp>
        <p:nvSpPr>
          <p:cNvPr id="3" name="Content Placeholder 2"/>
          <p:cNvSpPr>
            <a:spLocks noGrp="1"/>
          </p:cNvSpPr>
          <p:nvPr>
            <p:ph idx="1"/>
          </p:nvPr>
        </p:nvSpPr>
        <p:spPr/>
        <p:txBody>
          <a:bodyPr>
            <a:normAutofit fontScale="77500" lnSpcReduction="20000"/>
          </a:bodyPr>
          <a:lstStyle/>
          <a:p>
            <a:pPr marL="0" marR="0" algn="just">
              <a:spcBef>
                <a:spcPts val="0"/>
              </a:spcBef>
              <a:spcAft>
                <a:spcPts val="0"/>
              </a:spcAft>
            </a:pPr>
            <a:r>
              <a:rPr lang="en-US" dirty="0">
                <a:latin typeface="Times New Roman"/>
                <a:ea typeface="Times New Roman"/>
              </a:rPr>
              <a:t>Seventh Vision - This is a sequence of seven scenes followed by a final vision of the resolution.</a:t>
            </a:r>
          </a:p>
          <a:p>
            <a:pPr lvl="0" algn="just">
              <a:spcBef>
                <a:spcPts val="0"/>
              </a:spcBef>
              <a:buFont typeface="Symbol"/>
              <a:buChar char=""/>
              <a:tabLst>
                <a:tab pos="-914400" algn="l"/>
              </a:tabLst>
            </a:pPr>
            <a:r>
              <a:rPr lang="en-US" dirty="0">
                <a:latin typeface="Times New Roman"/>
                <a:ea typeface="Times New Roman"/>
              </a:rPr>
              <a:t>Scene 1- Revelation 12:1-12:17</a:t>
            </a:r>
          </a:p>
          <a:p>
            <a:pPr lvl="0" algn="just">
              <a:spcBef>
                <a:spcPts val="0"/>
              </a:spcBef>
              <a:buFont typeface="Symbol"/>
              <a:buChar char=""/>
              <a:tabLst>
                <a:tab pos="-914400" algn="l"/>
              </a:tabLst>
            </a:pPr>
            <a:r>
              <a:rPr lang="en-US" dirty="0">
                <a:latin typeface="Times New Roman"/>
                <a:ea typeface="Times New Roman"/>
              </a:rPr>
              <a:t>Scene 2- Revelation 12:18-13:10</a:t>
            </a:r>
          </a:p>
          <a:p>
            <a:pPr lvl="0" algn="just">
              <a:spcBef>
                <a:spcPts val="0"/>
              </a:spcBef>
              <a:buFont typeface="Symbol"/>
              <a:buChar char=""/>
              <a:tabLst>
                <a:tab pos="-914400" algn="l"/>
              </a:tabLst>
            </a:pPr>
            <a:r>
              <a:rPr lang="en-US" dirty="0">
                <a:latin typeface="Times New Roman"/>
                <a:ea typeface="Times New Roman"/>
              </a:rPr>
              <a:t>Scene 3- Revelation 13:11-13:18</a:t>
            </a:r>
          </a:p>
          <a:p>
            <a:pPr lvl="0" algn="just">
              <a:spcBef>
                <a:spcPts val="0"/>
              </a:spcBef>
              <a:buFont typeface="Symbol"/>
              <a:buChar char=""/>
              <a:tabLst>
                <a:tab pos="-914400" algn="l"/>
              </a:tabLst>
            </a:pPr>
            <a:r>
              <a:rPr lang="en-US" dirty="0">
                <a:latin typeface="Times New Roman"/>
                <a:ea typeface="Times New Roman"/>
              </a:rPr>
              <a:t>Scene 4- Revelation 14:1-14:12 -</a:t>
            </a:r>
          </a:p>
          <a:p>
            <a:pPr lvl="0" algn="just">
              <a:spcBef>
                <a:spcPts val="0"/>
              </a:spcBef>
              <a:buFont typeface="Symbol"/>
              <a:buChar char=""/>
              <a:tabLst>
                <a:tab pos="-914400" algn="l"/>
              </a:tabLst>
            </a:pPr>
            <a:r>
              <a:rPr lang="en-US" dirty="0">
                <a:latin typeface="Times New Roman"/>
                <a:ea typeface="Times New Roman"/>
              </a:rPr>
              <a:t>		Interlude 14:13</a:t>
            </a:r>
          </a:p>
          <a:p>
            <a:pPr lvl="0" algn="just">
              <a:spcBef>
                <a:spcPts val="0"/>
              </a:spcBef>
              <a:buFont typeface="Symbol"/>
              <a:buChar char=""/>
              <a:tabLst>
                <a:tab pos="-914400" algn="l"/>
              </a:tabLst>
            </a:pPr>
            <a:r>
              <a:rPr lang="en-US" dirty="0">
                <a:latin typeface="Times New Roman"/>
                <a:ea typeface="Times New Roman"/>
              </a:rPr>
              <a:t>Scene 5- Revelation Is a three part vision 14:14-17:18 and S6- 18:1 - 18:24 and at 19:1-19:10</a:t>
            </a:r>
          </a:p>
          <a:p>
            <a:pPr lvl="0" algn="just">
              <a:spcBef>
                <a:spcPts val="0"/>
              </a:spcBef>
              <a:buFont typeface="Symbol"/>
              <a:buChar char=""/>
              <a:tabLst>
                <a:tab pos="-914400" algn="l"/>
              </a:tabLst>
            </a:pPr>
            <a:r>
              <a:rPr lang="en-US" dirty="0">
                <a:latin typeface="Times New Roman"/>
                <a:ea typeface="Times New Roman"/>
              </a:rPr>
              <a:t>Scene 6- Revelation 19:11-20:15</a:t>
            </a:r>
          </a:p>
          <a:p>
            <a:pPr lvl="0" algn="just">
              <a:spcBef>
                <a:spcPts val="0"/>
              </a:spcBef>
              <a:buFont typeface="Symbol"/>
              <a:buChar char=""/>
              <a:tabLst>
                <a:tab pos="-914400" algn="l"/>
              </a:tabLst>
            </a:pPr>
            <a:r>
              <a:rPr lang="en-US" dirty="0">
                <a:latin typeface="Times New Roman"/>
                <a:ea typeface="Times New Roman"/>
              </a:rPr>
              <a:t>Scene 7- Revelation 21:1-22:5</a:t>
            </a:r>
          </a:p>
          <a:p>
            <a:pPr lvl="0" algn="just">
              <a:spcBef>
                <a:spcPts val="0"/>
              </a:spcBef>
              <a:buFont typeface="Symbol"/>
              <a:buChar char=""/>
              <a:tabLst>
                <a:tab pos="-914400" algn="l"/>
              </a:tabLst>
            </a:pPr>
            <a:r>
              <a:rPr lang="en-US" dirty="0">
                <a:latin typeface="Times New Roman"/>
                <a:ea typeface="Times New Roman"/>
              </a:rPr>
              <a:t>The book ends with a Post log 22:6-21.</a:t>
            </a:r>
          </a:p>
        </p:txBody>
      </p:sp>
    </p:spTree>
    <p:extLst>
      <p:ext uri="{BB962C8B-B14F-4D97-AF65-F5344CB8AC3E}">
        <p14:creationId xmlns:p14="http://schemas.microsoft.com/office/powerpoint/2010/main" val="1782779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latin typeface="Times New Roman"/>
                <a:ea typeface="Times New Roman"/>
              </a:rPr>
              <a:t>Synopsis of these Visions</a:t>
            </a:r>
            <a:endParaRPr lang="en-US" dirty="0"/>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394059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a:ea typeface="Times New Roman"/>
              </a:rPr>
              <a:t>Visions One to Four </a:t>
            </a:r>
            <a:endParaRPr lang="en-US" dirty="0"/>
          </a:p>
        </p:txBody>
      </p:sp>
      <p:sp>
        <p:nvSpPr>
          <p:cNvPr id="3" name="Content Placeholder 2"/>
          <p:cNvSpPr>
            <a:spLocks noGrp="1"/>
          </p:cNvSpPr>
          <p:nvPr>
            <p:ph idx="1"/>
          </p:nvPr>
        </p:nvSpPr>
        <p:spPr/>
        <p:txBody>
          <a:bodyPr>
            <a:normAutofit fontScale="92500" lnSpcReduction="20000"/>
          </a:bodyPr>
          <a:lstStyle/>
          <a:p>
            <a:pPr marL="0" marR="0" indent="0" algn="just">
              <a:spcBef>
                <a:spcPts val="0"/>
              </a:spcBef>
              <a:spcAft>
                <a:spcPts val="0"/>
              </a:spcAft>
              <a:tabLst>
                <a:tab pos="-914400" algn="l"/>
              </a:tabLst>
            </a:pPr>
            <a:r>
              <a:rPr lang="en-US" dirty="0">
                <a:latin typeface="Times New Roman"/>
                <a:ea typeface="Times New Roman"/>
              </a:rPr>
              <a:t>Vision 1 - 4:1-5:11 - Twenty Four Elders before the Throne with a scroll only Christ can open. The four living creatures also appear</a:t>
            </a:r>
          </a:p>
          <a:p>
            <a:pPr marL="0" marR="0" indent="0" algn="just">
              <a:spcBef>
                <a:spcPts val="0"/>
              </a:spcBef>
              <a:spcAft>
                <a:spcPts val="0"/>
              </a:spcAft>
              <a:tabLst>
                <a:tab pos="-914400" algn="l"/>
              </a:tabLst>
            </a:pPr>
            <a:r>
              <a:rPr lang="en-US" dirty="0">
                <a:latin typeface="Times New Roman"/>
                <a:ea typeface="Times New Roman"/>
              </a:rPr>
              <a:t>Vision 2 - 6:1-6:17 - Four horsemen, white, black, red and green who are then sent out to do wrathful things.</a:t>
            </a:r>
          </a:p>
          <a:p>
            <a:pPr marL="0" marR="0" indent="0" algn="just">
              <a:spcBef>
                <a:spcPts val="0"/>
              </a:spcBef>
              <a:spcAft>
                <a:spcPts val="0"/>
              </a:spcAft>
              <a:tabLst>
                <a:tab pos="-914400" algn="l"/>
              </a:tabLst>
            </a:pPr>
            <a:r>
              <a:rPr lang="en-US" dirty="0">
                <a:latin typeface="Times New Roman"/>
                <a:ea typeface="Times New Roman"/>
              </a:rPr>
              <a:t>Vision 3 - 7:1-7:17 - The appearance of people robed in white engaged in perpetual worship.</a:t>
            </a:r>
          </a:p>
          <a:p>
            <a:pPr marL="0" marR="0" indent="0" algn="just">
              <a:spcBef>
                <a:spcPts val="0"/>
              </a:spcBef>
              <a:spcAft>
                <a:spcPts val="0"/>
              </a:spcAft>
              <a:tabLst>
                <a:tab pos="-914400" algn="l"/>
              </a:tabLst>
            </a:pPr>
            <a:r>
              <a:rPr lang="en-US" dirty="0">
                <a:latin typeface="Times New Roman"/>
                <a:ea typeface="Times New Roman"/>
              </a:rPr>
              <a:t>Vision 4 - 8:1-9:21 - Upon the opening of the seventh seal, various woes are sent out to 1/3 of parts of the world. But people still did not stop the worship of idols.</a:t>
            </a:r>
          </a:p>
          <a:p>
            <a:endParaRPr lang="en-US" dirty="0"/>
          </a:p>
        </p:txBody>
      </p:sp>
    </p:spTree>
    <p:extLst>
      <p:ext uri="{BB962C8B-B14F-4D97-AF65-F5344CB8AC3E}">
        <p14:creationId xmlns:p14="http://schemas.microsoft.com/office/powerpoint/2010/main" val="2338016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4"/>
          <p:cNvSpPr>
            <a:spLocks noGrp="1" noChangeArrowheads="1"/>
          </p:cNvSpPr>
          <p:nvPr>
            <p:ph type="title"/>
          </p:nvPr>
        </p:nvSpPr>
        <p:spPr>
          <a:xfrm>
            <a:off x="5200650" y="205978"/>
            <a:ext cx="2457450" cy="2708672"/>
          </a:xfrm>
        </p:spPr>
        <p:txBody>
          <a:bodyPr/>
          <a:lstStyle/>
          <a:p>
            <a:r>
              <a:rPr lang="en-US" dirty="0">
                <a:solidFill>
                  <a:schemeClr val="bg1"/>
                </a:solidFill>
              </a:rPr>
              <a:t>Albrecht Durer,</a:t>
            </a:r>
            <a:br>
              <a:rPr lang="en-US" dirty="0">
                <a:solidFill>
                  <a:schemeClr val="bg1"/>
                </a:solidFill>
              </a:rPr>
            </a:br>
            <a:r>
              <a:rPr lang="en-US" i="1" dirty="0">
                <a:solidFill>
                  <a:schemeClr val="bg1"/>
                </a:solidFill>
              </a:rPr>
              <a:t>The Revelation of St John: 2. St John's Vision of Christ and the Seven Candlesticks</a:t>
            </a:r>
            <a:br>
              <a:rPr lang="en-US" dirty="0">
                <a:solidFill>
                  <a:schemeClr val="bg1"/>
                </a:solidFill>
              </a:rPr>
            </a:br>
            <a:r>
              <a:rPr lang="en-US" dirty="0">
                <a:solidFill>
                  <a:schemeClr val="bg1"/>
                </a:solidFill>
              </a:rPr>
              <a:t>1497-98</a:t>
            </a:r>
            <a:br>
              <a:rPr lang="en-US" dirty="0">
                <a:solidFill>
                  <a:schemeClr val="bg1"/>
                </a:solidFill>
              </a:rPr>
            </a:br>
            <a:r>
              <a:rPr lang="en-US" dirty="0">
                <a:solidFill>
                  <a:schemeClr val="bg1"/>
                </a:solidFill>
              </a:rPr>
              <a:t>Woodcut, 39 x 28 cm</a:t>
            </a:r>
            <a:br>
              <a:rPr lang="en-US" dirty="0">
                <a:solidFill>
                  <a:schemeClr val="bg1"/>
                </a:solidFill>
              </a:rPr>
            </a:br>
            <a:r>
              <a:rPr lang="en-US" dirty="0">
                <a:solidFill>
                  <a:schemeClr val="bg1"/>
                </a:solidFill>
              </a:rPr>
              <a:t>Staatliche Kunsthalle, Karlsruhe</a:t>
            </a:r>
            <a:r>
              <a:rPr lang="en-US" dirty="0"/>
              <a:t> </a:t>
            </a:r>
          </a:p>
        </p:txBody>
      </p:sp>
      <p:pic>
        <p:nvPicPr>
          <p:cNvPr id="307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3050" y="171450"/>
            <a:ext cx="3321844" cy="4686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24740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type="title"/>
          </p:nvPr>
        </p:nvSpPr>
        <p:spPr>
          <a:xfrm>
            <a:off x="5314950" y="205978"/>
            <a:ext cx="2343150" cy="3108722"/>
          </a:xfrm>
        </p:spPr>
        <p:txBody>
          <a:bodyPr/>
          <a:lstStyle/>
          <a:p>
            <a:r>
              <a:rPr lang="en-US" dirty="0">
                <a:solidFill>
                  <a:schemeClr val="bg1"/>
                </a:solidFill>
              </a:rPr>
              <a:t>Albrecht Durer,</a:t>
            </a:r>
            <a:br>
              <a:rPr lang="en-US" dirty="0">
                <a:solidFill>
                  <a:schemeClr val="bg1"/>
                </a:solidFill>
              </a:rPr>
            </a:br>
            <a:r>
              <a:rPr lang="en-US" i="1" dirty="0">
                <a:solidFill>
                  <a:schemeClr val="bg1"/>
                </a:solidFill>
              </a:rPr>
              <a:t>The Revelation of St John: 4. The Four Riders of the Apocalypse</a:t>
            </a:r>
            <a:br>
              <a:rPr lang="en-US" dirty="0">
                <a:solidFill>
                  <a:schemeClr val="bg1"/>
                </a:solidFill>
              </a:rPr>
            </a:br>
            <a:r>
              <a:rPr lang="en-US" dirty="0">
                <a:solidFill>
                  <a:schemeClr val="bg1"/>
                </a:solidFill>
              </a:rPr>
              <a:t>1497-98</a:t>
            </a:r>
            <a:br>
              <a:rPr lang="en-US" dirty="0">
                <a:solidFill>
                  <a:schemeClr val="bg1"/>
                </a:solidFill>
              </a:rPr>
            </a:br>
            <a:r>
              <a:rPr lang="en-US" dirty="0">
                <a:solidFill>
                  <a:schemeClr val="bg1"/>
                </a:solidFill>
              </a:rPr>
              <a:t>Woodcut, 399 x 286 mm</a:t>
            </a:r>
            <a:br>
              <a:rPr lang="en-US" dirty="0">
                <a:solidFill>
                  <a:schemeClr val="bg1"/>
                </a:solidFill>
              </a:rPr>
            </a:br>
            <a:r>
              <a:rPr lang="en-US" dirty="0">
                <a:solidFill>
                  <a:schemeClr val="bg1"/>
                </a:solidFill>
              </a:rPr>
              <a:t>Kupferstichkabinett, Staatliche Kunsthalle, Karlsruhe</a:t>
            </a:r>
            <a:r>
              <a:rPr lang="en-US" dirty="0"/>
              <a:t> </a:t>
            </a:r>
          </a:p>
        </p:txBody>
      </p:sp>
      <p:pic>
        <p:nvPicPr>
          <p:cNvPr id="512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5902" y="171450"/>
            <a:ext cx="3590925" cy="4972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04072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Grp="1" noChangeArrowheads="1"/>
          </p:cNvSpPr>
          <p:nvPr>
            <p:ph type="title"/>
          </p:nvPr>
        </p:nvSpPr>
        <p:spPr>
          <a:xfrm>
            <a:off x="5143500" y="205978"/>
            <a:ext cx="2514600" cy="3737372"/>
          </a:xfrm>
        </p:spPr>
        <p:txBody>
          <a:bodyPr/>
          <a:lstStyle/>
          <a:p>
            <a:r>
              <a:rPr lang="en-US" dirty="0">
                <a:solidFill>
                  <a:schemeClr val="bg1"/>
                </a:solidFill>
              </a:rPr>
              <a:t>Albrecht Durer,</a:t>
            </a:r>
            <a:br>
              <a:rPr lang="en-US" dirty="0">
                <a:solidFill>
                  <a:schemeClr val="bg1"/>
                </a:solidFill>
              </a:rPr>
            </a:br>
            <a:r>
              <a:rPr lang="en-US" i="1" dirty="0">
                <a:solidFill>
                  <a:schemeClr val="bg1"/>
                </a:solidFill>
              </a:rPr>
              <a:t>The Revelation of St John: 5. Opening the Fifth and Sixth Seals</a:t>
            </a:r>
            <a:br>
              <a:rPr lang="en-US" dirty="0">
                <a:solidFill>
                  <a:schemeClr val="bg1"/>
                </a:solidFill>
              </a:rPr>
            </a:br>
            <a:r>
              <a:rPr lang="en-US" dirty="0">
                <a:solidFill>
                  <a:schemeClr val="bg1"/>
                </a:solidFill>
              </a:rPr>
              <a:t>1497-98</a:t>
            </a:r>
            <a:br>
              <a:rPr lang="en-US" dirty="0">
                <a:solidFill>
                  <a:schemeClr val="bg1"/>
                </a:solidFill>
              </a:rPr>
            </a:br>
            <a:r>
              <a:rPr lang="en-US" dirty="0">
                <a:solidFill>
                  <a:schemeClr val="bg1"/>
                </a:solidFill>
              </a:rPr>
              <a:t>Woodcut, 39 x 28 cm</a:t>
            </a:r>
            <a:br>
              <a:rPr lang="en-US" dirty="0">
                <a:solidFill>
                  <a:schemeClr val="bg1"/>
                </a:solidFill>
              </a:rPr>
            </a:br>
            <a:r>
              <a:rPr lang="en-US" dirty="0">
                <a:solidFill>
                  <a:schemeClr val="bg1"/>
                </a:solidFill>
              </a:rPr>
              <a:t>Staatliche Kunsthalle, Karlsruhe </a:t>
            </a:r>
            <a:br>
              <a:rPr lang="en-US" dirty="0">
                <a:solidFill>
                  <a:schemeClr val="bg1"/>
                </a:solidFill>
              </a:rPr>
            </a:br>
            <a:br>
              <a:rPr lang="en-US" dirty="0">
                <a:solidFill>
                  <a:schemeClr val="bg1"/>
                </a:solidFill>
              </a:rPr>
            </a:br>
            <a:r>
              <a:rPr lang="en-US" dirty="0">
                <a:solidFill>
                  <a:schemeClr val="bg1"/>
                </a:solidFill>
              </a:rPr>
              <a:t>(Stars rain from heaven upon pope, emperor and common folk on the earth below.)</a:t>
            </a:r>
            <a:r>
              <a:rPr lang="en-US" dirty="0"/>
              <a:t> </a:t>
            </a:r>
          </a:p>
        </p:txBody>
      </p:sp>
      <p:pic>
        <p:nvPicPr>
          <p:cNvPr id="717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0" y="171455"/>
            <a:ext cx="3542110" cy="47791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23777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Grp="1" noChangeArrowheads="1"/>
          </p:cNvSpPr>
          <p:nvPr>
            <p:ph type="title"/>
          </p:nvPr>
        </p:nvSpPr>
        <p:spPr>
          <a:xfrm>
            <a:off x="1485900" y="205978"/>
            <a:ext cx="6172200" cy="2880122"/>
          </a:xfrm>
        </p:spPr>
        <p:txBody>
          <a:bodyPr/>
          <a:lstStyle/>
          <a:p>
            <a:r>
              <a:rPr lang="en-US" sz="1200" dirty="0">
                <a:solidFill>
                  <a:schemeClr val="bg1"/>
                </a:solidFill>
              </a:rPr>
              <a:t>El Greco, </a:t>
            </a:r>
            <a:r>
              <a:rPr lang="en-US" sz="1200" i="1" dirty="0">
                <a:solidFill>
                  <a:schemeClr val="bg1"/>
                </a:solidFill>
              </a:rPr>
              <a:t>The Opening of the Fifth Seal (The Vision of St John), </a:t>
            </a:r>
            <a:br>
              <a:rPr lang="en-US" sz="1200" dirty="0">
                <a:solidFill>
                  <a:schemeClr val="bg1"/>
                </a:solidFill>
              </a:rPr>
            </a:br>
            <a:r>
              <a:rPr lang="en-US" sz="1200" dirty="0">
                <a:solidFill>
                  <a:schemeClr val="bg1"/>
                </a:solidFill>
              </a:rPr>
              <a:t>1608-14</a:t>
            </a:r>
            <a:br>
              <a:rPr lang="en-US" sz="1200" dirty="0">
                <a:solidFill>
                  <a:schemeClr val="bg1"/>
                </a:solidFill>
              </a:rPr>
            </a:br>
            <a:r>
              <a:rPr lang="en-US" sz="1200" dirty="0">
                <a:solidFill>
                  <a:schemeClr val="bg1"/>
                </a:solidFill>
              </a:rPr>
              <a:t>Oil on canvas, 222,3 x 193 cm, Metropolitan Museum of Art, New York</a:t>
            </a:r>
            <a:br>
              <a:rPr lang="en-US" sz="1200" dirty="0">
                <a:solidFill>
                  <a:schemeClr val="bg1"/>
                </a:solidFill>
              </a:rPr>
            </a:br>
            <a:r>
              <a:rPr lang="en-US" sz="1200" dirty="0">
                <a:solidFill>
                  <a:schemeClr val="bg1"/>
                </a:solidFill>
              </a:rPr>
              <a:t> </a:t>
            </a:r>
            <a:br>
              <a:rPr lang="en-US" sz="1200" dirty="0">
                <a:solidFill>
                  <a:schemeClr val="bg1"/>
                </a:solidFill>
              </a:rPr>
            </a:br>
            <a:r>
              <a:rPr lang="en-US" sz="1200" dirty="0">
                <a:solidFill>
                  <a:schemeClr val="bg1"/>
                </a:solidFill>
              </a:rPr>
              <a:t>'And when he had opened the fifth seal, I saw under the altar the souls of them that were slain for the word of God . . . And they cried with a loud voice . . . And white robes were given to every one of them . . .‘</a:t>
            </a:r>
            <a:br>
              <a:rPr lang="en-US" sz="1200" dirty="0">
                <a:solidFill>
                  <a:schemeClr val="bg1"/>
                </a:solidFill>
              </a:rPr>
            </a:br>
            <a:r>
              <a:rPr lang="en-US" sz="1200" dirty="0">
                <a:solidFill>
                  <a:schemeClr val="bg1"/>
                </a:solidFill>
              </a:rPr>
              <a:t>Revelation 6:  9-11 </a:t>
            </a:r>
            <a:br>
              <a:rPr lang="en-US" sz="1200" dirty="0">
                <a:solidFill>
                  <a:schemeClr val="bg1"/>
                </a:solidFill>
              </a:rPr>
            </a:br>
            <a:br>
              <a:rPr lang="en-US" sz="1200" dirty="0">
                <a:solidFill>
                  <a:schemeClr val="bg1"/>
                </a:solidFill>
              </a:rPr>
            </a:br>
            <a:r>
              <a:rPr lang="en-US" sz="1200" dirty="0">
                <a:solidFill>
                  <a:schemeClr val="bg1"/>
                </a:solidFill>
              </a:rPr>
              <a:t>The painting has been cut at the top, where there was possibly a representation of the Throne.</a:t>
            </a:r>
            <a:br>
              <a:rPr lang="en-US" sz="1200" dirty="0">
                <a:solidFill>
                  <a:schemeClr val="bg1"/>
                </a:solidFill>
              </a:rPr>
            </a:br>
            <a:r>
              <a:rPr lang="en-US" sz="1200" dirty="0">
                <a:solidFill>
                  <a:schemeClr val="bg1"/>
                </a:solidFill>
              </a:rPr>
              <a:t> </a:t>
            </a:r>
            <a:br>
              <a:rPr lang="en-US" sz="1200" dirty="0">
                <a:solidFill>
                  <a:schemeClr val="bg1"/>
                </a:solidFill>
              </a:rPr>
            </a:br>
            <a:r>
              <a:rPr lang="en-US" sz="1200" dirty="0">
                <a:solidFill>
                  <a:schemeClr val="bg1"/>
                </a:solidFill>
              </a:rPr>
              <a:t>This project was El Greco's last large-scale undertaking, and he did not live to complete it.</a:t>
            </a:r>
            <a:r>
              <a:rPr lang="en-US" sz="1200" dirty="0"/>
              <a:t> </a:t>
            </a:r>
          </a:p>
        </p:txBody>
      </p:sp>
    </p:spTree>
    <p:extLst>
      <p:ext uri="{BB962C8B-B14F-4D97-AF65-F5344CB8AC3E}">
        <p14:creationId xmlns:p14="http://schemas.microsoft.com/office/powerpoint/2010/main" val="22630138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43150" y="235744"/>
            <a:ext cx="4414838" cy="4907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90610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a:ea typeface="Times New Roman"/>
              </a:rPr>
              <a:t>Visions Five and Six</a:t>
            </a:r>
            <a:endParaRPr lang="en-US" dirty="0"/>
          </a:p>
        </p:txBody>
      </p:sp>
      <p:sp>
        <p:nvSpPr>
          <p:cNvPr id="3" name="Content Placeholder 2"/>
          <p:cNvSpPr>
            <a:spLocks noGrp="1"/>
          </p:cNvSpPr>
          <p:nvPr>
            <p:ph idx="1"/>
          </p:nvPr>
        </p:nvSpPr>
        <p:spPr/>
        <p:txBody>
          <a:bodyPr>
            <a:normAutofit/>
          </a:bodyPr>
          <a:lstStyle/>
          <a:p>
            <a:pPr marL="0" marR="0" indent="0" algn="just">
              <a:spcBef>
                <a:spcPts val="0"/>
              </a:spcBef>
              <a:spcAft>
                <a:spcPts val="0"/>
              </a:spcAft>
              <a:tabLst>
                <a:tab pos="-914400" algn="l"/>
              </a:tabLst>
            </a:pPr>
            <a:r>
              <a:rPr lang="en-US" dirty="0">
                <a:latin typeface="Times New Roman"/>
                <a:ea typeface="Times New Roman"/>
              </a:rPr>
              <a:t>Vision 5 - 10:1-10:11 - The writer is told not to write this one down. An interlude or postscript 11:1-11:14 - in the interlude, the 2nd and 3rd woes and two witnesses are killed and after three days rise.</a:t>
            </a:r>
          </a:p>
          <a:p>
            <a:pPr marL="0" marR="0" indent="0" algn="just">
              <a:spcBef>
                <a:spcPts val="0"/>
              </a:spcBef>
              <a:spcAft>
                <a:spcPts val="0"/>
              </a:spcAft>
              <a:tabLst>
                <a:tab pos="-914400" algn="l"/>
              </a:tabLst>
            </a:pPr>
            <a:r>
              <a:rPr lang="en-US" dirty="0">
                <a:latin typeface="Times New Roman"/>
                <a:ea typeface="Times New Roman"/>
              </a:rPr>
              <a:t>Vision 6 - 11:15-11:19 - The twenty four elders worship with a song amid thunder peals</a:t>
            </a:r>
          </a:p>
          <a:p>
            <a:pPr marL="0" indent="0">
              <a:buNone/>
            </a:pPr>
            <a:endParaRPr lang="en-US" dirty="0"/>
          </a:p>
        </p:txBody>
      </p:sp>
    </p:spTree>
    <p:extLst>
      <p:ext uri="{BB962C8B-B14F-4D97-AF65-F5344CB8AC3E}">
        <p14:creationId xmlns:p14="http://schemas.microsoft.com/office/powerpoint/2010/main" val="37824142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a:ea typeface="Times New Roman"/>
              </a:rPr>
              <a:t>Vision Seven the Series</a:t>
            </a:r>
            <a:endParaRPr lang="en-US" dirty="0"/>
          </a:p>
        </p:txBody>
      </p:sp>
      <p:sp>
        <p:nvSpPr>
          <p:cNvPr id="3" name="Content Placeholder 2"/>
          <p:cNvSpPr>
            <a:spLocks noGrp="1"/>
          </p:cNvSpPr>
          <p:nvPr>
            <p:ph idx="1"/>
          </p:nvPr>
        </p:nvSpPr>
        <p:spPr>
          <a:xfrm>
            <a:off x="457200" y="895351"/>
            <a:ext cx="8229600" cy="3394472"/>
          </a:xfrm>
        </p:spPr>
        <p:txBody>
          <a:bodyPr>
            <a:noAutofit/>
          </a:bodyPr>
          <a:lstStyle/>
          <a:p>
            <a:r>
              <a:rPr lang="en-US" sz="2350" dirty="0"/>
              <a:t>S1- 12:1-12:17 - A red dragon tries to devour the newborn infant of a woman clothed with the sun. The child is snatched away to God. There is war in heaven and the dragon is thrown out - and then purses the woman’s other children who keep the commandments and testimony of Christ.</a:t>
            </a:r>
          </a:p>
          <a:p>
            <a:r>
              <a:rPr lang="en-US" sz="2350" dirty="0"/>
              <a:t>S2- 12:18-13:10 - The red dragon gives up power to an injured, seven headed leopard that does great signs and fools the earth and marks its followers on hand or head.</a:t>
            </a:r>
          </a:p>
          <a:p>
            <a:r>
              <a:rPr lang="en-US" sz="2350" dirty="0"/>
              <a:t>S3- 13:11-13:18 - The mark of the beast 666 and those without it cannot buy or sell.</a:t>
            </a:r>
          </a:p>
        </p:txBody>
      </p:sp>
    </p:spTree>
    <p:extLst>
      <p:ext uri="{BB962C8B-B14F-4D97-AF65-F5344CB8AC3E}">
        <p14:creationId xmlns:p14="http://schemas.microsoft.com/office/powerpoint/2010/main" val="2892155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a:ea typeface="Times New Roman"/>
              </a:rPr>
              <a:t>The Series Continues </a:t>
            </a:r>
            <a:endParaRPr lang="en-US" dirty="0"/>
          </a:p>
        </p:txBody>
      </p:sp>
      <p:sp>
        <p:nvSpPr>
          <p:cNvPr id="3" name="Content Placeholder 2"/>
          <p:cNvSpPr>
            <a:spLocks noGrp="1"/>
          </p:cNvSpPr>
          <p:nvPr>
            <p:ph idx="1"/>
          </p:nvPr>
        </p:nvSpPr>
        <p:spPr/>
        <p:txBody>
          <a:bodyPr/>
          <a:lstStyle/>
          <a:p>
            <a:r>
              <a:rPr lang="en-US" dirty="0"/>
              <a:t>S4- 14:1-14:12 - Three angels tell of the torment of Babylon before 144 thousand singing virgins as a call for endurance of the saints.</a:t>
            </a:r>
          </a:p>
          <a:p>
            <a:r>
              <a:rPr lang="en-US" dirty="0"/>
              <a:t> Interlude 14:13 - the blessed dead in the Lord.</a:t>
            </a:r>
          </a:p>
          <a:p>
            <a:endParaRPr lang="en-US" dirty="0"/>
          </a:p>
        </p:txBody>
      </p:sp>
    </p:spTree>
    <p:extLst>
      <p:ext uri="{BB962C8B-B14F-4D97-AF65-F5344CB8AC3E}">
        <p14:creationId xmlns:p14="http://schemas.microsoft.com/office/powerpoint/2010/main" val="39124263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a:ea typeface="Times New Roman"/>
              </a:rPr>
              <a:t>V7, Scene Five Three Parts  </a:t>
            </a:r>
            <a:endParaRPr lang="en-US" dirty="0"/>
          </a:p>
        </p:txBody>
      </p:sp>
      <p:sp>
        <p:nvSpPr>
          <p:cNvPr id="3" name="Content Placeholder 2"/>
          <p:cNvSpPr>
            <a:spLocks noGrp="1"/>
          </p:cNvSpPr>
          <p:nvPr>
            <p:ph idx="1"/>
          </p:nvPr>
        </p:nvSpPr>
        <p:spPr>
          <a:xfrm>
            <a:off x="457200" y="1200153"/>
            <a:ext cx="8229600" cy="3581399"/>
          </a:xfrm>
        </p:spPr>
        <p:txBody>
          <a:bodyPr>
            <a:normAutofit fontScale="70000" lnSpcReduction="20000"/>
          </a:bodyPr>
          <a:lstStyle/>
          <a:p>
            <a:r>
              <a:rPr lang="en-US" dirty="0"/>
              <a:t>S5- Is a three part vision: 14:14-17:18 and S6- 18:1 - 18:24 and at 19:1-19:10 - </a:t>
            </a:r>
          </a:p>
          <a:p>
            <a:r>
              <a:rPr lang="en-US" dirty="0"/>
              <a:t>First The son of man comes on a white cloud, as angels emerge from a temple reaping with sickles, sending seven plagues - bowls of wrath the 6th angel dries the river Euphrates and seven foul spirit demons gather kings at Harmagedon to prepare for battle, then the 7th angel splits Babylon into 1/3's - shown as the whore of Babylon the mother of Earth’s abominations. </a:t>
            </a:r>
          </a:p>
          <a:p>
            <a:r>
              <a:rPr lang="en-US" dirty="0"/>
              <a:t>Second - 18:1 - 18:24 - Those on earth mourn the loss and tell about the effect on the economy of the greed of the great city for sailors and suppliers of goods. </a:t>
            </a:r>
          </a:p>
          <a:p>
            <a:r>
              <a:rPr lang="en-US" dirty="0"/>
              <a:t>Third - 19:1-19:10 - Those in Heaven rejoice at the loss.</a:t>
            </a:r>
          </a:p>
        </p:txBody>
      </p:sp>
    </p:spTree>
    <p:extLst>
      <p:ext uri="{BB962C8B-B14F-4D97-AF65-F5344CB8AC3E}">
        <p14:creationId xmlns:p14="http://schemas.microsoft.com/office/powerpoint/2010/main" val="18140377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a:solidFill>
                  <a:schemeClr val="bg1"/>
                </a:solidFill>
              </a:rPr>
              <a:t>Pieter Bruegel the Elder,</a:t>
            </a:r>
            <a:r>
              <a:rPr lang="en-US" b="1" dirty="0">
                <a:solidFill>
                  <a:schemeClr val="bg1"/>
                </a:solidFill>
              </a:rPr>
              <a:t> </a:t>
            </a:r>
            <a:r>
              <a:rPr lang="en-US" i="1" dirty="0">
                <a:solidFill>
                  <a:schemeClr val="bg1"/>
                </a:solidFill>
              </a:rPr>
              <a:t>Dulle Griet (Mad Meg),</a:t>
            </a:r>
            <a:r>
              <a:rPr lang="en-US" dirty="0">
                <a:solidFill>
                  <a:schemeClr val="bg1"/>
                </a:solidFill>
              </a:rPr>
              <a:t> c. 1562</a:t>
            </a:r>
            <a:br>
              <a:rPr lang="en-US" dirty="0">
                <a:solidFill>
                  <a:schemeClr val="bg1"/>
                </a:solidFill>
              </a:rPr>
            </a:br>
            <a:r>
              <a:rPr lang="en-US" dirty="0">
                <a:solidFill>
                  <a:schemeClr val="bg1"/>
                </a:solidFill>
              </a:rPr>
              <a:t>Oil on wood, 117,4 x 162 cm</a:t>
            </a:r>
            <a:br>
              <a:rPr lang="en-US" dirty="0">
                <a:solidFill>
                  <a:schemeClr val="bg1"/>
                </a:solidFill>
              </a:rPr>
            </a:br>
            <a:r>
              <a:rPr lang="en-US" dirty="0">
                <a:solidFill>
                  <a:schemeClr val="bg1"/>
                </a:solidFill>
              </a:rPr>
              <a:t>Museum Mayer van den Bergh, Antwerp</a:t>
            </a:r>
            <a:r>
              <a:rPr lang="en-US" dirty="0"/>
              <a:t> </a:t>
            </a:r>
          </a:p>
        </p:txBody>
      </p:sp>
      <p:sp>
        <p:nvSpPr>
          <p:cNvPr id="11267" name="Rectangle 3"/>
          <p:cNvSpPr>
            <a:spLocks noGrp="1" noChangeArrowheads="1"/>
          </p:cNvSpPr>
          <p:nvPr>
            <p:ph type="body" idx="1"/>
          </p:nvPr>
        </p:nvSpPr>
        <p:spPr/>
        <p:txBody>
          <a:bodyPr/>
          <a:lstStyle/>
          <a:p>
            <a:pPr>
              <a:lnSpc>
                <a:spcPct val="90000"/>
              </a:lnSpc>
            </a:pPr>
            <a:r>
              <a:rPr lang="en-US" sz="1500" dirty="0">
                <a:solidFill>
                  <a:schemeClr val="bg1"/>
                </a:solidFill>
              </a:rPr>
              <a:t>This main figure in this painting was described in 1604 as 'a Mad Meg pillaging at the mouth of Hell / seemingly perplexed / and cruelly and strangely attired', an evil and fearsome woman or witch.</a:t>
            </a:r>
          </a:p>
          <a:p>
            <a:pPr>
              <a:lnSpc>
                <a:spcPct val="90000"/>
              </a:lnSpc>
            </a:pPr>
            <a:r>
              <a:rPr lang="en-US" sz="1500" dirty="0">
                <a:solidFill>
                  <a:schemeClr val="bg1"/>
                </a:solidFill>
              </a:rPr>
              <a:t>Does she represent Heresy, Madness, or Folly? </a:t>
            </a:r>
          </a:p>
          <a:p>
            <a:pPr>
              <a:lnSpc>
                <a:spcPct val="90000"/>
              </a:lnSpc>
            </a:pPr>
            <a:r>
              <a:rPr lang="en-US" sz="1500" dirty="0">
                <a:solidFill>
                  <a:schemeClr val="bg1"/>
                </a:solidFill>
              </a:rPr>
              <a:t>The painting has also been interpreted as the Breaking of the Seventh Seal, as recounted in the Book of Revelation. Mad Meg is, indeed, reminiscent of the book of the Apocalypse. </a:t>
            </a:r>
          </a:p>
        </p:txBody>
      </p:sp>
    </p:spTree>
    <p:extLst>
      <p:ext uri="{BB962C8B-B14F-4D97-AF65-F5344CB8AC3E}">
        <p14:creationId xmlns:p14="http://schemas.microsoft.com/office/powerpoint/2010/main" val="560025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4455" y="121444"/>
            <a:ext cx="6493669" cy="4602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7507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a:ea typeface="Times New Roman"/>
              </a:rPr>
              <a:t>V7, Scene Six </a:t>
            </a:r>
            <a:endParaRPr lang="en-US" dirty="0"/>
          </a:p>
        </p:txBody>
      </p:sp>
      <p:sp>
        <p:nvSpPr>
          <p:cNvPr id="3" name="Content Placeholder 2"/>
          <p:cNvSpPr>
            <a:spLocks noGrp="1"/>
          </p:cNvSpPr>
          <p:nvPr>
            <p:ph idx="1"/>
          </p:nvPr>
        </p:nvSpPr>
        <p:spPr>
          <a:xfrm>
            <a:off x="457200" y="1047750"/>
            <a:ext cx="8229600" cy="3810000"/>
          </a:xfrm>
        </p:spPr>
        <p:txBody>
          <a:bodyPr>
            <a:normAutofit fontScale="77500" lnSpcReduction="20000"/>
          </a:bodyPr>
          <a:lstStyle/>
          <a:p>
            <a:r>
              <a:rPr lang="en-US" dirty="0"/>
              <a:t>S6- 19:11-20:15 - The Word slays the army of evil and the Beast and False Prophet are thrown into a lake of fire. </a:t>
            </a:r>
          </a:p>
          <a:p>
            <a:r>
              <a:rPr lang="en-US" dirty="0"/>
              <a:t>The dragon is chained for 1000 years while those headed for belief Rule. </a:t>
            </a:r>
          </a:p>
          <a:p>
            <a:r>
              <a:rPr lang="en-US" dirty="0"/>
              <a:t>Upon release the dragon gathers evil forces that surround the camp of the Saints, but the besiegers are consumed by fire from heaven forever, including the Beast and False Prophet. </a:t>
            </a:r>
          </a:p>
          <a:p>
            <a:r>
              <a:rPr lang="en-US" dirty="0"/>
              <a:t>Then all are judged according to what they have done those not in the Book of Life suffer the 2nd death and are thrown into a lake of fire.</a:t>
            </a:r>
          </a:p>
        </p:txBody>
      </p:sp>
    </p:spTree>
    <p:extLst>
      <p:ext uri="{BB962C8B-B14F-4D97-AF65-F5344CB8AC3E}">
        <p14:creationId xmlns:p14="http://schemas.microsoft.com/office/powerpoint/2010/main" val="5525920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a:ea typeface="Times New Roman"/>
              </a:rPr>
              <a:t>V7, Scene Seven Post Log </a:t>
            </a:r>
            <a:endParaRPr lang="en-US" dirty="0"/>
          </a:p>
        </p:txBody>
      </p:sp>
      <p:sp>
        <p:nvSpPr>
          <p:cNvPr id="3" name="Content Placeholder 2"/>
          <p:cNvSpPr>
            <a:spLocks noGrp="1"/>
          </p:cNvSpPr>
          <p:nvPr>
            <p:ph idx="1"/>
          </p:nvPr>
        </p:nvSpPr>
        <p:spPr>
          <a:xfrm>
            <a:off x="457200" y="1047750"/>
            <a:ext cx="8229600" cy="3810000"/>
          </a:xfrm>
        </p:spPr>
        <p:txBody>
          <a:bodyPr>
            <a:normAutofit fontScale="92500" lnSpcReduction="20000"/>
          </a:bodyPr>
          <a:lstStyle/>
          <a:p>
            <a:r>
              <a:rPr lang="en-US" dirty="0"/>
              <a:t>Post log S7- 21:1-22:5 - Now the old heaven and earth are replaced with a new heaven and earth, where God will be with his people and the same angels that loosed the bowls of wrath show the New Jerusalem [1500X1500X1500 miles] with nothing unclean and where the water of life from the throne of God with the Lamb flows in the city and where the tree of life is now with 12 kinds of fruit.</a:t>
            </a:r>
          </a:p>
          <a:p>
            <a:r>
              <a:rPr lang="en-US" dirty="0"/>
              <a:t>The book ends with the writer’s assurance that the book is true and that the Lord is coming soon. </a:t>
            </a:r>
          </a:p>
        </p:txBody>
      </p:sp>
    </p:spTree>
    <p:extLst>
      <p:ext uri="{BB962C8B-B14F-4D97-AF65-F5344CB8AC3E}">
        <p14:creationId xmlns:p14="http://schemas.microsoft.com/office/powerpoint/2010/main" val="41003428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a:t>
            </a:r>
          </a:p>
        </p:txBody>
      </p:sp>
      <p:sp>
        <p:nvSpPr>
          <p:cNvPr id="3" name="Content Placeholder 2"/>
          <p:cNvSpPr>
            <a:spLocks noGrp="1"/>
          </p:cNvSpPr>
          <p:nvPr>
            <p:ph idx="1"/>
          </p:nvPr>
        </p:nvSpPr>
        <p:spPr/>
        <p:txBody>
          <a:bodyPr>
            <a:normAutofit fontScale="92500" lnSpcReduction="20000"/>
          </a:bodyPr>
          <a:lstStyle/>
          <a:p>
            <a:r>
              <a:rPr lang="en-US" dirty="0"/>
              <a:t>Vision One</a:t>
            </a:r>
          </a:p>
          <a:p>
            <a:pPr lvl="1"/>
            <a:r>
              <a:rPr lang="en-US" dirty="0">
                <a:latin typeface="Times New Roman"/>
                <a:ea typeface="Times New Roman"/>
              </a:rPr>
              <a:t>Vision 1 - 4:1-5:11 - Twenty Four Elders before the Throne with a scroll only Christ can open. The four living creatures also appear</a:t>
            </a:r>
            <a:endParaRPr lang="en-US" dirty="0"/>
          </a:p>
          <a:p>
            <a:r>
              <a:rPr lang="en-US" dirty="0"/>
              <a:t>Vision Seven, Scene One </a:t>
            </a:r>
          </a:p>
          <a:p>
            <a:pPr lvl="1"/>
            <a:r>
              <a:rPr lang="en-US" dirty="0"/>
              <a:t>S 1- 12:1-12:17 - A red dragon tries to devour the newborn infant of a woman clothed with the sun. The child is snatched away to God. There is war in heaven and the dragon is thrown out - and then pursues the woman’s other children who keep the commandments and testimony of Christ.</a:t>
            </a:r>
          </a:p>
          <a:p>
            <a:endParaRPr lang="en-US" dirty="0"/>
          </a:p>
        </p:txBody>
      </p:sp>
    </p:spTree>
    <p:extLst>
      <p:ext uri="{BB962C8B-B14F-4D97-AF65-F5344CB8AC3E}">
        <p14:creationId xmlns:p14="http://schemas.microsoft.com/office/powerpoint/2010/main" val="14485496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a:ea typeface="Times New Roman"/>
              </a:rPr>
              <a:t>Comments </a:t>
            </a:r>
            <a:endParaRPr lang="en-US" dirty="0"/>
          </a:p>
        </p:txBody>
      </p:sp>
      <p:sp>
        <p:nvSpPr>
          <p:cNvPr id="3" name="Content Placeholder 2"/>
          <p:cNvSpPr>
            <a:spLocks noGrp="1"/>
          </p:cNvSpPr>
          <p:nvPr>
            <p:ph idx="1"/>
          </p:nvPr>
        </p:nvSpPr>
        <p:spPr>
          <a:xfrm>
            <a:off x="457200" y="1047750"/>
            <a:ext cx="8229600" cy="3810000"/>
          </a:xfrm>
        </p:spPr>
        <p:txBody>
          <a:bodyPr>
            <a:normAutofit/>
          </a:bodyPr>
          <a:lstStyle/>
          <a:p>
            <a:pPr marL="0" marR="0" algn="just">
              <a:spcBef>
                <a:spcPts val="0"/>
              </a:spcBef>
              <a:spcAft>
                <a:spcPts val="0"/>
              </a:spcAft>
            </a:pPr>
            <a:r>
              <a:rPr lang="en-US" sz="2400" dirty="0">
                <a:latin typeface="Times New Roman"/>
                <a:ea typeface="Times New Roman"/>
              </a:rPr>
              <a:t>Another Factor in the text is that within these visions, no matter how one views or divides them there are a number of repeating themes or characters – Next Week.</a:t>
            </a:r>
          </a:p>
          <a:p>
            <a:pPr marL="0" marR="0" algn="just">
              <a:spcBef>
                <a:spcPts val="0"/>
              </a:spcBef>
              <a:spcAft>
                <a:spcPts val="0"/>
              </a:spcAft>
            </a:pPr>
            <a:r>
              <a:rPr lang="en-US" sz="2400" dirty="0">
                <a:latin typeface="Times New Roman"/>
                <a:ea typeface="Times New Roman"/>
              </a:rPr>
              <a:t>Home Work - using the above outline, pick one of the Visions and read the text indicated for that vision, using the outline to give a reference point to the whole. </a:t>
            </a:r>
          </a:p>
        </p:txBody>
      </p:sp>
    </p:spTree>
    <p:extLst>
      <p:ext uri="{BB962C8B-B14F-4D97-AF65-F5344CB8AC3E}">
        <p14:creationId xmlns:p14="http://schemas.microsoft.com/office/powerpoint/2010/main" val="19668265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Materials</a:t>
            </a:r>
          </a:p>
        </p:txBody>
      </p:sp>
      <p:sp>
        <p:nvSpPr>
          <p:cNvPr id="3" name="Content Placeholder 2"/>
          <p:cNvSpPr>
            <a:spLocks noGrp="1"/>
          </p:cNvSpPr>
          <p:nvPr>
            <p:ph idx="1"/>
          </p:nvPr>
        </p:nvSpPr>
        <p:spPr/>
        <p:txBody>
          <a:bodyPr/>
          <a:lstStyle/>
          <a:p>
            <a:r>
              <a:rPr lang="en-US" dirty="0"/>
              <a:t>The Text for the Visions is in the note section for use by the class leader for review.</a:t>
            </a:r>
          </a:p>
        </p:txBody>
      </p:sp>
    </p:spTree>
    <p:extLst>
      <p:ext uri="{BB962C8B-B14F-4D97-AF65-F5344CB8AC3E}">
        <p14:creationId xmlns:p14="http://schemas.microsoft.com/office/powerpoint/2010/main" val="21242765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rkleText_16x9.potx" id="{771666D2-6CBA-47B2-A4DE-9266E545B17E}" vid="{D4FBD173-578B-4CAD-8C1F-42DB78090B0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7396</TotalTime>
  <Words>1880</Words>
  <Application>Microsoft Office PowerPoint</Application>
  <PresentationFormat>On-screen Show (16:9)</PresentationFormat>
  <Paragraphs>869</Paragraphs>
  <Slides>31</Slides>
  <Notes>20</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31</vt:i4>
      </vt:variant>
    </vt:vector>
  </HeadingPairs>
  <TitlesOfParts>
    <vt:vector size="46" baseType="lpstr">
      <vt:lpstr>Arial</vt:lpstr>
      <vt:lpstr>Book Antiqua</vt:lpstr>
      <vt:lpstr>Calibri</vt:lpstr>
      <vt:lpstr>Calibri Light</vt:lpstr>
      <vt:lpstr>Franklin Gothic Heavy</vt:lpstr>
      <vt:lpstr>Lucida Sans</vt:lpstr>
      <vt:lpstr>Symbol</vt:lpstr>
      <vt:lpstr>Times New Roman</vt:lpstr>
      <vt:lpstr>Wingdings</vt:lpstr>
      <vt:lpstr>Wingdings 2</vt:lpstr>
      <vt:lpstr>Wingdings 3</vt:lpstr>
      <vt:lpstr>WP TypographicSymbols</vt:lpstr>
      <vt:lpstr>Apex</vt:lpstr>
      <vt:lpstr>3_Default Design</vt:lpstr>
      <vt:lpstr>15_Office Theme</vt:lpstr>
      <vt:lpstr>PowerPoint Presentation</vt:lpstr>
      <vt:lpstr>The Revelation to John</vt:lpstr>
      <vt:lpstr>Lesson THREE</vt:lpstr>
      <vt:lpstr>Review</vt:lpstr>
      <vt:lpstr>The Visions </vt:lpstr>
      <vt:lpstr>Jan van Eyck, The Ghent Altarpiece (wings open), 1432 Oil on wood, 350 x 461 cm Cathedral of St Bavo, Ghent </vt:lpstr>
      <vt:lpstr>PowerPoint Presentation</vt:lpstr>
      <vt:lpstr>PowerPoint Presentation</vt:lpstr>
      <vt:lpstr>The Visions </vt:lpstr>
      <vt:lpstr>Christmas Pageant</vt:lpstr>
      <vt:lpstr>Seven Visions </vt:lpstr>
      <vt:lpstr>The First Six Visions </vt:lpstr>
      <vt:lpstr>The Seventh ‘Visions’</vt:lpstr>
      <vt:lpstr>Synopsis of these Visions</vt:lpstr>
      <vt:lpstr>Visions One to Four </vt:lpstr>
      <vt:lpstr>Albrecht Durer, The Revelation of St John: 2. St John's Vision of Christ and the Seven Candlesticks 1497-98 Woodcut, 39 x 28 cm Staatliche Kunsthalle, Karlsruhe </vt:lpstr>
      <vt:lpstr>Albrecht Durer, The Revelation of St John: 4. The Four Riders of the Apocalypse 1497-98 Woodcut, 399 x 286 mm Kupferstichkabinett, Staatliche Kunsthalle, Karlsruhe </vt:lpstr>
      <vt:lpstr>Albrecht Durer, The Revelation of St John: 5. Opening the Fifth and Sixth Seals 1497-98 Woodcut, 39 x 28 cm Staatliche Kunsthalle, Karlsruhe   (Stars rain from heaven upon pope, emperor and common folk on the earth below.) </vt:lpstr>
      <vt:lpstr>El Greco, The Opening of the Fifth Seal (The Vision of St John),  1608-14 Oil on canvas, 222,3 x 193 cm, Metropolitan Museum of Art, New York   'And when he had opened the fifth seal, I saw under the altar the souls of them that were slain for the word of God . . . And they cried with a loud voice . . . And white robes were given to every one of them . . .‘ Revelation 6:  9-11   The painting has been cut at the top, where there was possibly a representation of the Throne.   This project was El Greco's last large-scale undertaking, and he did not live to complete it. </vt:lpstr>
      <vt:lpstr>PowerPoint Presentation</vt:lpstr>
      <vt:lpstr>Visions Five and Six</vt:lpstr>
      <vt:lpstr>Vision Seven the Series</vt:lpstr>
      <vt:lpstr>The Series Continues </vt:lpstr>
      <vt:lpstr>V7, Scene Five Three Parts  </vt:lpstr>
      <vt:lpstr>Pieter Bruegel the Elder, Dulle Griet (Mad Meg), c. 1562 Oil on wood, 117,4 x 162 cm Museum Mayer van den Bergh, Antwerp </vt:lpstr>
      <vt:lpstr>PowerPoint Presentation</vt:lpstr>
      <vt:lpstr>V7, Scene Six </vt:lpstr>
      <vt:lpstr>V7, Scene Seven Post Log </vt:lpstr>
      <vt:lpstr>Two</vt:lpstr>
      <vt:lpstr>Comments </vt:lpstr>
      <vt:lpstr>Reference Materials</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BOOK OF REVELATION FOR THE MODERN READER</dc:title>
  <dc:creator>JBC</dc:creator>
  <cp:lastModifiedBy>Junius B Cross</cp:lastModifiedBy>
  <cp:revision>134</cp:revision>
  <dcterms:created xsi:type="dcterms:W3CDTF">2013-01-28T07:04:20Z</dcterms:created>
  <dcterms:modified xsi:type="dcterms:W3CDTF">2017-08-20T20:48:39Z</dcterms:modified>
</cp:coreProperties>
</file>