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68" r:id="rId2"/>
    <p:sldMasterId id="2147483780" r:id="rId3"/>
    <p:sldMasterId id="2147483792" r:id="rId4"/>
    <p:sldMasterId id="2147483804" r:id="rId5"/>
    <p:sldMasterId id="2147483816" r:id="rId6"/>
    <p:sldMasterId id="2147483828" r:id="rId7"/>
    <p:sldMasterId id="2147483912" r:id="rId8"/>
  </p:sldMasterIdLst>
  <p:notesMasterIdLst>
    <p:notesMasterId r:id="rId45"/>
  </p:notesMasterIdLst>
  <p:sldIdLst>
    <p:sldId id="420" r:id="rId9"/>
    <p:sldId id="421" r:id="rId10"/>
    <p:sldId id="418" r:id="rId11"/>
    <p:sldId id="323" r:id="rId12"/>
    <p:sldId id="280" r:id="rId13"/>
    <p:sldId id="324" r:id="rId14"/>
    <p:sldId id="325" r:id="rId15"/>
    <p:sldId id="281" r:id="rId16"/>
    <p:sldId id="326" r:id="rId17"/>
    <p:sldId id="327" r:id="rId18"/>
    <p:sldId id="381" r:id="rId19"/>
    <p:sldId id="328" r:id="rId20"/>
    <p:sldId id="282" r:id="rId21"/>
    <p:sldId id="329" r:id="rId22"/>
    <p:sldId id="355" r:id="rId23"/>
    <p:sldId id="356" r:id="rId24"/>
    <p:sldId id="357" r:id="rId25"/>
    <p:sldId id="358" r:id="rId26"/>
    <p:sldId id="383" r:id="rId27"/>
    <p:sldId id="283" r:id="rId28"/>
    <p:sldId id="359" r:id="rId29"/>
    <p:sldId id="360" r:id="rId30"/>
    <p:sldId id="361" r:id="rId31"/>
    <p:sldId id="385" r:id="rId32"/>
    <p:sldId id="386" r:id="rId33"/>
    <p:sldId id="284" r:id="rId34"/>
    <p:sldId id="286" r:id="rId35"/>
    <p:sldId id="362" r:id="rId36"/>
    <p:sldId id="364" r:id="rId37"/>
    <p:sldId id="363" r:id="rId38"/>
    <p:sldId id="382" r:id="rId39"/>
    <p:sldId id="384" r:id="rId40"/>
    <p:sldId id="287" r:id="rId41"/>
    <p:sldId id="389" r:id="rId42"/>
    <p:sldId id="387" r:id="rId43"/>
    <p:sldId id="388" r:id="rId4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63" autoAdjust="0"/>
  </p:normalViewPr>
  <p:slideViewPr>
    <p:cSldViewPr>
      <p:cViewPr varScale="1">
        <p:scale>
          <a:sx n="70" d="100"/>
          <a:sy n="70" d="100"/>
        </p:scale>
        <p:origin x="864" y="60"/>
      </p:cViewPr>
      <p:guideLst>
        <p:guide orient="horz" pos="1620"/>
        <p:guide pos="2880"/>
      </p:guideLst>
    </p:cSldViewPr>
  </p:slideViewPr>
  <p:notesTextViewPr>
    <p:cViewPr>
      <p:scale>
        <a:sx n="75" d="100"/>
        <a:sy n="75"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3" Type="http://schemas.openxmlformats.org/officeDocument/2006/relationships/slideMaster" Target="slideMasters/slideMaster3.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Master" Target="slideMasters/slideMaster7.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tableStyles" Target="tableStyle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theme" Target="theme/theme1.xml"/><Relationship Id="rId8" Type="http://schemas.openxmlformats.org/officeDocument/2006/relationships/slideMaster" Target="slideMasters/slideMaster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unius B Cross" userId="38d6a8e307679b5c" providerId="LiveId" clId="{7CC0EBFD-F8FF-4E58-AD1C-E126997498A3}"/>
    <pc:docChg chg="delSld modSld delMainMaster">
      <pc:chgData name="Junius B Cross" userId="38d6a8e307679b5c" providerId="LiveId" clId="{7CC0EBFD-F8FF-4E58-AD1C-E126997498A3}" dt="2017-08-20T20:29:16.216" v="145" actId="2696"/>
      <pc:docMkLst>
        <pc:docMk/>
      </pc:docMkLst>
      <pc:sldChg chg="del">
        <pc:chgData name="Junius B Cross" userId="38d6a8e307679b5c" providerId="LiveId" clId="{7CC0EBFD-F8FF-4E58-AD1C-E126997498A3}" dt="2017-08-20T20:29:15.577" v="51" actId="2696"/>
        <pc:sldMkLst>
          <pc:docMk/>
          <pc:sldMk cId="3855820319" sldId="291"/>
        </pc:sldMkLst>
      </pc:sldChg>
      <pc:sldChg chg="del">
        <pc:chgData name="Junius B Cross" userId="38d6a8e307679b5c" providerId="LiveId" clId="{7CC0EBFD-F8FF-4E58-AD1C-E126997498A3}" dt="2017-08-20T20:29:15.693" v="66" actId="2696"/>
        <pc:sldMkLst>
          <pc:docMk/>
          <pc:sldMk cId="1913800369" sldId="292"/>
        </pc:sldMkLst>
      </pc:sldChg>
      <pc:sldChg chg="del">
        <pc:chgData name="Junius B Cross" userId="38d6a8e307679b5c" providerId="LiveId" clId="{7CC0EBFD-F8FF-4E58-AD1C-E126997498A3}" dt="2017-08-20T20:29:15.787" v="80" actId="2696"/>
        <pc:sldMkLst>
          <pc:docMk/>
          <pc:sldMk cId="2472975522" sldId="293"/>
        </pc:sldMkLst>
      </pc:sldChg>
      <pc:sldChg chg="del">
        <pc:chgData name="Junius B Cross" userId="38d6a8e307679b5c" providerId="LiveId" clId="{7CC0EBFD-F8FF-4E58-AD1C-E126997498A3}" dt="2017-08-20T20:29:16.071" v="114" actId="2696"/>
        <pc:sldMkLst>
          <pc:docMk/>
          <pc:sldMk cId="2702560952" sldId="294"/>
        </pc:sldMkLst>
      </pc:sldChg>
      <pc:sldChg chg="del">
        <pc:chgData name="Junius B Cross" userId="38d6a8e307679b5c" providerId="LiveId" clId="{7CC0EBFD-F8FF-4E58-AD1C-E126997498A3}" dt="2017-08-20T20:28:28.898" v="15" actId="2696"/>
        <pc:sldMkLst>
          <pc:docMk/>
          <pc:sldMk cId="3877101820" sldId="305"/>
        </pc:sldMkLst>
      </pc:sldChg>
      <pc:sldChg chg="del">
        <pc:chgData name="Junius B Cross" userId="38d6a8e307679b5c" providerId="LiveId" clId="{7CC0EBFD-F8FF-4E58-AD1C-E126997498A3}" dt="2017-08-20T20:28:28.946" v="16" actId="2696"/>
        <pc:sldMkLst>
          <pc:docMk/>
          <pc:sldMk cId="2566729356" sldId="309"/>
        </pc:sldMkLst>
      </pc:sldChg>
      <pc:sldChg chg="del">
        <pc:chgData name="Junius B Cross" userId="38d6a8e307679b5c" providerId="LiveId" clId="{7CC0EBFD-F8FF-4E58-AD1C-E126997498A3}" dt="2017-08-20T20:28:28.668" v="11" actId="2696"/>
        <pc:sldMkLst>
          <pc:docMk/>
          <pc:sldMk cId="3130778014" sldId="310"/>
        </pc:sldMkLst>
      </pc:sldChg>
      <pc:sldChg chg="del">
        <pc:chgData name="Junius B Cross" userId="38d6a8e307679b5c" providerId="LiveId" clId="{7CC0EBFD-F8FF-4E58-AD1C-E126997498A3}" dt="2017-08-20T20:28:29.013" v="17" actId="2696"/>
        <pc:sldMkLst>
          <pc:docMk/>
          <pc:sldMk cId="3963410501" sldId="311"/>
        </pc:sldMkLst>
      </pc:sldChg>
      <pc:sldChg chg="del">
        <pc:chgData name="Junius B Cross" userId="38d6a8e307679b5c" providerId="LiveId" clId="{7CC0EBFD-F8FF-4E58-AD1C-E126997498A3}" dt="2017-08-20T20:28:29.115" v="18" actId="2696"/>
        <pc:sldMkLst>
          <pc:docMk/>
          <pc:sldMk cId="2195629980" sldId="312"/>
        </pc:sldMkLst>
      </pc:sldChg>
      <pc:sldChg chg="del">
        <pc:chgData name="Junius B Cross" userId="38d6a8e307679b5c" providerId="LiveId" clId="{7CC0EBFD-F8FF-4E58-AD1C-E126997498A3}" dt="2017-08-20T20:28:29.138" v="19" actId="2696"/>
        <pc:sldMkLst>
          <pc:docMk/>
          <pc:sldMk cId="1782779231" sldId="313"/>
        </pc:sldMkLst>
      </pc:sldChg>
      <pc:sldChg chg="del">
        <pc:chgData name="Junius B Cross" userId="38d6a8e307679b5c" providerId="LiveId" clId="{7CC0EBFD-F8FF-4E58-AD1C-E126997498A3}" dt="2017-08-20T20:28:29.228" v="21" actId="2696"/>
        <pc:sldMkLst>
          <pc:docMk/>
          <pc:sldMk cId="2338016957" sldId="314"/>
        </pc:sldMkLst>
      </pc:sldChg>
      <pc:sldChg chg="del">
        <pc:chgData name="Junius B Cross" userId="38d6a8e307679b5c" providerId="LiveId" clId="{7CC0EBFD-F8FF-4E58-AD1C-E126997498A3}" dt="2017-08-20T20:28:29.415" v="27" actId="2696"/>
        <pc:sldMkLst>
          <pc:docMk/>
          <pc:sldMk cId="3782414253" sldId="315"/>
        </pc:sldMkLst>
      </pc:sldChg>
      <pc:sldChg chg="del">
        <pc:chgData name="Junius B Cross" userId="38d6a8e307679b5c" providerId="LiveId" clId="{7CC0EBFD-F8FF-4E58-AD1C-E126997498A3}" dt="2017-08-20T20:28:29.210" v="20" actId="2696"/>
        <pc:sldMkLst>
          <pc:docMk/>
          <pc:sldMk cId="3639405978" sldId="316"/>
        </pc:sldMkLst>
      </pc:sldChg>
      <pc:sldChg chg="del">
        <pc:chgData name="Junius B Cross" userId="38d6a8e307679b5c" providerId="LiveId" clId="{7CC0EBFD-F8FF-4E58-AD1C-E126997498A3}" dt="2017-08-20T20:28:29.449" v="28" actId="2696"/>
        <pc:sldMkLst>
          <pc:docMk/>
          <pc:sldMk cId="289215500" sldId="317"/>
        </pc:sldMkLst>
      </pc:sldChg>
      <pc:sldChg chg="del">
        <pc:chgData name="Junius B Cross" userId="38d6a8e307679b5c" providerId="LiveId" clId="{7CC0EBFD-F8FF-4E58-AD1C-E126997498A3}" dt="2017-08-20T20:28:29.531" v="29" actId="2696"/>
        <pc:sldMkLst>
          <pc:docMk/>
          <pc:sldMk cId="3912426327" sldId="318"/>
        </pc:sldMkLst>
      </pc:sldChg>
      <pc:sldChg chg="del">
        <pc:chgData name="Junius B Cross" userId="38d6a8e307679b5c" providerId="LiveId" clId="{7CC0EBFD-F8FF-4E58-AD1C-E126997498A3}" dt="2017-08-20T20:28:29.552" v="30" actId="2696"/>
        <pc:sldMkLst>
          <pc:docMk/>
          <pc:sldMk cId="1814037717" sldId="319"/>
        </pc:sldMkLst>
      </pc:sldChg>
      <pc:sldChg chg="del">
        <pc:chgData name="Junius B Cross" userId="38d6a8e307679b5c" providerId="LiveId" clId="{7CC0EBFD-F8FF-4E58-AD1C-E126997498A3}" dt="2017-08-20T20:28:29.711" v="45" actId="2696"/>
        <pc:sldMkLst>
          <pc:docMk/>
          <pc:sldMk cId="552592071" sldId="320"/>
        </pc:sldMkLst>
      </pc:sldChg>
      <pc:sldChg chg="del">
        <pc:chgData name="Junius B Cross" userId="38d6a8e307679b5c" providerId="LiveId" clId="{7CC0EBFD-F8FF-4E58-AD1C-E126997498A3}" dt="2017-08-20T20:28:29.798" v="46" actId="2696"/>
        <pc:sldMkLst>
          <pc:docMk/>
          <pc:sldMk cId="4100342897" sldId="321"/>
        </pc:sldMkLst>
      </pc:sldChg>
      <pc:sldChg chg="del">
        <pc:chgData name="Junius B Cross" userId="38d6a8e307679b5c" providerId="LiveId" clId="{7CC0EBFD-F8FF-4E58-AD1C-E126997498A3}" dt="2017-08-20T20:28:30.733" v="48" actId="2696"/>
        <pc:sldMkLst>
          <pc:docMk/>
          <pc:sldMk cId="1966826577" sldId="322"/>
        </pc:sldMkLst>
      </pc:sldChg>
      <pc:sldChg chg="del">
        <pc:chgData name="Junius B Cross" userId="38d6a8e307679b5c" providerId="LiveId" clId="{7CC0EBFD-F8FF-4E58-AD1C-E126997498A3}" dt="2017-08-20T20:28:28.634" v="10" actId="2696"/>
        <pc:sldMkLst>
          <pc:docMk/>
          <pc:sldMk cId="931768710" sldId="349"/>
        </pc:sldMkLst>
      </pc:sldChg>
      <pc:sldChg chg="del">
        <pc:chgData name="Junius B Cross" userId="38d6a8e307679b5c" providerId="LiveId" clId="{7CC0EBFD-F8FF-4E58-AD1C-E126997498A3}" dt="2017-08-20T20:29:15.678" v="65" actId="2696"/>
        <pc:sldMkLst>
          <pc:docMk/>
          <pc:sldMk cId="4139083728" sldId="365"/>
        </pc:sldMkLst>
      </pc:sldChg>
      <pc:sldChg chg="del">
        <pc:chgData name="Junius B Cross" userId="38d6a8e307679b5c" providerId="LiveId" clId="{7CC0EBFD-F8FF-4E58-AD1C-E126997498A3}" dt="2017-08-20T20:29:16.216" v="145" actId="2696"/>
        <pc:sldMkLst>
          <pc:docMk/>
          <pc:sldMk cId="3121403300" sldId="366"/>
        </pc:sldMkLst>
      </pc:sldChg>
      <pc:sldChg chg="del">
        <pc:chgData name="Junius B Cross" userId="38d6a8e307679b5c" providerId="LiveId" clId="{7CC0EBFD-F8FF-4E58-AD1C-E126997498A3}" dt="2017-08-20T20:28:29.298" v="25" actId="2696"/>
        <pc:sldMkLst>
          <pc:docMk/>
          <pc:sldMk cId="2263013877" sldId="368"/>
        </pc:sldMkLst>
      </pc:sldChg>
      <pc:sldChg chg="del">
        <pc:chgData name="Junius B Cross" userId="38d6a8e307679b5c" providerId="LiveId" clId="{7CC0EBFD-F8FF-4E58-AD1C-E126997498A3}" dt="2017-08-20T20:28:29.341" v="26" actId="2696"/>
        <pc:sldMkLst>
          <pc:docMk/>
          <pc:sldMk cId="4279061012" sldId="369"/>
        </pc:sldMkLst>
      </pc:sldChg>
      <pc:sldChg chg="del">
        <pc:chgData name="Junius B Cross" userId="38d6a8e307679b5c" providerId="LiveId" clId="{7CC0EBFD-F8FF-4E58-AD1C-E126997498A3}" dt="2017-08-20T20:28:28.681" v="12" actId="2696"/>
        <pc:sldMkLst>
          <pc:docMk/>
          <pc:sldMk cId="2457246920" sldId="370"/>
        </pc:sldMkLst>
      </pc:sldChg>
      <pc:sldChg chg="del">
        <pc:chgData name="Junius B Cross" userId="38d6a8e307679b5c" providerId="LiveId" clId="{7CC0EBFD-F8FF-4E58-AD1C-E126997498A3}" dt="2017-08-20T20:28:28.695" v="13" actId="2696"/>
        <pc:sldMkLst>
          <pc:docMk/>
          <pc:sldMk cId="4123640134" sldId="371"/>
        </pc:sldMkLst>
      </pc:sldChg>
      <pc:sldChg chg="del">
        <pc:chgData name="Junius B Cross" userId="38d6a8e307679b5c" providerId="LiveId" clId="{7CC0EBFD-F8FF-4E58-AD1C-E126997498A3}" dt="2017-08-20T20:28:28.749" v="14" actId="2696"/>
        <pc:sldMkLst>
          <pc:docMk/>
          <pc:sldMk cId="1076885060" sldId="372"/>
        </pc:sldMkLst>
      </pc:sldChg>
      <pc:sldChg chg="del">
        <pc:chgData name="Junius B Cross" userId="38d6a8e307679b5c" providerId="LiveId" clId="{7CC0EBFD-F8FF-4E58-AD1C-E126997498A3}" dt="2017-08-20T20:28:29.244" v="22" actId="2696"/>
        <pc:sldMkLst>
          <pc:docMk/>
          <pc:sldMk cId="3512474019" sldId="373"/>
        </pc:sldMkLst>
      </pc:sldChg>
      <pc:sldChg chg="del">
        <pc:chgData name="Junius B Cross" userId="38d6a8e307679b5c" providerId="LiveId" clId="{7CC0EBFD-F8FF-4E58-AD1C-E126997498A3}" dt="2017-08-20T20:28:29.264" v="23" actId="2696"/>
        <pc:sldMkLst>
          <pc:docMk/>
          <pc:sldMk cId="1390407283" sldId="374"/>
        </pc:sldMkLst>
      </pc:sldChg>
      <pc:sldChg chg="del">
        <pc:chgData name="Junius B Cross" userId="38d6a8e307679b5c" providerId="LiveId" clId="{7CC0EBFD-F8FF-4E58-AD1C-E126997498A3}" dt="2017-08-20T20:28:29.285" v="24" actId="2696"/>
        <pc:sldMkLst>
          <pc:docMk/>
          <pc:sldMk cId="512377795" sldId="375"/>
        </pc:sldMkLst>
      </pc:sldChg>
      <pc:sldChg chg="del">
        <pc:chgData name="Junius B Cross" userId="38d6a8e307679b5c" providerId="LiveId" clId="{7CC0EBFD-F8FF-4E58-AD1C-E126997498A3}" dt="2017-08-20T20:28:29.562" v="31" actId="2696"/>
        <pc:sldMkLst>
          <pc:docMk/>
          <pc:sldMk cId="56002500" sldId="376"/>
        </pc:sldMkLst>
      </pc:sldChg>
      <pc:sldChg chg="del">
        <pc:chgData name="Junius B Cross" userId="38d6a8e307679b5c" providerId="LiveId" clId="{7CC0EBFD-F8FF-4E58-AD1C-E126997498A3}" dt="2017-08-20T20:28:29.626" v="32" actId="2696"/>
        <pc:sldMkLst>
          <pc:docMk/>
          <pc:sldMk cId="130750713" sldId="377"/>
        </pc:sldMkLst>
      </pc:sldChg>
      <pc:sldChg chg="del">
        <pc:chgData name="Junius B Cross" userId="38d6a8e307679b5c" providerId="LiveId" clId="{7CC0EBFD-F8FF-4E58-AD1C-E126997498A3}" dt="2017-08-20T20:28:29.954" v="47" actId="2696"/>
        <pc:sldMkLst>
          <pc:docMk/>
          <pc:sldMk cId="1448549668" sldId="378"/>
        </pc:sldMkLst>
      </pc:sldChg>
      <pc:sldChg chg="del">
        <pc:chgData name="Junius B Cross" userId="38d6a8e307679b5c" providerId="LiveId" clId="{7CC0EBFD-F8FF-4E58-AD1C-E126997498A3}" dt="2017-08-20T20:28:30.786" v="49" actId="2696"/>
        <pc:sldMkLst>
          <pc:docMk/>
          <pc:sldMk cId="2124276582" sldId="379"/>
        </pc:sldMkLst>
      </pc:sldChg>
      <pc:sldChg chg="del">
        <pc:chgData name="Junius B Cross" userId="38d6a8e307679b5c" providerId="LiveId" clId="{7CC0EBFD-F8FF-4E58-AD1C-E126997498A3}" dt="2017-08-20T20:29:15.883" v="95" actId="2696"/>
        <pc:sldMkLst>
          <pc:docMk/>
          <pc:sldMk cId="3151837023" sldId="380"/>
        </pc:sldMkLst>
      </pc:sldChg>
      <pc:sldChg chg="del">
        <pc:chgData name="Junius B Cross" userId="38d6a8e307679b5c" providerId="LiveId" clId="{7CC0EBFD-F8FF-4E58-AD1C-E126997498A3}" dt="2017-08-20T20:29:15.615" v="52" actId="2696"/>
        <pc:sldMkLst>
          <pc:docMk/>
          <pc:sldMk cId="3260094598" sldId="396"/>
        </pc:sldMkLst>
      </pc:sldChg>
      <pc:sldChg chg="del">
        <pc:chgData name="Junius B Cross" userId="38d6a8e307679b5c" providerId="LiveId" clId="{7CC0EBFD-F8FF-4E58-AD1C-E126997498A3}" dt="2017-08-20T20:29:15.732" v="67" actId="2696"/>
        <pc:sldMkLst>
          <pc:docMk/>
          <pc:sldMk cId="164935421" sldId="397"/>
        </pc:sldMkLst>
      </pc:sldChg>
      <pc:sldChg chg="del">
        <pc:chgData name="Junius B Cross" userId="38d6a8e307679b5c" providerId="LiveId" clId="{7CC0EBFD-F8FF-4E58-AD1C-E126997498A3}" dt="2017-08-20T20:29:15.808" v="81" actId="2696"/>
        <pc:sldMkLst>
          <pc:docMk/>
          <pc:sldMk cId="1517535972" sldId="398"/>
        </pc:sldMkLst>
      </pc:sldChg>
      <pc:sldChg chg="del">
        <pc:chgData name="Junius B Cross" userId="38d6a8e307679b5c" providerId="LiveId" clId="{7CC0EBFD-F8FF-4E58-AD1C-E126997498A3}" dt="2017-08-20T20:29:15.842" v="82" actId="2696"/>
        <pc:sldMkLst>
          <pc:docMk/>
          <pc:sldMk cId="3777743980" sldId="399"/>
        </pc:sldMkLst>
      </pc:sldChg>
      <pc:sldChg chg="del">
        <pc:chgData name="Junius B Cross" userId="38d6a8e307679b5c" providerId="LiveId" clId="{7CC0EBFD-F8FF-4E58-AD1C-E126997498A3}" dt="2017-08-20T20:29:15.899" v="96" actId="2696"/>
        <pc:sldMkLst>
          <pc:docMk/>
          <pc:sldMk cId="3936332669" sldId="400"/>
        </pc:sldMkLst>
      </pc:sldChg>
      <pc:sldChg chg="del">
        <pc:chgData name="Junius B Cross" userId="38d6a8e307679b5c" providerId="LiveId" clId="{7CC0EBFD-F8FF-4E58-AD1C-E126997498A3}" dt="2017-08-20T20:29:15.918" v="97" actId="2696"/>
        <pc:sldMkLst>
          <pc:docMk/>
          <pc:sldMk cId="1724611736" sldId="401"/>
        </pc:sldMkLst>
      </pc:sldChg>
      <pc:sldChg chg="del">
        <pc:chgData name="Junius B Cross" userId="38d6a8e307679b5c" providerId="LiveId" clId="{7CC0EBFD-F8FF-4E58-AD1C-E126997498A3}" dt="2017-08-20T20:29:15.927" v="98" actId="2696"/>
        <pc:sldMkLst>
          <pc:docMk/>
          <pc:sldMk cId="1868521011" sldId="402"/>
        </pc:sldMkLst>
      </pc:sldChg>
      <pc:sldChg chg="del">
        <pc:chgData name="Junius B Cross" userId="38d6a8e307679b5c" providerId="LiveId" clId="{7CC0EBFD-F8FF-4E58-AD1C-E126997498A3}" dt="2017-08-20T20:29:16.081" v="115" actId="2696"/>
        <pc:sldMkLst>
          <pc:docMk/>
          <pc:sldMk cId="1869458268" sldId="403"/>
        </pc:sldMkLst>
      </pc:sldChg>
      <pc:sldChg chg="del">
        <pc:chgData name="Junius B Cross" userId="38d6a8e307679b5c" providerId="LiveId" clId="{7CC0EBFD-F8FF-4E58-AD1C-E126997498A3}" dt="2017-08-20T20:29:16.092" v="116" actId="2696"/>
        <pc:sldMkLst>
          <pc:docMk/>
          <pc:sldMk cId="2800388110" sldId="404"/>
        </pc:sldMkLst>
      </pc:sldChg>
      <pc:sldChg chg="del">
        <pc:chgData name="Junius B Cross" userId="38d6a8e307679b5c" providerId="LiveId" clId="{7CC0EBFD-F8FF-4E58-AD1C-E126997498A3}" dt="2017-08-20T20:29:16.104" v="117" actId="2696"/>
        <pc:sldMkLst>
          <pc:docMk/>
          <pc:sldMk cId="1227829754" sldId="405"/>
        </pc:sldMkLst>
      </pc:sldChg>
      <pc:sldChg chg="del">
        <pc:chgData name="Junius B Cross" userId="38d6a8e307679b5c" providerId="LiveId" clId="{7CC0EBFD-F8FF-4E58-AD1C-E126997498A3}" dt="2017-08-20T20:29:16.110" v="118" actId="2696"/>
        <pc:sldMkLst>
          <pc:docMk/>
          <pc:sldMk cId="3165415338" sldId="406"/>
        </pc:sldMkLst>
      </pc:sldChg>
      <pc:sldChg chg="del">
        <pc:chgData name="Junius B Cross" userId="38d6a8e307679b5c" providerId="LiveId" clId="{7CC0EBFD-F8FF-4E58-AD1C-E126997498A3}" dt="2017-08-20T20:29:16.123" v="119" actId="2696"/>
        <pc:sldMkLst>
          <pc:docMk/>
          <pc:sldMk cId="1386770647" sldId="407"/>
        </pc:sldMkLst>
      </pc:sldChg>
      <pc:sldChg chg="del">
        <pc:chgData name="Junius B Cross" userId="38d6a8e307679b5c" providerId="LiveId" clId="{7CC0EBFD-F8FF-4E58-AD1C-E126997498A3}" dt="2017-08-20T20:29:16.183" v="132" actId="2696"/>
        <pc:sldMkLst>
          <pc:docMk/>
          <pc:sldMk cId="246163269" sldId="408"/>
        </pc:sldMkLst>
      </pc:sldChg>
      <pc:sldChg chg="del">
        <pc:chgData name="Junius B Cross" userId="38d6a8e307679b5c" providerId="LiveId" clId="{7CC0EBFD-F8FF-4E58-AD1C-E126997498A3}" dt="2017-08-20T20:29:15.939" v="99" actId="2696"/>
        <pc:sldMkLst>
          <pc:docMk/>
          <pc:sldMk cId="883595058" sldId="411"/>
        </pc:sldMkLst>
      </pc:sldChg>
      <pc:sldChg chg="del">
        <pc:chgData name="Junius B Cross" userId="38d6a8e307679b5c" providerId="LiveId" clId="{7CC0EBFD-F8FF-4E58-AD1C-E126997498A3}" dt="2017-08-20T20:29:15.952" v="100" actId="2696"/>
        <pc:sldMkLst>
          <pc:docMk/>
          <pc:sldMk cId="3124812097" sldId="413"/>
        </pc:sldMkLst>
      </pc:sldChg>
      <pc:sldChg chg="del">
        <pc:chgData name="Junius B Cross" userId="38d6a8e307679b5c" providerId="LiveId" clId="{7CC0EBFD-F8FF-4E58-AD1C-E126997498A3}" dt="2017-08-20T20:29:16.018" v="101" actId="2696"/>
        <pc:sldMkLst>
          <pc:docMk/>
          <pc:sldMk cId="3725933810" sldId="414"/>
        </pc:sldMkLst>
      </pc:sldChg>
      <pc:sldChg chg="del">
        <pc:chgData name="Junius B Cross" userId="38d6a8e307679b5c" providerId="LiveId" clId="{7CC0EBFD-F8FF-4E58-AD1C-E126997498A3}" dt="2017-08-20T20:28:27.971" v="9" actId="2696"/>
        <pc:sldMkLst>
          <pc:docMk/>
          <pc:sldMk cId="1764068885" sldId="417"/>
        </pc:sldMkLst>
      </pc:sldChg>
      <pc:sldChg chg="del">
        <pc:chgData name="Junius B Cross" userId="38d6a8e307679b5c" providerId="LiveId" clId="{7CC0EBFD-F8FF-4E58-AD1C-E126997498A3}" dt="2017-08-20T20:29:15.561" v="50" actId="2696"/>
        <pc:sldMkLst>
          <pc:docMk/>
          <pc:sldMk cId="1249297604" sldId="419"/>
        </pc:sldMkLst>
      </pc:sldChg>
      <pc:sldChg chg="modSp">
        <pc:chgData name="Junius B Cross" userId="38d6a8e307679b5c" providerId="LiveId" clId="{7CC0EBFD-F8FF-4E58-AD1C-E126997498A3}" dt="2017-08-20T20:28:12.888" v="8" actId="20577"/>
        <pc:sldMkLst>
          <pc:docMk/>
          <pc:sldMk cId="2718997652" sldId="420"/>
        </pc:sldMkLst>
        <pc:spChg chg="mod">
          <ac:chgData name="Junius B Cross" userId="38d6a8e307679b5c" providerId="LiveId" clId="{7CC0EBFD-F8FF-4E58-AD1C-E126997498A3}" dt="2017-08-20T20:28:12.888" v="8" actId="20577"/>
          <ac:spMkLst>
            <pc:docMk/>
            <pc:sldMk cId="2718997652" sldId="420"/>
            <ac:spMk id="2" creationId="{00000000-0000-0000-0000-000000000000}"/>
          </ac:spMkLst>
        </pc:spChg>
      </pc:sldChg>
      <pc:sldMasterChg chg="del delSldLayout">
        <pc:chgData name="Junius B Cross" userId="38d6a8e307679b5c" providerId="LiveId" clId="{7CC0EBFD-F8FF-4E58-AD1C-E126997498A3}" dt="2017-08-20T20:28:29.646" v="44" actId="2696"/>
        <pc:sldMasterMkLst>
          <pc:docMk/>
          <pc:sldMasterMk cId="3433133804" sldId="2147483756"/>
        </pc:sldMasterMkLst>
        <pc:sldLayoutChg chg="del">
          <pc:chgData name="Junius B Cross" userId="38d6a8e307679b5c" providerId="LiveId" clId="{7CC0EBFD-F8FF-4E58-AD1C-E126997498A3}" dt="2017-08-20T20:28:29.628" v="33" actId="2696"/>
          <pc:sldLayoutMkLst>
            <pc:docMk/>
            <pc:sldMasterMk cId="3433133804" sldId="2147483756"/>
            <pc:sldLayoutMk cId="423135517" sldId="2147483757"/>
          </pc:sldLayoutMkLst>
        </pc:sldLayoutChg>
        <pc:sldLayoutChg chg="del">
          <pc:chgData name="Junius B Cross" userId="38d6a8e307679b5c" providerId="LiveId" clId="{7CC0EBFD-F8FF-4E58-AD1C-E126997498A3}" dt="2017-08-20T20:28:29.629" v="34" actId="2696"/>
          <pc:sldLayoutMkLst>
            <pc:docMk/>
            <pc:sldMasterMk cId="3433133804" sldId="2147483756"/>
            <pc:sldLayoutMk cId="1470400633" sldId="2147483758"/>
          </pc:sldLayoutMkLst>
        </pc:sldLayoutChg>
        <pc:sldLayoutChg chg="del">
          <pc:chgData name="Junius B Cross" userId="38d6a8e307679b5c" providerId="LiveId" clId="{7CC0EBFD-F8FF-4E58-AD1C-E126997498A3}" dt="2017-08-20T20:28:29.630" v="35" actId="2696"/>
          <pc:sldLayoutMkLst>
            <pc:docMk/>
            <pc:sldMasterMk cId="3433133804" sldId="2147483756"/>
            <pc:sldLayoutMk cId="2477601754" sldId="2147483759"/>
          </pc:sldLayoutMkLst>
        </pc:sldLayoutChg>
        <pc:sldLayoutChg chg="del">
          <pc:chgData name="Junius B Cross" userId="38d6a8e307679b5c" providerId="LiveId" clId="{7CC0EBFD-F8FF-4E58-AD1C-E126997498A3}" dt="2017-08-20T20:28:29.632" v="36" actId="2696"/>
          <pc:sldLayoutMkLst>
            <pc:docMk/>
            <pc:sldMasterMk cId="3433133804" sldId="2147483756"/>
            <pc:sldLayoutMk cId="1226656811" sldId="2147483760"/>
          </pc:sldLayoutMkLst>
        </pc:sldLayoutChg>
        <pc:sldLayoutChg chg="del">
          <pc:chgData name="Junius B Cross" userId="38d6a8e307679b5c" providerId="LiveId" clId="{7CC0EBFD-F8FF-4E58-AD1C-E126997498A3}" dt="2017-08-20T20:28:29.634" v="37" actId="2696"/>
          <pc:sldLayoutMkLst>
            <pc:docMk/>
            <pc:sldMasterMk cId="3433133804" sldId="2147483756"/>
            <pc:sldLayoutMk cId="647195828" sldId="2147483761"/>
          </pc:sldLayoutMkLst>
        </pc:sldLayoutChg>
        <pc:sldLayoutChg chg="del">
          <pc:chgData name="Junius B Cross" userId="38d6a8e307679b5c" providerId="LiveId" clId="{7CC0EBFD-F8FF-4E58-AD1C-E126997498A3}" dt="2017-08-20T20:28:29.635" v="38" actId="2696"/>
          <pc:sldLayoutMkLst>
            <pc:docMk/>
            <pc:sldMasterMk cId="3433133804" sldId="2147483756"/>
            <pc:sldLayoutMk cId="3919499740" sldId="2147483762"/>
          </pc:sldLayoutMkLst>
        </pc:sldLayoutChg>
        <pc:sldLayoutChg chg="del">
          <pc:chgData name="Junius B Cross" userId="38d6a8e307679b5c" providerId="LiveId" clId="{7CC0EBFD-F8FF-4E58-AD1C-E126997498A3}" dt="2017-08-20T20:28:29.636" v="39" actId="2696"/>
          <pc:sldLayoutMkLst>
            <pc:docMk/>
            <pc:sldMasterMk cId="3433133804" sldId="2147483756"/>
            <pc:sldLayoutMk cId="2114241988" sldId="2147483763"/>
          </pc:sldLayoutMkLst>
        </pc:sldLayoutChg>
        <pc:sldLayoutChg chg="del">
          <pc:chgData name="Junius B Cross" userId="38d6a8e307679b5c" providerId="LiveId" clId="{7CC0EBFD-F8FF-4E58-AD1C-E126997498A3}" dt="2017-08-20T20:28:29.637" v="40" actId="2696"/>
          <pc:sldLayoutMkLst>
            <pc:docMk/>
            <pc:sldMasterMk cId="3433133804" sldId="2147483756"/>
            <pc:sldLayoutMk cId="244047651" sldId="2147483764"/>
          </pc:sldLayoutMkLst>
        </pc:sldLayoutChg>
        <pc:sldLayoutChg chg="del">
          <pc:chgData name="Junius B Cross" userId="38d6a8e307679b5c" providerId="LiveId" clId="{7CC0EBFD-F8FF-4E58-AD1C-E126997498A3}" dt="2017-08-20T20:28:29.639" v="41" actId="2696"/>
          <pc:sldLayoutMkLst>
            <pc:docMk/>
            <pc:sldMasterMk cId="3433133804" sldId="2147483756"/>
            <pc:sldLayoutMk cId="2694275997" sldId="2147483765"/>
          </pc:sldLayoutMkLst>
        </pc:sldLayoutChg>
        <pc:sldLayoutChg chg="del">
          <pc:chgData name="Junius B Cross" userId="38d6a8e307679b5c" providerId="LiveId" clId="{7CC0EBFD-F8FF-4E58-AD1C-E126997498A3}" dt="2017-08-20T20:28:29.640" v="42" actId="2696"/>
          <pc:sldLayoutMkLst>
            <pc:docMk/>
            <pc:sldMasterMk cId="3433133804" sldId="2147483756"/>
            <pc:sldLayoutMk cId="3564652856" sldId="2147483766"/>
          </pc:sldLayoutMkLst>
        </pc:sldLayoutChg>
        <pc:sldLayoutChg chg="del">
          <pc:chgData name="Junius B Cross" userId="38d6a8e307679b5c" providerId="LiveId" clId="{7CC0EBFD-F8FF-4E58-AD1C-E126997498A3}" dt="2017-08-20T20:28:29.641" v="43" actId="2696"/>
          <pc:sldLayoutMkLst>
            <pc:docMk/>
            <pc:sldMasterMk cId="3433133804" sldId="2147483756"/>
            <pc:sldLayoutMk cId="2295677076" sldId="2147483767"/>
          </pc:sldLayoutMkLst>
        </pc:sldLayoutChg>
      </pc:sldMasterChg>
      <pc:sldMasterChg chg="del delSldLayout">
        <pc:chgData name="Junius B Cross" userId="38d6a8e307679b5c" providerId="LiveId" clId="{7CC0EBFD-F8FF-4E58-AD1C-E126997498A3}" dt="2017-08-20T20:29:15.642" v="64" actId="2696"/>
        <pc:sldMasterMkLst>
          <pc:docMk/>
          <pc:sldMasterMk cId="3299914483" sldId="2147483840"/>
        </pc:sldMasterMkLst>
        <pc:sldLayoutChg chg="del">
          <pc:chgData name="Junius B Cross" userId="38d6a8e307679b5c" providerId="LiveId" clId="{7CC0EBFD-F8FF-4E58-AD1C-E126997498A3}" dt="2017-08-20T20:29:15.617" v="53" actId="2696"/>
          <pc:sldLayoutMkLst>
            <pc:docMk/>
            <pc:sldMasterMk cId="3299914483" sldId="2147483840"/>
            <pc:sldLayoutMk cId="4064421916" sldId="2147483841"/>
          </pc:sldLayoutMkLst>
        </pc:sldLayoutChg>
        <pc:sldLayoutChg chg="del">
          <pc:chgData name="Junius B Cross" userId="38d6a8e307679b5c" providerId="LiveId" clId="{7CC0EBFD-F8FF-4E58-AD1C-E126997498A3}" dt="2017-08-20T20:29:15.618" v="54" actId="2696"/>
          <pc:sldLayoutMkLst>
            <pc:docMk/>
            <pc:sldMasterMk cId="3299914483" sldId="2147483840"/>
            <pc:sldLayoutMk cId="2311923416" sldId="2147483842"/>
          </pc:sldLayoutMkLst>
        </pc:sldLayoutChg>
        <pc:sldLayoutChg chg="del">
          <pc:chgData name="Junius B Cross" userId="38d6a8e307679b5c" providerId="LiveId" clId="{7CC0EBFD-F8FF-4E58-AD1C-E126997498A3}" dt="2017-08-20T20:29:15.620" v="55" actId="2696"/>
          <pc:sldLayoutMkLst>
            <pc:docMk/>
            <pc:sldMasterMk cId="3299914483" sldId="2147483840"/>
            <pc:sldLayoutMk cId="536983143" sldId="2147483843"/>
          </pc:sldLayoutMkLst>
        </pc:sldLayoutChg>
        <pc:sldLayoutChg chg="del">
          <pc:chgData name="Junius B Cross" userId="38d6a8e307679b5c" providerId="LiveId" clId="{7CC0EBFD-F8FF-4E58-AD1C-E126997498A3}" dt="2017-08-20T20:29:15.622" v="56" actId="2696"/>
          <pc:sldLayoutMkLst>
            <pc:docMk/>
            <pc:sldMasterMk cId="3299914483" sldId="2147483840"/>
            <pc:sldLayoutMk cId="2770242889" sldId="2147483844"/>
          </pc:sldLayoutMkLst>
        </pc:sldLayoutChg>
        <pc:sldLayoutChg chg="del">
          <pc:chgData name="Junius B Cross" userId="38d6a8e307679b5c" providerId="LiveId" clId="{7CC0EBFD-F8FF-4E58-AD1C-E126997498A3}" dt="2017-08-20T20:29:15.624" v="57" actId="2696"/>
          <pc:sldLayoutMkLst>
            <pc:docMk/>
            <pc:sldMasterMk cId="3299914483" sldId="2147483840"/>
            <pc:sldLayoutMk cId="1526450885" sldId="2147483845"/>
          </pc:sldLayoutMkLst>
        </pc:sldLayoutChg>
        <pc:sldLayoutChg chg="del">
          <pc:chgData name="Junius B Cross" userId="38d6a8e307679b5c" providerId="LiveId" clId="{7CC0EBFD-F8FF-4E58-AD1C-E126997498A3}" dt="2017-08-20T20:29:15.625" v="58" actId="2696"/>
          <pc:sldLayoutMkLst>
            <pc:docMk/>
            <pc:sldMasterMk cId="3299914483" sldId="2147483840"/>
            <pc:sldLayoutMk cId="4249135430" sldId="2147483846"/>
          </pc:sldLayoutMkLst>
        </pc:sldLayoutChg>
        <pc:sldLayoutChg chg="del">
          <pc:chgData name="Junius B Cross" userId="38d6a8e307679b5c" providerId="LiveId" clId="{7CC0EBFD-F8FF-4E58-AD1C-E126997498A3}" dt="2017-08-20T20:29:15.627" v="59" actId="2696"/>
          <pc:sldLayoutMkLst>
            <pc:docMk/>
            <pc:sldMasterMk cId="3299914483" sldId="2147483840"/>
            <pc:sldLayoutMk cId="998935746" sldId="2147483847"/>
          </pc:sldLayoutMkLst>
        </pc:sldLayoutChg>
        <pc:sldLayoutChg chg="del">
          <pc:chgData name="Junius B Cross" userId="38d6a8e307679b5c" providerId="LiveId" clId="{7CC0EBFD-F8FF-4E58-AD1C-E126997498A3}" dt="2017-08-20T20:29:15.634" v="60" actId="2696"/>
          <pc:sldLayoutMkLst>
            <pc:docMk/>
            <pc:sldMasterMk cId="3299914483" sldId="2147483840"/>
            <pc:sldLayoutMk cId="3612400971" sldId="2147483848"/>
          </pc:sldLayoutMkLst>
        </pc:sldLayoutChg>
        <pc:sldLayoutChg chg="del">
          <pc:chgData name="Junius B Cross" userId="38d6a8e307679b5c" providerId="LiveId" clId="{7CC0EBFD-F8FF-4E58-AD1C-E126997498A3}" dt="2017-08-20T20:29:15.636" v="61" actId="2696"/>
          <pc:sldLayoutMkLst>
            <pc:docMk/>
            <pc:sldMasterMk cId="3299914483" sldId="2147483840"/>
            <pc:sldLayoutMk cId="356704667" sldId="2147483849"/>
          </pc:sldLayoutMkLst>
        </pc:sldLayoutChg>
        <pc:sldLayoutChg chg="del">
          <pc:chgData name="Junius B Cross" userId="38d6a8e307679b5c" providerId="LiveId" clId="{7CC0EBFD-F8FF-4E58-AD1C-E126997498A3}" dt="2017-08-20T20:29:15.637" v="62" actId="2696"/>
          <pc:sldLayoutMkLst>
            <pc:docMk/>
            <pc:sldMasterMk cId="3299914483" sldId="2147483840"/>
            <pc:sldLayoutMk cId="903351987" sldId="2147483850"/>
          </pc:sldLayoutMkLst>
        </pc:sldLayoutChg>
        <pc:sldLayoutChg chg="del">
          <pc:chgData name="Junius B Cross" userId="38d6a8e307679b5c" providerId="LiveId" clId="{7CC0EBFD-F8FF-4E58-AD1C-E126997498A3}" dt="2017-08-20T20:29:15.639" v="63" actId="2696"/>
          <pc:sldLayoutMkLst>
            <pc:docMk/>
            <pc:sldMasterMk cId="3299914483" sldId="2147483840"/>
            <pc:sldLayoutMk cId="2551522726" sldId="2147483851"/>
          </pc:sldLayoutMkLst>
        </pc:sldLayoutChg>
      </pc:sldMasterChg>
      <pc:sldMasterChg chg="del delSldLayout">
        <pc:chgData name="Junius B Cross" userId="38d6a8e307679b5c" providerId="LiveId" clId="{7CC0EBFD-F8FF-4E58-AD1C-E126997498A3}" dt="2017-08-20T20:29:15.767" v="79" actId="2696"/>
        <pc:sldMasterMkLst>
          <pc:docMk/>
          <pc:sldMasterMk cId="1569571996" sldId="2147483852"/>
        </pc:sldMasterMkLst>
        <pc:sldLayoutChg chg="del">
          <pc:chgData name="Junius B Cross" userId="38d6a8e307679b5c" providerId="LiveId" clId="{7CC0EBFD-F8FF-4E58-AD1C-E126997498A3}" dt="2017-08-20T20:29:15.734" v="68" actId="2696"/>
          <pc:sldLayoutMkLst>
            <pc:docMk/>
            <pc:sldMasterMk cId="1569571996" sldId="2147483852"/>
            <pc:sldLayoutMk cId="3376676962" sldId="2147483853"/>
          </pc:sldLayoutMkLst>
        </pc:sldLayoutChg>
        <pc:sldLayoutChg chg="del">
          <pc:chgData name="Junius B Cross" userId="38d6a8e307679b5c" providerId="LiveId" clId="{7CC0EBFD-F8FF-4E58-AD1C-E126997498A3}" dt="2017-08-20T20:29:15.735" v="69" actId="2696"/>
          <pc:sldLayoutMkLst>
            <pc:docMk/>
            <pc:sldMasterMk cId="1569571996" sldId="2147483852"/>
            <pc:sldLayoutMk cId="1900161746" sldId="2147483854"/>
          </pc:sldLayoutMkLst>
        </pc:sldLayoutChg>
        <pc:sldLayoutChg chg="del">
          <pc:chgData name="Junius B Cross" userId="38d6a8e307679b5c" providerId="LiveId" clId="{7CC0EBFD-F8FF-4E58-AD1C-E126997498A3}" dt="2017-08-20T20:29:15.737" v="70" actId="2696"/>
          <pc:sldLayoutMkLst>
            <pc:docMk/>
            <pc:sldMasterMk cId="1569571996" sldId="2147483852"/>
            <pc:sldLayoutMk cId="3459322437" sldId="2147483855"/>
          </pc:sldLayoutMkLst>
        </pc:sldLayoutChg>
        <pc:sldLayoutChg chg="del">
          <pc:chgData name="Junius B Cross" userId="38d6a8e307679b5c" providerId="LiveId" clId="{7CC0EBFD-F8FF-4E58-AD1C-E126997498A3}" dt="2017-08-20T20:29:15.739" v="71" actId="2696"/>
          <pc:sldLayoutMkLst>
            <pc:docMk/>
            <pc:sldMasterMk cId="1569571996" sldId="2147483852"/>
            <pc:sldLayoutMk cId="1474994710" sldId="2147483856"/>
          </pc:sldLayoutMkLst>
        </pc:sldLayoutChg>
        <pc:sldLayoutChg chg="del">
          <pc:chgData name="Junius B Cross" userId="38d6a8e307679b5c" providerId="LiveId" clId="{7CC0EBFD-F8FF-4E58-AD1C-E126997498A3}" dt="2017-08-20T20:29:15.741" v="72" actId="2696"/>
          <pc:sldLayoutMkLst>
            <pc:docMk/>
            <pc:sldMasterMk cId="1569571996" sldId="2147483852"/>
            <pc:sldLayoutMk cId="3412118661" sldId="2147483857"/>
          </pc:sldLayoutMkLst>
        </pc:sldLayoutChg>
        <pc:sldLayoutChg chg="del">
          <pc:chgData name="Junius B Cross" userId="38d6a8e307679b5c" providerId="LiveId" clId="{7CC0EBFD-F8FF-4E58-AD1C-E126997498A3}" dt="2017-08-20T20:29:15.742" v="73" actId="2696"/>
          <pc:sldLayoutMkLst>
            <pc:docMk/>
            <pc:sldMasterMk cId="1569571996" sldId="2147483852"/>
            <pc:sldLayoutMk cId="2732938953" sldId="2147483858"/>
          </pc:sldLayoutMkLst>
        </pc:sldLayoutChg>
        <pc:sldLayoutChg chg="del">
          <pc:chgData name="Junius B Cross" userId="38d6a8e307679b5c" providerId="LiveId" clId="{7CC0EBFD-F8FF-4E58-AD1C-E126997498A3}" dt="2017-08-20T20:29:15.743" v="74" actId="2696"/>
          <pc:sldLayoutMkLst>
            <pc:docMk/>
            <pc:sldMasterMk cId="1569571996" sldId="2147483852"/>
            <pc:sldLayoutMk cId="1775164463" sldId="2147483859"/>
          </pc:sldLayoutMkLst>
        </pc:sldLayoutChg>
        <pc:sldLayoutChg chg="del">
          <pc:chgData name="Junius B Cross" userId="38d6a8e307679b5c" providerId="LiveId" clId="{7CC0EBFD-F8FF-4E58-AD1C-E126997498A3}" dt="2017-08-20T20:29:15.753" v="75" actId="2696"/>
          <pc:sldLayoutMkLst>
            <pc:docMk/>
            <pc:sldMasterMk cId="1569571996" sldId="2147483852"/>
            <pc:sldLayoutMk cId="479807423" sldId="2147483860"/>
          </pc:sldLayoutMkLst>
        </pc:sldLayoutChg>
        <pc:sldLayoutChg chg="del">
          <pc:chgData name="Junius B Cross" userId="38d6a8e307679b5c" providerId="LiveId" clId="{7CC0EBFD-F8FF-4E58-AD1C-E126997498A3}" dt="2017-08-20T20:29:15.755" v="76" actId="2696"/>
          <pc:sldLayoutMkLst>
            <pc:docMk/>
            <pc:sldMasterMk cId="1569571996" sldId="2147483852"/>
            <pc:sldLayoutMk cId="4058064604" sldId="2147483861"/>
          </pc:sldLayoutMkLst>
        </pc:sldLayoutChg>
        <pc:sldLayoutChg chg="del">
          <pc:chgData name="Junius B Cross" userId="38d6a8e307679b5c" providerId="LiveId" clId="{7CC0EBFD-F8FF-4E58-AD1C-E126997498A3}" dt="2017-08-20T20:29:15.757" v="77" actId="2696"/>
          <pc:sldLayoutMkLst>
            <pc:docMk/>
            <pc:sldMasterMk cId="1569571996" sldId="2147483852"/>
            <pc:sldLayoutMk cId="1085872233" sldId="2147483862"/>
          </pc:sldLayoutMkLst>
        </pc:sldLayoutChg>
        <pc:sldLayoutChg chg="del">
          <pc:chgData name="Junius B Cross" userId="38d6a8e307679b5c" providerId="LiveId" clId="{7CC0EBFD-F8FF-4E58-AD1C-E126997498A3}" dt="2017-08-20T20:29:15.758" v="78" actId="2696"/>
          <pc:sldLayoutMkLst>
            <pc:docMk/>
            <pc:sldMasterMk cId="1569571996" sldId="2147483852"/>
            <pc:sldLayoutMk cId="1995708072" sldId="2147483863"/>
          </pc:sldLayoutMkLst>
        </pc:sldLayoutChg>
      </pc:sldMasterChg>
      <pc:sldMasterChg chg="del delSldLayout">
        <pc:chgData name="Junius B Cross" userId="38d6a8e307679b5c" providerId="LiveId" clId="{7CC0EBFD-F8FF-4E58-AD1C-E126997498A3}" dt="2017-08-20T20:29:15.870" v="94" actId="2696"/>
        <pc:sldMasterMkLst>
          <pc:docMk/>
          <pc:sldMasterMk cId="782543289" sldId="2147483864"/>
        </pc:sldMasterMkLst>
        <pc:sldLayoutChg chg="del">
          <pc:chgData name="Junius B Cross" userId="38d6a8e307679b5c" providerId="LiveId" clId="{7CC0EBFD-F8FF-4E58-AD1C-E126997498A3}" dt="2017-08-20T20:29:15.844" v="83" actId="2696"/>
          <pc:sldLayoutMkLst>
            <pc:docMk/>
            <pc:sldMasterMk cId="782543289" sldId="2147483864"/>
            <pc:sldLayoutMk cId="280691985" sldId="2147483865"/>
          </pc:sldLayoutMkLst>
        </pc:sldLayoutChg>
        <pc:sldLayoutChg chg="del">
          <pc:chgData name="Junius B Cross" userId="38d6a8e307679b5c" providerId="LiveId" clId="{7CC0EBFD-F8FF-4E58-AD1C-E126997498A3}" dt="2017-08-20T20:29:15.847" v="84" actId="2696"/>
          <pc:sldLayoutMkLst>
            <pc:docMk/>
            <pc:sldMasterMk cId="782543289" sldId="2147483864"/>
            <pc:sldLayoutMk cId="4039711600" sldId="2147483866"/>
          </pc:sldLayoutMkLst>
        </pc:sldLayoutChg>
        <pc:sldLayoutChg chg="del">
          <pc:chgData name="Junius B Cross" userId="38d6a8e307679b5c" providerId="LiveId" clId="{7CC0EBFD-F8FF-4E58-AD1C-E126997498A3}" dt="2017-08-20T20:29:15.850" v="85" actId="2696"/>
          <pc:sldLayoutMkLst>
            <pc:docMk/>
            <pc:sldMasterMk cId="782543289" sldId="2147483864"/>
            <pc:sldLayoutMk cId="2038200791" sldId="2147483867"/>
          </pc:sldLayoutMkLst>
        </pc:sldLayoutChg>
        <pc:sldLayoutChg chg="del">
          <pc:chgData name="Junius B Cross" userId="38d6a8e307679b5c" providerId="LiveId" clId="{7CC0EBFD-F8FF-4E58-AD1C-E126997498A3}" dt="2017-08-20T20:29:15.852" v="86" actId="2696"/>
          <pc:sldLayoutMkLst>
            <pc:docMk/>
            <pc:sldMasterMk cId="782543289" sldId="2147483864"/>
            <pc:sldLayoutMk cId="3403801623" sldId="2147483868"/>
          </pc:sldLayoutMkLst>
        </pc:sldLayoutChg>
        <pc:sldLayoutChg chg="del">
          <pc:chgData name="Junius B Cross" userId="38d6a8e307679b5c" providerId="LiveId" clId="{7CC0EBFD-F8FF-4E58-AD1C-E126997498A3}" dt="2017-08-20T20:29:15.854" v="87" actId="2696"/>
          <pc:sldLayoutMkLst>
            <pc:docMk/>
            <pc:sldMasterMk cId="782543289" sldId="2147483864"/>
            <pc:sldLayoutMk cId="1964725497" sldId="2147483869"/>
          </pc:sldLayoutMkLst>
        </pc:sldLayoutChg>
        <pc:sldLayoutChg chg="del">
          <pc:chgData name="Junius B Cross" userId="38d6a8e307679b5c" providerId="LiveId" clId="{7CC0EBFD-F8FF-4E58-AD1C-E126997498A3}" dt="2017-08-20T20:29:15.855" v="88" actId="2696"/>
          <pc:sldLayoutMkLst>
            <pc:docMk/>
            <pc:sldMasterMk cId="782543289" sldId="2147483864"/>
            <pc:sldLayoutMk cId="658438667" sldId="2147483870"/>
          </pc:sldLayoutMkLst>
        </pc:sldLayoutChg>
        <pc:sldLayoutChg chg="del">
          <pc:chgData name="Junius B Cross" userId="38d6a8e307679b5c" providerId="LiveId" clId="{7CC0EBFD-F8FF-4E58-AD1C-E126997498A3}" dt="2017-08-20T20:29:15.856" v="89" actId="2696"/>
          <pc:sldLayoutMkLst>
            <pc:docMk/>
            <pc:sldMasterMk cId="782543289" sldId="2147483864"/>
            <pc:sldLayoutMk cId="977322898" sldId="2147483871"/>
          </pc:sldLayoutMkLst>
        </pc:sldLayoutChg>
        <pc:sldLayoutChg chg="del">
          <pc:chgData name="Junius B Cross" userId="38d6a8e307679b5c" providerId="LiveId" clId="{7CC0EBFD-F8FF-4E58-AD1C-E126997498A3}" dt="2017-08-20T20:29:15.858" v="90" actId="2696"/>
          <pc:sldLayoutMkLst>
            <pc:docMk/>
            <pc:sldMasterMk cId="782543289" sldId="2147483864"/>
            <pc:sldLayoutMk cId="751349989" sldId="2147483872"/>
          </pc:sldLayoutMkLst>
        </pc:sldLayoutChg>
        <pc:sldLayoutChg chg="del">
          <pc:chgData name="Junius B Cross" userId="38d6a8e307679b5c" providerId="LiveId" clId="{7CC0EBFD-F8FF-4E58-AD1C-E126997498A3}" dt="2017-08-20T20:29:15.859" v="91" actId="2696"/>
          <pc:sldLayoutMkLst>
            <pc:docMk/>
            <pc:sldMasterMk cId="782543289" sldId="2147483864"/>
            <pc:sldLayoutMk cId="3802840819" sldId="2147483873"/>
          </pc:sldLayoutMkLst>
        </pc:sldLayoutChg>
        <pc:sldLayoutChg chg="del">
          <pc:chgData name="Junius B Cross" userId="38d6a8e307679b5c" providerId="LiveId" clId="{7CC0EBFD-F8FF-4E58-AD1C-E126997498A3}" dt="2017-08-20T20:29:15.865" v="92" actId="2696"/>
          <pc:sldLayoutMkLst>
            <pc:docMk/>
            <pc:sldMasterMk cId="782543289" sldId="2147483864"/>
            <pc:sldLayoutMk cId="2168676854" sldId="2147483874"/>
          </pc:sldLayoutMkLst>
        </pc:sldLayoutChg>
        <pc:sldLayoutChg chg="del">
          <pc:chgData name="Junius B Cross" userId="38d6a8e307679b5c" providerId="LiveId" clId="{7CC0EBFD-F8FF-4E58-AD1C-E126997498A3}" dt="2017-08-20T20:29:15.867" v="93" actId="2696"/>
          <pc:sldLayoutMkLst>
            <pc:docMk/>
            <pc:sldMasterMk cId="782543289" sldId="2147483864"/>
            <pc:sldLayoutMk cId="4023431333" sldId="2147483875"/>
          </pc:sldLayoutMkLst>
        </pc:sldLayoutChg>
      </pc:sldMasterChg>
      <pc:sldMasterChg chg="del delSldLayout">
        <pc:chgData name="Junius B Cross" userId="38d6a8e307679b5c" providerId="LiveId" clId="{7CC0EBFD-F8FF-4E58-AD1C-E126997498A3}" dt="2017-08-20T20:29:16.050" v="113" actId="2696"/>
        <pc:sldMasterMkLst>
          <pc:docMk/>
          <pc:sldMasterMk cId="2118569625" sldId="2147483876"/>
        </pc:sldMasterMkLst>
        <pc:sldLayoutChg chg="del">
          <pc:chgData name="Junius B Cross" userId="38d6a8e307679b5c" providerId="LiveId" clId="{7CC0EBFD-F8FF-4E58-AD1C-E126997498A3}" dt="2017-08-20T20:29:16.020" v="102" actId="2696"/>
          <pc:sldLayoutMkLst>
            <pc:docMk/>
            <pc:sldMasterMk cId="2118569625" sldId="2147483876"/>
            <pc:sldLayoutMk cId="1219882894" sldId="2147483877"/>
          </pc:sldLayoutMkLst>
        </pc:sldLayoutChg>
        <pc:sldLayoutChg chg="del">
          <pc:chgData name="Junius B Cross" userId="38d6a8e307679b5c" providerId="LiveId" clId="{7CC0EBFD-F8FF-4E58-AD1C-E126997498A3}" dt="2017-08-20T20:29:16.021" v="103" actId="2696"/>
          <pc:sldLayoutMkLst>
            <pc:docMk/>
            <pc:sldMasterMk cId="2118569625" sldId="2147483876"/>
            <pc:sldLayoutMk cId="1562360162" sldId="2147483878"/>
          </pc:sldLayoutMkLst>
        </pc:sldLayoutChg>
        <pc:sldLayoutChg chg="del">
          <pc:chgData name="Junius B Cross" userId="38d6a8e307679b5c" providerId="LiveId" clId="{7CC0EBFD-F8FF-4E58-AD1C-E126997498A3}" dt="2017-08-20T20:29:16.023" v="104" actId="2696"/>
          <pc:sldLayoutMkLst>
            <pc:docMk/>
            <pc:sldMasterMk cId="2118569625" sldId="2147483876"/>
            <pc:sldLayoutMk cId="813988332" sldId="2147483879"/>
          </pc:sldLayoutMkLst>
        </pc:sldLayoutChg>
        <pc:sldLayoutChg chg="del">
          <pc:chgData name="Junius B Cross" userId="38d6a8e307679b5c" providerId="LiveId" clId="{7CC0EBFD-F8FF-4E58-AD1C-E126997498A3}" dt="2017-08-20T20:29:16.025" v="105" actId="2696"/>
          <pc:sldLayoutMkLst>
            <pc:docMk/>
            <pc:sldMasterMk cId="2118569625" sldId="2147483876"/>
            <pc:sldLayoutMk cId="3010009100" sldId="2147483880"/>
          </pc:sldLayoutMkLst>
        </pc:sldLayoutChg>
        <pc:sldLayoutChg chg="del">
          <pc:chgData name="Junius B Cross" userId="38d6a8e307679b5c" providerId="LiveId" clId="{7CC0EBFD-F8FF-4E58-AD1C-E126997498A3}" dt="2017-08-20T20:29:16.032" v="106" actId="2696"/>
          <pc:sldLayoutMkLst>
            <pc:docMk/>
            <pc:sldMasterMk cId="2118569625" sldId="2147483876"/>
            <pc:sldLayoutMk cId="1474509309" sldId="2147483881"/>
          </pc:sldLayoutMkLst>
        </pc:sldLayoutChg>
        <pc:sldLayoutChg chg="del">
          <pc:chgData name="Junius B Cross" userId="38d6a8e307679b5c" providerId="LiveId" clId="{7CC0EBFD-F8FF-4E58-AD1C-E126997498A3}" dt="2017-08-20T20:29:16.034" v="107" actId="2696"/>
          <pc:sldLayoutMkLst>
            <pc:docMk/>
            <pc:sldMasterMk cId="2118569625" sldId="2147483876"/>
            <pc:sldLayoutMk cId="3513867738" sldId="2147483882"/>
          </pc:sldLayoutMkLst>
        </pc:sldLayoutChg>
        <pc:sldLayoutChg chg="del">
          <pc:chgData name="Junius B Cross" userId="38d6a8e307679b5c" providerId="LiveId" clId="{7CC0EBFD-F8FF-4E58-AD1C-E126997498A3}" dt="2017-08-20T20:29:16.036" v="108" actId="2696"/>
          <pc:sldLayoutMkLst>
            <pc:docMk/>
            <pc:sldMasterMk cId="2118569625" sldId="2147483876"/>
            <pc:sldLayoutMk cId="1367294411" sldId="2147483883"/>
          </pc:sldLayoutMkLst>
        </pc:sldLayoutChg>
        <pc:sldLayoutChg chg="del">
          <pc:chgData name="Junius B Cross" userId="38d6a8e307679b5c" providerId="LiveId" clId="{7CC0EBFD-F8FF-4E58-AD1C-E126997498A3}" dt="2017-08-20T20:29:16.038" v="109" actId="2696"/>
          <pc:sldLayoutMkLst>
            <pc:docMk/>
            <pc:sldMasterMk cId="2118569625" sldId="2147483876"/>
            <pc:sldLayoutMk cId="2336531288" sldId="2147483884"/>
          </pc:sldLayoutMkLst>
        </pc:sldLayoutChg>
        <pc:sldLayoutChg chg="del">
          <pc:chgData name="Junius B Cross" userId="38d6a8e307679b5c" providerId="LiveId" clId="{7CC0EBFD-F8FF-4E58-AD1C-E126997498A3}" dt="2017-08-20T20:29:16.040" v="110" actId="2696"/>
          <pc:sldLayoutMkLst>
            <pc:docMk/>
            <pc:sldMasterMk cId="2118569625" sldId="2147483876"/>
            <pc:sldLayoutMk cId="2117198960" sldId="2147483885"/>
          </pc:sldLayoutMkLst>
        </pc:sldLayoutChg>
        <pc:sldLayoutChg chg="del">
          <pc:chgData name="Junius B Cross" userId="38d6a8e307679b5c" providerId="LiveId" clId="{7CC0EBFD-F8FF-4E58-AD1C-E126997498A3}" dt="2017-08-20T20:29:16.042" v="111" actId="2696"/>
          <pc:sldLayoutMkLst>
            <pc:docMk/>
            <pc:sldMasterMk cId="2118569625" sldId="2147483876"/>
            <pc:sldLayoutMk cId="922419003" sldId="2147483886"/>
          </pc:sldLayoutMkLst>
        </pc:sldLayoutChg>
        <pc:sldLayoutChg chg="del">
          <pc:chgData name="Junius B Cross" userId="38d6a8e307679b5c" providerId="LiveId" clId="{7CC0EBFD-F8FF-4E58-AD1C-E126997498A3}" dt="2017-08-20T20:29:16.043" v="112" actId="2696"/>
          <pc:sldLayoutMkLst>
            <pc:docMk/>
            <pc:sldMasterMk cId="2118569625" sldId="2147483876"/>
            <pc:sldLayoutMk cId="3815458801" sldId="2147483887"/>
          </pc:sldLayoutMkLst>
        </pc:sldLayoutChg>
      </pc:sldMasterChg>
      <pc:sldMasterChg chg="del delSldLayout">
        <pc:chgData name="Junius B Cross" userId="38d6a8e307679b5c" providerId="LiveId" clId="{7CC0EBFD-F8FF-4E58-AD1C-E126997498A3}" dt="2017-08-20T20:29:16.207" v="144" actId="2696"/>
        <pc:sldMasterMkLst>
          <pc:docMk/>
          <pc:sldMasterMk cId="962837418" sldId="2147483888"/>
        </pc:sldMasterMkLst>
        <pc:sldLayoutChg chg="del">
          <pc:chgData name="Junius B Cross" userId="38d6a8e307679b5c" providerId="LiveId" clId="{7CC0EBFD-F8FF-4E58-AD1C-E126997498A3}" dt="2017-08-20T20:29:16.184" v="133" actId="2696"/>
          <pc:sldLayoutMkLst>
            <pc:docMk/>
            <pc:sldMasterMk cId="962837418" sldId="2147483888"/>
            <pc:sldLayoutMk cId="3675780108" sldId="2147483889"/>
          </pc:sldLayoutMkLst>
        </pc:sldLayoutChg>
        <pc:sldLayoutChg chg="del">
          <pc:chgData name="Junius B Cross" userId="38d6a8e307679b5c" providerId="LiveId" clId="{7CC0EBFD-F8FF-4E58-AD1C-E126997498A3}" dt="2017-08-20T20:29:16.186" v="134" actId="2696"/>
          <pc:sldLayoutMkLst>
            <pc:docMk/>
            <pc:sldMasterMk cId="962837418" sldId="2147483888"/>
            <pc:sldLayoutMk cId="1771050567" sldId="2147483890"/>
          </pc:sldLayoutMkLst>
        </pc:sldLayoutChg>
        <pc:sldLayoutChg chg="del">
          <pc:chgData name="Junius B Cross" userId="38d6a8e307679b5c" providerId="LiveId" clId="{7CC0EBFD-F8FF-4E58-AD1C-E126997498A3}" dt="2017-08-20T20:29:16.187" v="135" actId="2696"/>
          <pc:sldLayoutMkLst>
            <pc:docMk/>
            <pc:sldMasterMk cId="962837418" sldId="2147483888"/>
            <pc:sldLayoutMk cId="3110548406" sldId="2147483891"/>
          </pc:sldLayoutMkLst>
        </pc:sldLayoutChg>
        <pc:sldLayoutChg chg="del">
          <pc:chgData name="Junius B Cross" userId="38d6a8e307679b5c" providerId="LiveId" clId="{7CC0EBFD-F8FF-4E58-AD1C-E126997498A3}" dt="2017-08-20T20:29:16.189" v="136" actId="2696"/>
          <pc:sldLayoutMkLst>
            <pc:docMk/>
            <pc:sldMasterMk cId="962837418" sldId="2147483888"/>
            <pc:sldLayoutMk cId="1477874368" sldId="2147483892"/>
          </pc:sldLayoutMkLst>
        </pc:sldLayoutChg>
        <pc:sldLayoutChg chg="del">
          <pc:chgData name="Junius B Cross" userId="38d6a8e307679b5c" providerId="LiveId" clId="{7CC0EBFD-F8FF-4E58-AD1C-E126997498A3}" dt="2017-08-20T20:29:16.191" v="137" actId="2696"/>
          <pc:sldLayoutMkLst>
            <pc:docMk/>
            <pc:sldMasterMk cId="962837418" sldId="2147483888"/>
            <pc:sldLayoutMk cId="519588134" sldId="2147483893"/>
          </pc:sldLayoutMkLst>
        </pc:sldLayoutChg>
        <pc:sldLayoutChg chg="del">
          <pc:chgData name="Junius B Cross" userId="38d6a8e307679b5c" providerId="LiveId" clId="{7CC0EBFD-F8FF-4E58-AD1C-E126997498A3}" dt="2017-08-20T20:29:16.192" v="138" actId="2696"/>
          <pc:sldLayoutMkLst>
            <pc:docMk/>
            <pc:sldMasterMk cId="962837418" sldId="2147483888"/>
            <pc:sldLayoutMk cId="1062268818" sldId="2147483894"/>
          </pc:sldLayoutMkLst>
        </pc:sldLayoutChg>
        <pc:sldLayoutChg chg="del">
          <pc:chgData name="Junius B Cross" userId="38d6a8e307679b5c" providerId="LiveId" clId="{7CC0EBFD-F8FF-4E58-AD1C-E126997498A3}" dt="2017-08-20T20:29:16.194" v="139" actId="2696"/>
          <pc:sldLayoutMkLst>
            <pc:docMk/>
            <pc:sldMasterMk cId="962837418" sldId="2147483888"/>
            <pc:sldLayoutMk cId="2358916278" sldId="2147483895"/>
          </pc:sldLayoutMkLst>
        </pc:sldLayoutChg>
        <pc:sldLayoutChg chg="del">
          <pc:chgData name="Junius B Cross" userId="38d6a8e307679b5c" providerId="LiveId" clId="{7CC0EBFD-F8FF-4E58-AD1C-E126997498A3}" dt="2017-08-20T20:29:16.199" v="140" actId="2696"/>
          <pc:sldLayoutMkLst>
            <pc:docMk/>
            <pc:sldMasterMk cId="962837418" sldId="2147483888"/>
            <pc:sldLayoutMk cId="56002297" sldId="2147483896"/>
          </pc:sldLayoutMkLst>
        </pc:sldLayoutChg>
        <pc:sldLayoutChg chg="del">
          <pc:chgData name="Junius B Cross" userId="38d6a8e307679b5c" providerId="LiveId" clId="{7CC0EBFD-F8FF-4E58-AD1C-E126997498A3}" dt="2017-08-20T20:29:16.201" v="141" actId="2696"/>
          <pc:sldLayoutMkLst>
            <pc:docMk/>
            <pc:sldMasterMk cId="962837418" sldId="2147483888"/>
            <pc:sldLayoutMk cId="2594620016" sldId="2147483897"/>
          </pc:sldLayoutMkLst>
        </pc:sldLayoutChg>
        <pc:sldLayoutChg chg="del">
          <pc:chgData name="Junius B Cross" userId="38d6a8e307679b5c" providerId="LiveId" clId="{7CC0EBFD-F8FF-4E58-AD1C-E126997498A3}" dt="2017-08-20T20:29:16.203" v="142" actId="2696"/>
          <pc:sldLayoutMkLst>
            <pc:docMk/>
            <pc:sldMasterMk cId="962837418" sldId="2147483888"/>
            <pc:sldLayoutMk cId="3856448417" sldId="2147483898"/>
          </pc:sldLayoutMkLst>
        </pc:sldLayoutChg>
        <pc:sldLayoutChg chg="del">
          <pc:chgData name="Junius B Cross" userId="38d6a8e307679b5c" providerId="LiveId" clId="{7CC0EBFD-F8FF-4E58-AD1C-E126997498A3}" dt="2017-08-20T20:29:16.204" v="143" actId="2696"/>
          <pc:sldLayoutMkLst>
            <pc:docMk/>
            <pc:sldMasterMk cId="962837418" sldId="2147483888"/>
            <pc:sldLayoutMk cId="4201097291" sldId="2147483899"/>
          </pc:sldLayoutMkLst>
        </pc:sldLayoutChg>
      </pc:sldMasterChg>
      <pc:sldMasterChg chg="del delSldLayout">
        <pc:chgData name="Junius B Cross" userId="38d6a8e307679b5c" providerId="LiveId" clId="{7CC0EBFD-F8FF-4E58-AD1C-E126997498A3}" dt="2017-08-20T20:29:16.167" v="131" actId="2696"/>
        <pc:sldMasterMkLst>
          <pc:docMk/>
          <pc:sldMasterMk cId="1204212904" sldId="2147483900"/>
        </pc:sldMasterMkLst>
        <pc:sldLayoutChg chg="del">
          <pc:chgData name="Junius B Cross" userId="38d6a8e307679b5c" providerId="LiveId" clId="{7CC0EBFD-F8FF-4E58-AD1C-E126997498A3}" dt="2017-08-20T20:29:16.125" v="120" actId="2696"/>
          <pc:sldLayoutMkLst>
            <pc:docMk/>
            <pc:sldMasterMk cId="1204212904" sldId="2147483900"/>
            <pc:sldLayoutMk cId="3698362739" sldId="2147483901"/>
          </pc:sldLayoutMkLst>
        </pc:sldLayoutChg>
        <pc:sldLayoutChg chg="del">
          <pc:chgData name="Junius B Cross" userId="38d6a8e307679b5c" providerId="LiveId" clId="{7CC0EBFD-F8FF-4E58-AD1C-E126997498A3}" dt="2017-08-20T20:29:16.126" v="121" actId="2696"/>
          <pc:sldLayoutMkLst>
            <pc:docMk/>
            <pc:sldMasterMk cId="1204212904" sldId="2147483900"/>
            <pc:sldLayoutMk cId="29234731" sldId="2147483902"/>
          </pc:sldLayoutMkLst>
        </pc:sldLayoutChg>
        <pc:sldLayoutChg chg="del">
          <pc:chgData name="Junius B Cross" userId="38d6a8e307679b5c" providerId="LiveId" clId="{7CC0EBFD-F8FF-4E58-AD1C-E126997498A3}" dt="2017-08-20T20:29:16.128" v="122" actId="2696"/>
          <pc:sldLayoutMkLst>
            <pc:docMk/>
            <pc:sldMasterMk cId="1204212904" sldId="2147483900"/>
            <pc:sldLayoutMk cId="2315099804" sldId="2147483903"/>
          </pc:sldLayoutMkLst>
        </pc:sldLayoutChg>
        <pc:sldLayoutChg chg="del">
          <pc:chgData name="Junius B Cross" userId="38d6a8e307679b5c" providerId="LiveId" clId="{7CC0EBFD-F8FF-4E58-AD1C-E126997498A3}" dt="2017-08-20T20:29:16.131" v="123" actId="2696"/>
          <pc:sldLayoutMkLst>
            <pc:docMk/>
            <pc:sldMasterMk cId="1204212904" sldId="2147483900"/>
            <pc:sldLayoutMk cId="2350312976" sldId="2147483904"/>
          </pc:sldLayoutMkLst>
        </pc:sldLayoutChg>
        <pc:sldLayoutChg chg="del">
          <pc:chgData name="Junius B Cross" userId="38d6a8e307679b5c" providerId="LiveId" clId="{7CC0EBFD-F8FF-4E58-AD1C-E126997498A3}" dt="2017-08-20T20:29:16.148" v="124" actId="2696"/>
          <pc:sldLayoutMkLst>
            <pc:docMk/>
            <pc:sldMasterMk cId="1204212904" sldId="2147483900"/>
            <pc:sldLayoutMk cId="1442925682" sldId="2147483905"/>
          </pc:sldLayoutMkLst>
        </pc:sldLayoutChg>
        <pc:sldLayoutChg chg="del">
          <pc:chgData name="Junius B Cross" userId="38d6a8e307679b5c" providerId="LiveId" clId="{7CC0EBFD-F8FF-4E58-AD1C-E126997498A3}" dt="2017-08-20T20:29:16.150" v="125" actId="2696"/>
          <pc:sldLayoutMkLst>
            <pc:docMk/>
            <pc:sldMasterMk cId="1204212904" sldId="2147483900"/>
            <pc:sldLayoutMk cId="3373829049" sldId="2147483906"/>
          </pc:sldLayoutMkLst>
        </pc:sldLayoutChg>
        <pc:sldLayoutChg chg="del">
          <pc:chgData name="Junius B Cross" userId="38d6a8e307679b5c" providerId="LiveId" clId="{7CC0EBFD-F8FF-4E58-AD1C-E126997498A3}" dt="2017-08-20T20:29:16.152" v="126" actId="2696"/>
          <pc:sldLayoutMkLst>
            <pc:docMk/>
            <pc:sldMasterMk cId="1204212904" sldId="2147483900"/>
            <pc:sldLayoutMk cId="2434942517" sldId="2147483907"/>
          </pc:sldLayoutMkLst>
        </pc:sldLayoutChg>
        <pc:sldLayoutChg chg="del">
          <pc:chgData name="Junius B Cross" userId="38d6a8e307679b5c" providerId="LiveId" clId="{7CC0EBFD-F8FF-4E58-AD1C-E126997498A3}" dt="2017-08-20T20:29:16.154" v="127" actId="2696"/>
          <pc:sldLayoutMkLst>
            <pc:docMk/>
            <pc:sldMasterMk cId="1204212904" sldId="2147483900"/>
            <pc:sldLayoutMk cId="1773187788" sldId="2147483908"/>
          </pc:sldLayoutMkLst>
        </pc:sldLayoutChg>
        <pc:sldLayoutChg chg="del">
          <pc:chgData name="Junius B Cross" userId="38d6a8e307679b5c" providerId="LiveId" clId="{7CC0EBFD-F8FF-4E58-AD1C-E126997498A3}" dt="2017-08-20T20:29:16.156" v="128" actId="2696"/>
          <pc:sldLayoutMkLst>
            <pc:docMk/>
            <pc:sldMasterMk cId="1204212904" sldId="2147483900"/>
            <pc:sldLayoutMk cId="3798087057" sldId="2147483909"/>
          </pc:sldLayoutMkLst>
        </pc:sldLayoutChg>
        <pc:sldLayoutChg chg="del">
          <pc:chgData name="Junius B Cross" userId="38d6a8e307679b5c" providerId="LiveId" clId="{7CC0EBFD-F8FF-4E58-AD1C-E126997498A3}" dt="2017-08-20T20:29:16.158" v="129" actId="2696"/>
          <pc:sldLayoutMkLst>
            <pc:docMk/>
            <pc:sldMasterMk cId="1204212904" sldId="2147483900"/>
            <pc:sldLayoutMk cId="4184531432" sldId="2147483910"/>
          </pc:sldLayoutMkLst>
        </pc:sldLayoutChg>
        <pc:sldLayoutChg chg="del">
          <pc:chgData name="Junius B Cross" userId="38d6a8e307679b5c" providerId="LiveId" clId="{7CC0EBFD-F8FF-4E58-AD1C-E126997498A3}" dt="2017-08-20T20:29:16.159" v="130" actId="2696"/>
          <pc:sldLayoutMkLst>
            <pc:docMk/>
            <pc:sldMasterMk cId="1204212904" sldId="2147483900"/>
            <pc:sldLayoutMk cId="3496685030" sldId="2147483911"/>
          </pc:sldLayoutMkLst>
        </pc:sldLayoutChg>
      </pc:sldMasterChg>
    </pc:docChg>
  </pc:docChgLst>
  <pc:docChgLst>
    <pc:chgData name="Junius B Cross" userId="38d6a8e307679b5c" providerId="LiveId" clId="{98D59DDB-7A58-4D99-9B38-82BAB9C1C7C0}"/>
    <pc:docChg chg="custSel addSld modSld">
      <pc:chgData name="Junius B Cross" userId="38d6a8e307679b5c" providerId="LiveId" clId="{98D59DDB-7A58-4D99-9B38-82BAB9C1C7C0}" dt="2017-08-20T20:53:23.011" v="17" actId="20577"/>
      <pc:docMkLst>
        <pc:docMk/>
      </pc:docMkLst>
      <pc:sldChg chg="modNotesTx">
        <pc:chgData name="Junius B Cross" userId="38d6a8e307679b5c" providerId="LiveId" clId="{98D59DDB-7A58-4D99-9B38-82BAB9C1C7C0}" dt="2017-08-20T20:50:00.073" v="1" actId="313"/>
        <pc:sldMkLst>
          <pc:docMk/>
          <pc:sldMk cId="597984393" sldId="283"/>
        </pc:sldMkLst>
      </pc:sldChg>
      <pc:sldChg chg="modNotesTx">
        <pc:chgData name="Junius B Cross" userId="38d6a8e307679b5c" providerId="LiveId" clId="{98D59DDB-7A58-4D99-9B38-82BAB9C1C7C0}" dt="2017-08-20T20:50:05.410" v="2" actId="313"/>
        <pc:sldMkLst>
          <pc:docMk/>
          <pc:sldMk cId="1382484303" sldId="359"/>
        </pc:sldMkLst>
      </pc:sldChg>
      <pc:sldChg chg="modNotesTx">
        <pc:chgData name="Junius B Cross" userId="38d6a8e307679b5c" providerId="LiveId" clId="{98D59DDB-7A58-4D99-9B38-82BAB9C1C7C0}" dt="2017-08-20T20:50:18.738" v="3" actId="313"/>
        <pc:sldMkLst>
          <pc:docMk/>
          <pc:sldMk cId="1293032510" sldId="360"/>
        </pc:sldMkLst>
      </pc:sldChg>
      <pc:sldChg chg="modNotesTx">
        <pc:chgData name="Junius B Cross" userId="38d6a8e307679b5c" providerId="LiveId" clId="{98D59DDB-7A58-4D99-9B38-82BAB9C1C7C0}" dt="2017-08-20T20:50:22.257" v="4" actId="313"/>
        <pc:sldMkLst>
          <pc:docMk/>
          <pc:sldMk cId="269120140" sldId="361"/>
        </pc:sldMkLst>
      </pc:sldChg>
      <pc:sldChg chg="modSp">
        <pc:chgData name="Junius B Cross" userId="38d6a8e307679b5c" providerId="LiveId" clId="{98D59DDB-7A58-4D99-9B38-82BAB9C1C7C0}" dt="2017-08-20T20:50:49.753" v="5" actId="313"/>
        <pc:sldMkLst>
          <pc:docMk/>
          <pc:sldMk cId="3695372136" sldId="384"/>
        </pc:sldMkLst>
        <pc:spChg chg="mod">
          <ac:chgData name="Junius B Cross" userId="38d6a8e307679b5c" providerId="LiveId" clId="{98D59DDB-7A58-4D99-9B38-82BAB9C1C7C0}" dt="2017-08-20T20:50:49.753" v="5" actId="313"/>
          <ac:spMkLst>
            <pc:docMk/>
            <pc:sldMk cId="3695372136" sldId="384"/>
            <ac:spMk id="4" creationId="{00000000-0000-0000-0000-000000000000}"/>
          </ac:spMkLst>
        </pc:spChg>
      </pc:sldChg>
      <pc:sldChg chg="modNotesTx">
        <pc:chgData name="Junius B Cross" userId="38d6a8e307679b5c" providerId="LiveId" clId="{98D59DDB-7A58-4D99-9B38-82BAB9C1C7C0}" dt="2017-08-20T20:53:23.011" v="17" actId="20577"/>
        <pc:sldMkLst>
          <pc:docMk/>
          <pc:sldMk cId="2718997652" sldId="420"/>
        </pc:sldMkLst>
      </pc:sldChg>
      <pc:sldChg chg="add">
        <pc:chgData name="Junius B Cross" userId="38d6a8e307679b5c" providerId="LiveId" clId="{98D59DDB-7A58-4D99-9B38-82BAB9C1C7C0}" dt="2017-08-20T20:48:56.052" v="0"/>
        <pc:sldMkLst>
          <pc:docMk/>
          <pc:sldMk cId="320156846" sldId="42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039830E-0E20-4E5F-A83A-49648AD9A426}" type="datetimeFigureOut">
              <a:rPr lang="en-US" smtClean="0"/>
              <a:t>8/20/2017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E4EE80-604D-4503-B287-E50A3A57C134}" type="slidenum">
              <a:rPr lang="en-US" smtClean="0"/>
              <a:t>‹#›</a:t>
            </a:fld>
            <a:endParaRPr lang="en-US" dirty="0"/>
          </a:p>
        </p:txBody>
      </p:sp>
    </p:spTree>
    <p:extLst>
      <p:ext uri="{BB962C8B-B14F-4D97-AF65-F5344CB8AC3E}">
        <p14:creationId xmlns:p14="http://schemas.microsoft.com/office/powerpoint/2010/main" val="1815673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a:t>
            </a:r>
          </a:p>
          <a:p>
            <a:r>
              <a:rPr lang="en-US" sz="1200" kern="1200" dirty="0">
                <a:solidFill>
                  <a:schemeClr val="tx1"/>
                </a:solidFill>
                <a:effectLst/>
                <a:latin typeface="+mn-lt"/>
                <a:ea typeface="+mn-ea"/>
                <a:cs typeface="+mn-cs"/>
              </a:rPr>
              <a:t>FOR THE MODERN READER</a:t>
            </a:r>
          </a:p>
          <a:p>
            <a:r>
              <a:rPr lang="en-US" sz="1200" kern="1200">
                <a:solidFill>
                  <a:schemeClr val="tx1"/>
                </a:solidFill>
                <a:effectLst/>
                <a:latin typeface="+mn-lt"/>
                <a:ea typeface="+mn-ea"/>
                <a:cs typeface="+mn-cs"/>
              </a:rPr>
              <a:t>In Five </a:t>
            </a:r>
            <a:r>
              <a:rPr lang="en-US" sz="1200" kern="1200" dirty="0">
                <a:solidFill>
                  <a:schemeClr val="tx1"/>
                </a:solidFill>
                <a:effectLst/>
                <a:latin typeface="+mn-lt"/>
                <a:ea typeface="+mn-ea"/>
                <a:cs typeface="+mn-cs"/>
              </a:rPr>
              <a:t>Lessons</a:t>
            </a:r>
          </a:p>
          <a:p>
            <a:r>
              <a:rPr lang="en-US" sz="1200" kern="1200" dirty="0">
                <a:solidFill>
                  <a:schemeClr val="tx1"/>
                </a:solidFill>
                <a:effectLst/>
                <a:latin typeface="+mn-lt"/>
                <a:ea typeface="+mn-ea"/>
                <a:cs typeface="+mn-cs"/>
              </a:rPr>
              <a:t>First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intended as a five lesson course on the book of the New Testament commonly known as The Book of Revelation. The first lesson deals with the introduction to the concepts, origins and history of the text itself. The following three lessons, two, three and four, deal with the text itself. The intention is that this study be undertaken along with your reading of the text, starting after you have finished this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others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a:t>
            </a:fld>
            <a:endParaRPr lang="en-US" dirty="0"/>
          </a:p>
        </p:txBody>
      </p:sp>
    </p:spTree>
    <p:extLst>
      <p:ext uri="{BB962C8B-B14F-4D97-AF65-F5344CB8AC3E}">
        <p14:creationId xmlns:p14="http://schemas.microsoft.com/office/powerpoint/2010/main" val="8149688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dirty="0"/>
              <a:t>1. concepts, origins and history of the text itself. </a:t>
            </a:r>
          </a:p>
          <a:p>
            <a:pPr lvl="1"/>
            <a:r>
              <a:rPr lang="en-US" dirty="0"/>
              <a:t>2. Out Line Organization Seven Letters </a:t>
            </a:r>
          </a:p>
          <a:p>
            <a:pPr lvl="1"/>
            <a:r>
              <a:rPr lang="en-US" dirty="0"/>
              <a:t>3. Outline of the Visions</a:t>
            </a:r>
          </a:p>
          <a:p>
            <a:pPr lvl="1"/>
            <a:r>
              <a:rPr lang="en-US" dirty="0"/>
              <a:t>4. Memorable images</a:t>
            </a:r>
          </a:p>
          <a:p>
            <a:pPr lvl="1"/>
            <a:r>
              <a:rPr lang="en-US" dirty="0"/>
              <a:t>5. Relevance to Modern Life</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a:t>
            </a:fld>
            <a:endParaRPr lang="en-US" dirty="0"/>
          </a:p>
        </p:txBody>
      </p:sp>
    </p:spTree>
    <p:extLst>
      <p:ext uri="{BB962C8B-B14F-4D97-AF65-F5344CB8AC3E}">
        <p14:creationId xmlns:p14="http://schemas.microsoft.com/office/powerpoint/2010/main" val="3144393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lvl="0"/>
            <a:r>
              <a:rPr lang="en-US" sz="1200" dirty="0">
                <a:solidFill>
                  <a:prstClr val="black"/>
                </a:solidFill>
              </a:rPr>
              <a:t>well known to its readers in the early Church and to the Apostles. </a:t>
            </a:r>
          </a:p>
          <a:p>
            <a:pPr lvl="0"/>
            <a:r>
              <a:rPr lang="en-US" sz="1200" dirty="0">
                <a:solidFill>
                  <a:prstClr val="black"/>
                </a:solidFill>
              </a:rPr>
              <a:t>Modern people see a prophesy or a forecast of the literal future. </a:t>
            </a:r>
          </a:p>
          <a:p>
            <a:endParaRPr lang="en-US" dirty="0"/>
          </a:p>
          <a:p>
            <a:r>
              <a:rPr lang="en-US" dirty="0">
                <a:latin typeface="Times New Roman"/>
                <a:ea typeface="Times New Roman"/>
              </a:rPr>
              <a:t>In the first lesson we discussed the general nature of this type of writing known as Apocalyptic Literature. </a:t>
            </a:r>
          </a:p>
          <a:p>
            <a:r>
              <a:rPr lang="en-US" dirty="0">
                <a:latin typeface="Times New Roman"/>
                <a:ea typeface="Times New Roman"/>
              </a:rPr>
              <a:t>Keep these few points in mind:</a:t>
            </a:r>
          </a:p>
          <a:p>
            <a:r>
              <a:rPr lang="en-US" b="1" dirty="0">
                <a:latin typeface="Times New Roman"/>
                <a:ea typeface="Times New Roman"/>
              </a:rPr>
              <a:t>First</a:t>
            </a:r>
            <a:r>
              <a:rPr lang="en-US" dirty="0">
                <a:latin typeface="Times New Roman"/>
                <a:ea typeface="Times New Roman"/>
              </a:rPr>
              <a:t>, while the book seems to be coded, its intended audience knew the code well for a 1st/ 2nd Century audience, </a:t>
            </a:r>
          </a:p>
          <a:p>
            <a:r>
              <a:rPr lang="en-US" b="1" dirty="0">
                <a:latin typeface="Times New Roman"/>
                <a:ea typeface="Times New Roman"/>
              </a:rPr>
              <a:t>Second</a:t>
            </a:r>
            <a:r>
              <a:rPr lang="en-US" dirty="0">
                <a:latin typeface="Times New Roman"/>
                <a:ea typeface="Times New Roman"/>
              </a:rPr>
              <a:t> it is remarkable it still has a message for us today</a:t>
            </a:r>
          </a:p>
          <a:p>
            <a:r>
              <a:rPr lang="en-US" b="1" dirty="0">
                <a:latin typeface="Times New Roman"/>
                <a:ea typeface="Times New Roman"/>
              </a:rPr>
              <a:t>Third</a:t>
            </a:r>
            <a:r>
              <a:rPr lang="en-US" dirty="0">
                <a:latin typeface="Times New Roman"/>
                <a:ea typeface="Times New Roman"/>
              </a:rPr>
              <a:t> the book’s symbols may be found used extensively in the Old Testament. </a:t>
            </a:r>
          </a:p>
          <a:p>
            <a:r>
              <a:rPr lang="en-US" b="1" dirty="0">
                <a:latin typeface="Times New Roman"/>
                <a:ea typeface="Times New Roman"/>
              </a:rPr>
              <a:t>Fourth</a:t>
            </a:r>
            <a:r>
              <a:rPr lang="en-US" dirty="0">
                <a:latin typeface="Times New Roman"/>
                <a:ea typeface="Times New Roman"/>
              </a:rPr>
              <a:t> the intended audience knew that the book was an intentional and direct communication written by a person known by that audience - murky </a:t>
            </a:r>
            <a:r>
              <a:rPr lang="en-US" b="1" dirty="0">
                <a:latin typeface="Times New Roman"/>
                <a:ea typeface="Times New Roman"/>
              </a:rPr>
              <a:t>only</a:t>
            </a:r>
            <a:r>
              <a:rPr lang="en-US" dirty="0">
                <a:latin typeface="Times New Roman"/>
                <a:ea typeface="Times New Roman"/>
              </a:rPr>
              <a:t> to the Romans</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4</a:t>
            </a:fld>
            <a:endParaRPr lang="en-US" dirty="0"/>
          </a:p>
        </p:txBody>
      </p:sp>
    </p:spTree>
    <p:extLst>
      <p:ext uri="{BB962C8B-B14F-4D97-AF65-F5344CB8AC3E}">
        <p14:creationId xmlns:p14="http://schemas.microsoft.com/office/powerpoint/2010/main" val="20833119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BOOK OF REVELATION </a:t>
            </a:r>
          </a:p>
          <a:p>
            <a:r>
              <a:rPr lang="en-US" sz="1200" kern="1200" dirty="0">
                <a:solidFill>
                  <a:schemeClr val="tx1"/>
                </a:solidFill>
                <a:effectLst/>
                <a:latin typeface="+mn-lt"/>
                <a:ea typeface="+mn-ea"/>
                <a:cs typeface="+mn-cs"/>
              </a:rPr>
              <a:t>FOR THE MODERN READER</a:t>
            </a:r>
          </a:p>
          <a:p>
            <a:r>
              <a:rPr lang="en-US" sz="1200" kern="1200" dirty="0">
                <a:solidFill>
                  <a:schemeClr val="tx1"/>
                </a:solidFill>
                <a:effectLst/>
                <a:latin typeface="+mn-lt"/>
                <a:ea typeface="+mn-ea"/>
                <a:cs typeface="+mn-cs"/>
              </a:rPr>
              <a:t>In Four Lessons</a:t>
            </a:r>
          </a:p>
          <a:p>
            <a:r>
              <a:rPr lang="en-US" sz="1200" kern="1200" dirty="0">
                <a:solidFill>
                  <a:schemeClr val="tx1"/>
                </a:solidFill>
                <a:effectLst/>
                <a:latin typeface="+mn-lt"/>
                <a:ea typeface="+mn-ea"/>
                <a:cs typeface="+mn-cs"/>
              </a:rPr>
              <a:t>Third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the third of a four lesson course on the book of the New Testament commonly known as The Book of Revelation. The first lesson dealt with the introduction to the concepts, origins and history of the text itself. This and the second lesson deal with the text itself. The intention is that this study be undertaken along with your reading of the text, starting after you have finished the first lesson. In this way, you will be able to encounter these scriptures directly. These as with all parts of the Bible, can be read for textual study and as an aid in life. The textual study will bring understanding and one hopes enlightenment. When read with a life challenge in mind, one will discover in scriptural texts, new meaning, that will help in dealing with the challenge at hand. This final section of the New Testament, above all other was written to those facing great and often fatal challenges in life.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5</a:t>
            </a:fld>
            <a:endParaRPr lang="en-US" dirty="0"/>
          </a:p>
        </p:txBody>
      </p:sp>
    </p:spTree>
    <p:extLst>
      <p:ext uri="{BB962C8B-B14F-4D97-AF65-F5344CB8AC3E}">
        <p14:creationId xmlns:p14="http://schemas.microsoft.com/office/powerpoint/2010/main" val="191952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A reading of The Revelation to John reveals in the various visions some recurrent themes and characters. The book, particularly the last half, while it may be considered in sections does present a unified message that creation, the universe, will be reconciled with God, through the sacrifice of the Lamb. The text recognizes that in the here and now there is both good and bad, that bad things will happen, even to good people, but in the end somehow, everything will be balanced out. In some ways one might even see some elements of revenge, but in such sections pay attention to how the actions are resolved and by whom. Because often the final resolution is that mercy is extended even to the unjust, just as forgiveness comes to us all, not because of any personal merit, but by the grace of God alone. In the final battle the victory is won not by weapons that deal death but by the Word of Jesus by the sword from his mouth, his words. See Rev 19:21. In the final tally in which creation and God are reconciled, one must infer that even the revenge, will be reconciled with the offense.</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6</a:t>
            </a:fld>
            <a:endParaRPr lang="en-US" dirty="0"/>
          </a:p>
        </p:txBody>
      </p:sp>
    </p:spTree>
    <p:extLst>
      <p:ext uri="{BB962C8B-B14F-4D97-AF65-F5344CB8AC3E}">
        <p14:creationId xmlns:p14="http://schemas.microsoft.com/office/powerpoint/2010/main" val="1919528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These recurrent themes appear not only throughout the Book of Revelation but in much classical art and literature. A discussion of those themes will not only add to the experience of reading The Revelation to John, but will help with those other secular works.</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7</a:t>
            </a:fld>
            <a:endParaRPr lang="en-US" dirty="0"/>
          </a:p>
        </p:txBody>
      </p:sp>
    </p:spTree>
    <p:extLst>
      <p:ext uri="{BB962C8B-B14F-4D97-AF65-F5344CB8AC3E}">
        <p14:creationId xmlns:p14="http://schemas.microsoft.com/office/powerpoint/2010/main" val="1919528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Twenty Four Elders</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	The term ‘elder’ is also used elsewhere in the New Testament, with various meanings. In Revelation this term is used only in the context the Twenty Four Elders who appear throughout the visions. In their first appearance each is shown on a heavenly throne from which all throw down their crowns and worship the one who lives forever. The Oxford Annotated Bible foot notes these as a representation of the twelve tribes of Israel plus the twelve apostles.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Johnson, Luke Timothy and Todd C. Penner ,  </a:t>
            </a:r>
            <a:r>
              <a:rPr lang="en-US" sz="1200" i="1" kern="1200" dirty="0">
                <a:solidFill>
                  <a:schemeClr val="tx1"/>
                </a:solidFill>
                <a:effectLst/>
                <a:latin typeface="+mn-lt"/>
                <a:ea typeface="+mn-ea"/>
                <a:cs typeface="+mn-cs"/>
              </a:rPr>
              <a:t>New Testament Writings, An Interpretation</a:t>
            </a:r>
            <a:r>
              <a:rPr lang="en-US" sz="1200" kern="1200" dirty="0">
                <a:solidFill>
                  <a:schemeClr val="tx1"/>
                </a:solidFill>
                <a:effectLst/>
                <a:latin typeface="+mn-lt"/>
                <a:ea typeface="+mn-ea"/>
                <a:cs typeface="+mn-cs"/>
              </a:rPr>
              <a:t>, Second Revised Edition, Pages 582, Augsburg Fortress Press, 1999. Located at Rev 4:4, 10;5:5,6,8,11,14; 7:11,13; 11:16;14:3;19:4.</a:t>
            </a:r>
          </a:p>
          <a:p>
            <a:r>
              <a:rPr lang="en-US" sz="1200" kern="1200" dirty="0">
                <a:solidFill>
                  <a:schemeClr val="tx1"/>
                </a:solidFill>
                <a:effectLst/>
                <a:latin typeface="+mn-lt"/>
                <a:ea typeface="+mn-ea"/>
                <a:cs typeface="+mn-cs"/>
              </a:rPr>
              <a:t>Oxford Annotated Bible, New Testament, at Page 369 notes that probably these beings are  meant to symbolize 12 tribes and 12 Apostles.</a:t>
            </a:r>
          </a:p>
        </p:txBody>
      </p:sp>
      <p:sp>
        <p:nvSpPr>
          <p:cNvPr id="4" name="Slide Number Placeholder 3"/>
          <p:cNvSpPr>
            <a:spLocks noGrp="1"/>
          </p:cNvSpPr>
          <p:nvPr>
            <p:ph type="sldNum" sz="quarter" idx="10"/>
          </p:nvPr>
        </p:nvSpPr>
        <p:spPr/>
        <p:txBody>
          <a:bodyPr/>
          <a:lstStyle/>
          <a:p>
            <a:fld id="{37E4EE80-604D-4503-B287-E50A3A57C134}" type="slidenum">
              <a:rPr lang="en-US" smtClean="0"/>
              <a:t>8</a:t>
            </a:fld>
            <a:endParaRPr lang="en-US" dirty="0"/>
          </a:p>
        </p:txBody>
      </p:sp>
    </p:spTree>
    <p:extLst>
      <p:ext uri="{BB962C8B-B14F-4D97-AF65-F5344CB8AC3E}">
        <p14:creationId xmlns:p14="http://schemas.microsoft.com/office/powerpoint/2010/main" val="3453704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As with many observations about the Bible there is an apparent inconsistency in that if the Book was written by the Apostle John, then the seer would be addressing himself. These Elders are depicted in six basic appearances. In three of the appearances they are shown in an act of worshipping. In another they appear only as a part of the scene with no action associated with them.</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9</a:t>
            </a:fld>
            <a:endParaRPr lang="en-US" dirty="0"/>
          </a:p>
        </p:txBody>
      </p:sp>
    </p:spTree>
    <p:extLst>
      <p:ext uri="{BB962C8B-B14F-4D97-AF65-F5344CB8AC3E}">
        <p14:creationId xmlns:p14="http://schemas.microsoft.com/office/powerpoint/2010/main" val="34537040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only two of the appearances [Rev 5:5; 7:13] they speak to the seer of Revelation. In Rev 5:5, one elder assures the seers that the root of David, another name for Jesus, will be able to open the seventh seal. In Rev 7:13 an elder asks a question of the seer about the identity of those robed in white. The seer’s response turns the question back to the elder who has spoken. </a:t>
            </a:r>
          </a:p>
          <a:p>
            <a:r>
              <a:rPr lang="en-US" sz="1200" u="sng" kern="1200" dirty="0">
                <a:solidFill>
                  <a:schemeClr val="tx1"/>
                </a:solidFill>
                <a:effectLst/>
                <a:latin typeface="+mn-lt"/>
                <a:ea typeface="+mn-ea"/>
                <a:cs typeface="+mn-cs"/>
              </a:rPr>
              <a:t>Number Symbolism; Twelve</a:t>
            </a:r>
            <a:r>
              <a:rPr lang="en-US" sz="1200" kern="1200" dirty="0">
                <a:solidFill>
                  <a:schemeClr val="tx1"/>
                </a:solidFill>
                <a:effectLst/>
                <a:latin typeface="+mn-lt"/>
                <a:ea typeface="+mn-ea"/>
                <a:cs typeface="+mn-cs"/>
              </a:rPr>
              <a:t>, VAN DMLEN, D.H., </a:t>
            </a:r>
            <a:r>
              <a:rPr lang="en-US" sz="1200" i="1" kern="1200" dirty="0">
                <a:solidFill>
                  <a:schemeClr val="tx1"/>
                </a:solidFill>
                <a:effectLst/>
                <a:latin typeface="+mn-lt"/>
                <a:ea typeface="+mn-ea"/>
                <a:cs typeface="+mn-cs"/>
              </a:rPr>
              <a:t>Oxford Companion to the Bible</a:t>
            </a:r>
            <a:r>
              <a:rPr lang="en-US" sz="1200" kern="1200" dirty="0">
                <a:solidFill>
                  <a:schemeClr val="tx1"/>
                </a:solidFill>
                <a:effectLst/>
                <a:latin typeface="+mn-lt"/>
                <a:ea typeface="+mn-ea"/>
                <a:cs typeface="+mn-cs"/>
              </a:rPr>
              <a:t>, Oxford University Press,   1996 by Oxford University Press, Inc. New Oxford Annotated Bible, Version 2.0 for Windows. </a:t>
            </a:r>
          </a:p>
        </p:txBody>
      </p:sp>
      <p:sp>
        <p:nvSpPr>
          <p:cNvPr id="4" name="Slide Number Placeholder 3"/>
          <p:cNvSpPr>
            <a:spLocks noGrp="1"/>
          </p:cNvSpPr>
          <p:nvPr>
            <p:ph type="sldNum" sz="quarter" idx="10"/>
          </p:nvPr>
        </p:nvSpPr>
        <p:spPr/>
        <p:txBody>
          <a:bodyPr/>
          <a:lstStyle/>
          <a:p>
            <a:fld id="{37E4EE80-604D-4503-B287-E50A3A57C134}" type="slidenum">
              <a:rPr lang="en-US" smtClean="0"/>
              <a:t>10</a:t>
            </a:fld>
            <a:endParaRPr lang="en-US" dirty="0"/>
          </a:p>
        </p:txBody>
      </p:sp>
    </p:spTree>
    <p:extLst>
      <p:ext uri="{BB962C8B-B14F-4D97-AF65-F5344CB8AC3E}">
        <p14:creationId xmlns:p14="http://schemas.microsoft.com/office/powerpoint/2010/main" val="3453704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Oxford Companion to the Bible a reference work observes; “Twelve, like seven, is a number of completeness and perfection. This number in particular must not always be taken literally. Israel was comprised of more tribes than the twelve that were actually counted, and the counting of the twelve was not always uniform (Genesis 49; Joshua 13‑19; Revelation 7.7‑8), but the number twelve meant all Israel." It was regarded as important that there were twelve apostles and that their number should be complete, but the lists do not quite tally . . . . The twenty‑four elders (Revelation 4.4) clearly represent all Israel and the whole church.</a:t>
            </a:r>
          </a:p>
          <a:p>
            <a:r>
              <a:rPr lang="en-US" sz="1200" u="sng" kern="1200" dirty="0">
                <a:solidFill>
                  <a:schemeClr val="tx1"/>
                </a:solidFill>
                <a:effectLst/>
                <a:latin typeface="+mn-lt"/>
                <a:ea typeface="+mn-ea"/>
                <a:cs typeface="+mn-cs"/>
              </a:rPr>
              <a:t>Number Symbolism; Twelve</a:t>
            </a:r>
            <a:r>
              <a:rPr lang="en-US" sz="1200" kern="1200" dirty="0">
                <a:solidFill>
                  <a:schemeClr val="tx1"/>
                </a:solidFill>
                <a:effectLst/>
                <a:latin typeface="+mn-lt"/>
                <a:ea typeface="+mn-ea"/>
                <a:cs typeface="+mn-cs"/>
              </a:rPr>
              <a:t>, VAN DMLEN, D.H., </a:t>
            </a:r>
            <a:r>
              <a:rPr lang="en-US" sz="1200" i="1" kern="1200" dirty="0">
                <a:solidFill>
                  <a:schemeClr val="tx1"/>
                </a:solidFill>
                <a:effectLst/>
                <a:latin typeface="+mn-lt"/>
                <a:ea typeface="+mn-ea"/>
                <a:cs typeface="+mn-cs"/>
              </a:rPr>
              <a:t>Oxford Companion to the Bible</a:t>
            </a:r>
            <a:r>
              <a:rPr lang="en-US" sz="1200" kern="1200" dirty="0">
                <a:solidFill>
                  <a:schemeClr val="tx1"/>
                </a:solidFill>
                <a:effectLst/>
                <a:latin typeface="+mn-lt"/>
                <a:ea typeface="+mn-ea"/>
                <a:cs typeface="+mn-cs"/>
              </a:rPr>
              <a:t>, Oxford University Press,   1996 by Oxford University Press, Inc. New Oxford Annotated Bible, Version 2.0 for Windows.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7E4EE80-604D-4503-B287-E50A3A57C134}" type="slidenum">
              <a:rPr lang="en-US" smtClean="0"/>
              <a:t>12</a:t>
            </a:fld>
            <a:endParaRPr lang="en-US" dirty="0"/>
          </a:p>
        </p:txBody>
      </p:sp>
    </p:spTree>
    <p:extLst>
      <p:ext uri="{BB962C8B-B14F-4D97-AF65-F5344CB8AC3E}">
        <p14:creationId xmlns:p14="http://schemas.microsoft.com/office/powerpoint/2010/main" val="34537040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Four Horsemen of the Apocalypse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The image of the four horsemen of the Apocalypse is often used in a literary sense to indicate the possibility that very bad things may soon be expected. The four horsemen in Revelation are adapted from Zechariah 6 where patrols are sent by God to the four corners of the Earth. </a:t>
            </a:r>
          </a:p>
        </p:txBody>
      </p:sp>
      <p:sp>
        <p:nvSpPr>
          <p:cNvPr id="4" name="Slide Number Placeholder 3"/>
          <p:cNvSpPr>
            <a:spLocks noGrp="1"/>
          </p:cNvSpPr>
          <p:nvPr>
            <p:ph type="sldNum" sz="quarter" idx="10"/>
          </p:nvPr>
        </p:nvSpPr>
        <p:spPr/>
        <p:txBody>
          <a:bodyPr/>
          <a:lstStyle/>
          <a:p>
            <a:fld id="{37E4EE80-604D-4503-B287-E50A3A57C134}" type="slidenum">
              <a:rPr lang="en-US" smtClean="0"/>
              <a:t>13</a:t>
            </a:fld>
            <a:endParaRPr lang="en-US" dirty="0"/>
          </a:p>
        </p:txBody>
      </p:sp>
    </p:spTree>
    <p:extLst>
      <p:ext uri="{BB962C8B-B14F-4D97-AF65-F5344CB8AC3E}">
        <p14:creationId xmlns:p14="http://schemas.microsoft.com/office/powerpoint/2010/main" val="850496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Four Horsemen of the Apocalypse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passage in Zechariah 6- 6 states:</a:t>
            </a:r>
          </a:p>
          <a:p>
            <a:r>
              <a:rPr lang="en-US" sz="1200" kern="1200" dirty="0">
                <a:solidFill>
                  <a:schemeClr val="tx1"/>
                </a:solidFill>
                <a:effectLst/>
                <a:latin typeface="+mn-lt"/>
                <a:ea typeface="+mn-ea"/>
                <a:cs typeface="+mn-cs"/>
              </a:rPr>
              <a:t>And again I looked up and saw four chariots coming out from between two mountains of bronze.  2 The first chariot had red horses, the second chariot black horses, 3 the third chariot white horses, and the fourth chariot dappled gray horses.  4 Then I said to the angel who talked with me, what are these, my lord?  5 The angel answered me, these are the four winds of heaven going out, after presenting themselves before the Lord of all the earth.  6 The chariot with the black horses goes toward the north country, the white ones go toward the west country, and the dappled ones go toward the south country.  7 When the steeds came out, they were impatient to get off and patrol the earth. And he said, Go, patrol the earth. So they patrolled the earth.  8 Then he cried out to me, Lo, those who go toward the north country have set my spirit at rest in the north country.</a:t>
            </a:r>
          </a:p>
        </p:txBody>
      </p:sp>
      <p:sp>
        <p:nvSpPr>
          <p:cNvPr id="4" name="Slide Number Placeholder 3"/>
          <p:cNvSpPr>
            <a:spLocks noGrp="1"/>
          </p:cNvSpPr>
          <p:nvPr>
            <p:ph type="sldNum" sz="quarter" idx="10"/>
          </p:nvPr>
        </p:nvSpPr>
        <p:spPr/>
        <p:txBody>
          <a:bodyPr/>
          <a:lstStyle/>
          <a:p>
            <a:fld id="{37E4EE80-604D-4503-B287-E50A3A57C134}" type="slidenum">
              <a:rPr lang="en-US" smtClean="0"/>
              <a:t>14</a:t>
            </a:fld>
            <a:endParaRPr lang="en-US" dirty="0"/>
          </a:p>
        </p:txBody>
      </p:sp>
    </p:spTree>
    <p:extLst>
      <p:ext uri="{BB962C8B-B14F-4D97-AF65-F5344CB8AC3E}">
        <p14:creationId xmlns:p14="http://schemas.microsoft.com/office/powerpoint/2010/main" val="850496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White Horse and rider with a bow- is associated with a conquering general. The bow is associated with an eastern empire Parthia [now Iraq] the current persecution ongoing at the time of the Book of Revelation was ordered by the Roman emperor, Domitian, he was similar to Nero the first emperor to persecute Christians. There was a rumor in those days that Nero was not in fact dead but would lead a horde back to conquer. The white horse symbol then is Nero - [read Domitian] coming to attack Christians.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49</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15</a:t>
            </a:fld>
            <a:endParaRPr lang="en-US" dirty="0"/>
          </a:p>
        </p:txBody>
      </p:sp>
    </p:spTree>
    <p:extLst>
      <p:ext uri="{BB962C8B-B14F-4D97-AF65-F5344CB8AC3E}">
        <p14:creationId xmlns:p14="http://schemas.microsoft.com/office/powerpoint/2010/main" val="31820538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Red Horse / Huge Sword- is a fairly straight forward symbol that represents the blood shed of war.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50.</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16</a:t>
            </a:fld>
            <a:endParaRPr lang="en-US" dirty="0"/>
          </a:p>
        </p:txBody>
      </p:sp>
    </p:spTree>
    <p:extLst>
      <p:ext uri="{BB962C8B-B14F-4D97-AF65-F5344CB8AC3E}">
        <p14:creationId xmlns:p14="http://schemas.microsoft.com/office/powerpoint/2010/main" val="9606671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kern="1200" dirty="0">
                <a:solidFill>
                  <a:schemeClr val="tx1"/>
                </a:solidFill>
                <a:effectLst/>
                <a:latin typeface="+mn-lt"/>
                <a:ea typeface="+mn-ea"/>
                <a:cs typeface="+mn-cs"/>
              </a:rPr>
              <a:t>The Black Horse / Scale [not damaging oil or wine] - represents famine and the scale represents sacristy of food. Scales concern the measuring of grains. There was in fact a famine at that time due to scarce grain. Domitian had ordered vineyards cut and grain planted but there was such uproar [apparently the thought of facing a famine in a sober state was worse than the plague itself] that the emperor reversed this order and made it unlawful to damage a vineyard. </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50.</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17</a:t>
            </a:fld>
            <a:endParaRPr lang="en-US" dirty="0"/>
          </a:p>
        </p:txBody>
      </p:sp>
    </p:spTree>
    <p:extLst>
      <p:ext uri="{BB962C8B-B14F-4D97-AF65-F5344CB8AC3E}">
        <p14:creationId xmlns:p14="http://schemas.microsoft.com/office/powerpoint/2010/main" val="15741586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 Finally, A Pale Green Horse - The color is Chlorous a pale yellow green that gave its name to Chlorox of Hades - death.</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50.</a:t>
            </a:r>
          </a:p>
          <a:p>
            <a:r>
              <a:rPr lang="en-US" sz="1200" i="1" kern="1200" dirty="0">
                <a:solidFill>
                  <a:schemeClr val="tx1"/>
                </a:solidFill>
                <a:effectLst/>
                <a:latin typeface="+mn-lt"/>
                <a:ea typeface="+mn-ea"/>
                <a:cs typeface="+mn-cs"/>
              </a:rPr>
              <a:t>The Message of the Book of Revelation</a:t>
            </a:r>
            <a:r>
              <a:rPr lang="en-US" sz="1200" kern="1200" dirty="0">
                <a:solidFill>
                  <a:schemeClr val="tx1"/>
                </a:solidFill>
                <a:effectLst/>
                <a:latin typeface="+mn-lt"/>
                <a:ea typeface="+mn-ea"/>
                <a:cs typeface="+mn-cs"/>
              </a:rPr>
              <a:t>, Charles T. Chapman, Jr., The Liturgical Press, Collegeville, Minnesota, By the Order of St. Benedict, Inc., 1995. Page 50</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18</a:t>
            </a:fld>
            <a:endParaRPr lang="en-US" dirty="0"/>
          </a:p>
        </p:txBody>
      </p:sp>
    </p:spTree>
    <p:extLst>
      <p:ext uri="{BB962C8B-B14F-4D97-AF65-F5344CB8AC3E}">
        <p14:creationId xmlns:p14="http://schemas.microsoft.com/office/powerpoint/2010/main" val="8461888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 of the Beast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a theme, which includes both the beast and the mark itself and which appears in several places in The Book of Revelation. The number 666 is itself revealed in Revelation 13, followed in Chapters 14 and 16 with general descriptions of the beast and mark. Revelation Chapter 19 depicts in gory detail the defeat of the beast by the one with a sword from his mouth a reference to an earlier description of Christ. Revelation Chapter 20 refers again to those marked by the beast. In the “Oxford Dictionary of The Christian Church,” Second Edition Revised, Oxford University Press, 1983, the significance of the number or mark is laid out with regard to the early Church: “Its hostility to Rome is such that it must have been after one of the persecutions such as Nero in AD 64 and the number of the beast is interpreted to mean Nero Caesar, however, the Neronian persecution is not believed to have affected Asia Minor, and that means a later Emperor such as Domitian,  - the number then may refer to him as the second Nero, who was widely regarded as still alive [after his suicide] and that he was planning a return at the head of barbaric hordes.” In the numbering system then in use which used letters instead of number the sum of the letters in Nero’s name was 666.” Also, remember that seven is the perfect number from a Scriptural stand point. The number Six is not seven, it is less than seven. Thus in context it does not appear that this mark really is a dark reference to credit cards or social security numbers, as some have proposed. It seems more likely to be a prediction of the defeat of the Roman Empire and the fate of those seduced to the side of that government and against Christians. The most powerful thing about this is that however farfetched that prediction was when made in the first century, it had largely come true by the third century.</a:t>
            </a:r>
          </a:p>
          <a:p>
            <a:r>
              <a:rPr lang="en-US" sz="1200" kern="1200" dirty="0">
                <a:solidFill>
                  <a:schemeClr val="tx1"/>
                </a:solidFill>
                <a:effectLst/>
                <a:latin typeface="+mn-lt"/>
                <a:ea typeface="+mn-ea"/>
                <a:cs typeface="+mn-cs"/>
              </a:rPr>
              <a:t>  Revelation 13:11 Then I saw another beast that rose out of the earth; it had two horns like a lamb and it spoke like a dragon.  12 It exercises all the authority of the first beast on its behalf, and it makes the earth and its inhabitants worship the first beast, whose mortal wound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had been healed.  13 It performs great signs, even making fire come down from heaven to earth in the sight of all;  14 and by the signs that it is allowed to perform on behalf of the beast, it deceives the inhabitants of earth, telling them to make an image for the beast that had been wounded by the sword  and yet lived;  15 and it was allowed to give breath  to the image of the beast so that the image of the beast could even speak and cause those who would not worship the image of the beast to be killed.  16 Also it causes all, both small and great, both rich and poor, both free and slave, to be marked on the right hand or the forehead,  17 so that no one can buy or sell who does not have the mark, that is, the name of the beast or the number of its name.  18 This calls for wisdom: let anyone with understanding calculate the number of the beast, for it is the number of a person. Its number is six hundred sixty-six. </a:t>
            </a:r>
          </a:p>
          <a:p>
            <a:r>
              <a:rPr lang="en-US" sz="1200" kern="1200" dirty="0">
                <a:solidFill>
                  <a:schemeClr val="tx1"/>
                </a:solidFill>
                <a:effectLst/>
                <a:latin typeface="+mn-lt"/>
                <a:ea typeface="+mn-ea"/>
                <a:cs typeface="+mn-cs"/>
              </a:rPr>
              <a:t>Revelation 14: 8 Then another angel, a second, followed, saying,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Fallen, fallen is Babylon the great! She has made all nations drink of the wine of the wrath of her fornication.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9 Then another angel, a third, followed them, crying with a loud voice,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Those who worship the beast and its image, and receive a mark on their foreheads or on their hands,  10 they will also drink the wine of God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wrath, poured unmixed into the cup of his anger, and they will be tormented with fire and sulfur in the presence of the holy angels and in the presence of the Lamb.  11 And the smoke of their torment goes up forever and ever. There is no rest day or night for those who worship the beast and its image and for anyone who receives the mark of its name.</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12 Here is a call for the endurance of the saints, those who keep the commandments of God and hold fast to the faith of  Jesus. </a:t>
            </a:r>
          </a:p>
          <a:p>
            <a:r>
              <a:rPr lang="en-US" sz="1200" kern="1200" dirty="0">
                <a:solidFill>
                  <a:schemeClr val="tx1"/>
                </a:solidFill>
                <a:effectLst/>
                <a:latin typeface="+mn-lt"/>
                <a:ea typeface="+mn-ea"/>
                <a:cs typeface="+mn-cs"/>
              </a:rPr>
              <a:t>Revelation 16: 2 So the first angel went and poured his bowl on the earth, and a foul and painful sore came on those who had the mark of the beast and who worshiped its image. </a:t>
            </a:r>
          </a:p>
          <a:p>
            <a:r>
              <a:rPr lang="en-US" sz="1200" kern="1200" dirty="0">
                <a:solidFill>
                  <a:schemeClr val="tx1"/>
                </a:solidFill>
                <a:effectLst/>
                <a:latin typeface="+mn-lt"/>
                <a:ea typeface="+mn-ea"/>
                <a:cs typeface="+mn-cs"/>
              </a:rPr>
              <a:t>  Revelation 19. The Beast and Its Armies Defeated 17 Then I saw an angel standing in the sun, and with a loud voice he called to all the birds that fly in midheaven,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Come, gather for the great supper of God,  18 to eat the flesh of kings, the flesh of captains, the flesh of the mighty, the flesh of horses and their riders flesh of all, both free and slave, both small and great.</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19 Then I saw the beast and the kings of the earth with their armies gathered to make war against the rider on the horse and against his army.  20 And the beast was captured, and with it the false prophet who had performed in its presence the signs by which he deceived those who had received the mark of the beast and those who worshiped its image. These two were thrown alive into the lake of fire that burns with sulfur.  21 And the rest were killed by the sword of the rider on the horse, the sword that came from his mouth; and all the birds were gorged with their flesh. </a:t>
            </a:r>
          </a:p>
          <a:p>
            <a:r>
              <a:rPr lang="en-US" sz="1200" kern="1200" dirty="0">
                <a:solidFill>
                  <a:schemeClr val="tx1"/>
                </a:solidFill>
                <a:effectLst/>
                <a:latin typeface="+mn-lt"/>
                <a:ea typeface="+mn-ea"/>
                <a:cs typeface="+mn-cs"/>
              </a:rPr>
              <a:t>  Revelation 20: 4 Then I saw thrones, and those seated on them were given authority to judge. I also saw the souls of those who had been beheaded for their testimony to Jesus  and for the word of God. They had not worshiped the beast or its image and had not received its mark on their foreheads or their hands.</a:t>
            </a:r>
          </a:p>
          <a:p>
            <a:r>
              <a:rPr lang="en-US" sz="1200" kern="1200" dirty="0">
                <a:solidFill>
                  <a:schemeClr val="tx1"/>
                </a:solidFill>
                <a:effectLst/>
                <a:latin typeface="+mn-lt"/>
                <a:ea typeface="+mn-ea"/>
                <a:cs typeface="+mn-cs"/>
              </a:rPr>
              <a:t>This was certainly even more incredible then than the predictions of either credit cards or social security numbers. </a:t>
            </a:r>
          </a:p>
        </p:txBody>
      </p:sp>
      <p:sp>
        <p:nvSpPr>
          <p:cNvPr id="4" name="Slide Number Placeholder 3"/>
          <p:cNvSpPr>
            <a:spLocks noGrp="1"/>
          </p:cNvSpPr>
          <p:nvPr>
            <p:ph type="sldNum" sz="quarter" idx="10"/>
          </p:nvPr>
        </p:nvSpPr>
        <p:spPr/>
        <p:txBody>
          <a:bodyPr/>
          <a:lstStyle/>
          <a:p>
            <a:fld id="{37E4EE80-604D-4503-B287-E50A3A57C134}" type="slidenum">
              <a:rPr lang="en-US" smtClean="0"/>
              <a:t>20</a:t>
            </a:fld>
            <a:endParaRPr lang="en-US" dirty="0"/>
          </a:p>
        </p:txBody>
      </p:sp>
    </p:spTree>
    <p:extLst>
      <p:ext uri="{BB962C8B-B14F-4D97-AF65-F5344CB8AC3E}">
        <p14:creationId xmlns:p14="http://schemas.microsoft.com/office/powerpoint/2010/main" val="1997546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 of the Beast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a theme, which includes both the beast and the mark itself and which appears in several places in The Book of Revelation. The number 666 is itself revealed in Revelation 13, followed in Chapters 14 and 16 with general descriptions of the beast and mark. Revelation Chapter 19 depicts in gory detail the defeat of the beast by the one with a sword from his mouth a reference to an earlier description of Christ. Revelation Chapter 20 refers again to those marked by the beast. In the “Oxford Dictionary of The Christian Church,” Second Edition Revised, Oxford University Press, 1983, the significance of the number or mark is laid out with regard to the early Church: “Its hostility to Rome is such that it must have been after one of the persecutions such as Nero in AD 64 and the number of the beast is interpreted to mean Nero Caesar, however, the Neronian persecution is not believed to have affected Asia Minor, and that means a later Emperor such as Domitian,  - the number then may refer to him as the second Nero, who was widely regarded as still alive [after his suicide] and that he was planning a return at the head of barbaric hordes.” In the numbering system then in use which used letters instead of number the sum of the letters in Nero’s name was 666.” Also, remember that seven is the perfect number from a Scriptural stand point. The number Six is not seven, it is less than seven. Thus in context it does not appear that this mark really is a dark reference to credit cards or social security numbers, as some have proposed. It seems more likely to be a prediction of the defeat of the Roman Empire and the fate of those seduced to the side of that government and against Christians. The most powerful thing about this is that however farfetched that prediction was when made in the first century, it had largely come true by the third century.</a:t>
            </a:r>
          </a:p>
          <a:p>
            <a:r>
              <a:rPr lang="en-US" sz="1200" kern="1200" dirty="0">
                <a:solidFill>
                  <a:schemeClr val="tx1"/>
                </a:solidFill>
                <a:effectLst/>
                <a:latin typeface="+mn-lt"/>
                <a:ea typeface="+mn-ea"/>
                <a:cs typeface="+mn-cs"/>
              </a:rPr>
              <a:t>  Revelation 13:11 Then I saw another beast that rose out of the earth; it had two horns like a lamb and it spoke like a dragon.  12 It exercises all the authority of the first beast on its behalf, and it makes the earth and its inhabitants worship the first beast, whose mortal wound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had been healed.  13 It performs great signs, even making fire come down from heaven to earth in the sight of all;  14 and by the signs that it is allowed to perform on behalf of the beast, it deceives the inhabitants of earth, telling them to make an image for the beast that had been wounded by the sword  and yet lived;  15 and it was allowed to give breath  to the image of the beast so that the image of the beast could even speak and cause those who would not worship the image of the beast to be killed.  16 Also it causes all, both small and great, both rich and poor, both free and slave, to be marked on the right hand or the forehead,  17 so that no one can buy or sell who does not have the mark, that is, the name of the beast or the number of its name.  18 This calls for wisdom: let anyone with understanding calculate the number of the beast, for it is the number of a person. Its number is six hundred sixty-six. </a:t>
            </a:r>
          </a:p>
          <a:p>
            <a:r>
              <a:rPr lang="en-US" sz="1200" kern="1200" dirty="0">
                <a:solidFill>
                  <a:schemeClr val="tx1"/>
                </a:solidFill>
                <a:effectLst/>
                <a:latin typeface="+mn-lt"/>
                <a:ea typeface="+mn-ea"/>
                <a:cs typeface="+mn-cs"/>
              </a:rPr>
              <a:t>Revelation 14: 8 Then another angel, a second, followed, saying,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Fallen, fallen is Babylon the great! She has made all nations drink of the wine of the wrath of her fornication.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9 Then another angel, a third, followed them, crying with a loud voice,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Those who worship the beast and its image, and receive a mark on their foreheads or on their hands,  10 they will also drink the wine of God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wrath, poured unmixed into the cup of his anger, and they will be tormented with fire and sulfur in the presence of the holy angels and in the presence of the Lamb.  11 And the smoke of their torment goes up forever and ever. There is no rest day or night for those who worship the beast and its image and for anyone who receives the mark of its name.</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12 Here is a call for the endurance of the saints, those who keep the commandments of God and hold fast to the faith of  Jesus. </a:t>
            </a:r>
          </a:p>
          <a:p>
            <a:r>
              <a:rPr lang="en-US" sz="1200" kern="1200" dirty="0">
                <a:solidFill>
                  <a:schemeClr val="tx1"/>
                </a:solidFill>
                <a:effectLst/>
                <a:latin typeface="+mn-lt"/>
                <a:ea typeface="+mn-ea"/>
                <a:cs typeface="+mn-cs"/>
              </a:rPr>
              <a:t>Revelation 16: 2 So the first angel went and poured his bowl on the earth, and a foul and painful sore came on those who had the mark of the beast and who worshiped its image. </a:t>
            </a:r>
          </a:p>
          <a:p>
            <a:r>
              <a:rPr lang="en-US" sz="1200" kern="1200" dirty="0">
                <a:solidFill>
                  <a:schemeClr val="tx1"/>
                </a:solidFill>
                <a:effectLst/>
                <a:latin typeface="+mn-lt"/>
                <a:ea typeface="+mn-ea"/>
                <a:cs typeface="+mn-cs"/>
              </a:rPr>
              <a:t>  Revelation 19. The Beast and Its Armies Defeated 17 Then I saw an angel standing in the sun, and with a loud voice he called to all the birds that fly in midheaven,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Come, gather for the great supper of God,  18 to eat the flesh of kings, the flesh of captains, the flesh of the mighty, the flesh of horses and their riders flesh of all, both free and slave, both small and great.</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19 Then I saw the beast and the kings of the earth with their armies gathered to make war against the rider on the horse and against his army.  20 And the beast was captured, and with it the false prophet who had performed in its presence the signs by which he deceived those who had received the mark of the beast and those who worshiped its image. These two were thrown alive into the lake of fire that burns with sulfur.  21 And the rest were killed by the sword of the rider on the horse, the sword that came from his mouth; and all the birds were gorged with their flesh. </a:t>
            </a:r>
          </a:p>
          <a:p>
            <a:r>
              <a:rPr lang="en-US" sz="1200" kern="1200" dirty="0">
                <a:solidFill>
                  <a:schemeClr val="tx1"/>
                </a:solidFill>
                <a:effectLst/>
                <a:latin typeface="+mn-lt"/>
                <a:ea typeface="+mn-ea"/>
                <a:cs typeface="+mn-cs"/>
              </a:rPr>
              <a:t>  Revelation 20: 4 Then I saw thrones, and those seated on them were given authority to judge. I also saw the souls of those who had been beheaded for their testimony to Jesus  and for the word of God. They had not worshiped the beast or its image and had not received its mark on their foreheads or their hands.</a:t>
            </a:r>
          </a:p>
          <a:p>
            <a:r>
              <a:rPr lang="en-US" sz="1200" kern="1200" dirty="0">
                <a:solidFill>
                  <a:schemeClr val="tx1"/>
                </a:solidFill>
                <a:effectLst/>
                <a:latin typeface="+mn-lt"/>
                <a:ea typeface="+mn-ea"/>
                <a:cs typeface="+mn-cs"/>
              </a:rPr>
              <a:t>This was certainly even more incredible then than the predictions of either credit cards or social security numbers. </a:t>
            </a:r>
          </a:p>
        </p:txBody>
      </p:sp>
      <p:sp>
        <p:nvSpPr>
          <p:cNvPr id="4" name="Slide Number Placeholder 3"/>
          <p:cNvSpPr>
            <a:spLocks noGrp="1"/>
          </p:cNvSpPr>
          <p:nvPr>
            <p:ph type="sldNum" sz="quarter" idx="10"/>
          </p:nvPr>
        </p:nvSpPr>
        <p:spPr/>
        <p:txBody>
          <a:bodyPr/>
          <a:lstStyle/>
          <a:p>
            <a:fld id="{37E4EE80-604D-4503-B287-E50A3A57C134}" type="slidenum">
              <a:rPr lang="en-US" smtClean="0"/>
              <a:t>21</a:t>
            </a:fld>
            <a:endParaRPr lang="en-US" dirty="0"/>
          </a:p>
        </p:txBody>
      </p:sp>
    </p:spTree>
    <p:extLst>
      <p:ext uri="{BB962C8B-B14F-4D97-AF65-F5344CB8AC3E}">
        <p14:creationId xmlns:p14="http://schemas.microsoft.com/office/powerpoint/2010/main" val="19975468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 of the Beast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a theme, which includes both the beast and the mark itself and which appears in several places in The Book of Revelation. The number 666 is itself revealed in Revelation 13, followed in Chapters 14 and 16 with general descriptions of the beast and mark. Revelation Chapter 19 depicts in gory detail the defeat of the beast by the one with a sword from his mouth a reference to an earlier description of Christ. Revelation Chapter 20 refers again to those marked by the beast. In the “Oxford Dictionary of The Christian Church,” Second Edition Revised, Oxford University Press, 1983, the significance of the number or mark is laid out with regard to the early Church: “Its hostility to Rome is such that it must have been after one of the persecutions such as Nero in AD 64 and the number of the beast is interpreted to mean Nero Caesar, however, the Neronian persecution is not believed to have affected Asia Minor, and that means a later Emperor such as Domitian,  - the number then may refer to him as the second Nero, who was widely regarded as still alive [after his suicide] and that he was planning a return at the head of barbaric hordes.” In the numbering system then in use which used letters instead of number the sum of the letters in Nero’s name was 666.” Also, remember that seven is the perfect number from a Scriptural stand point. The number Six is not seven, it is less than seven. Thus in context it does not appear that this mark really is a dark reference to credit cards or social security numbers, as some have proposed. It seems more likely to be a prediction of the defeat of the Roman Empire and the fate of those seduced to the side of that government and against Christians. The most powerful thing about this is that however farfetched that prediction was when made in the first century, it had largely come true by the third century.</a:t>
            </a:r>
          </a:p>
          <a:p>
            <a:r>
              <a:rPr lang="en-US" sz="1200" kern="1200" dirty="0">
                <a:solidFill>
                  <a:schemeClr val="tx1"/>
                </a:solidFill>
                <a:effectLst/>
                <a:latin typeface="+mn-lt"/>
                <a:ea typeface="+mn-ea"/>
                <a:cs typeface="+mn-cs"/>
              </a:rPr>
              <a:t>  Revelation 13:11 Then I saw another beast that rose out of the earth; it had two horns like a lamb and it spoke like a dragon.  12 It exercises all the authority of the first beast on its behalf, and it makes the earth and its inhabitants worship the first beast, whose mortal wound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had been healed.  13 It performs great signs, even making fire come down from heaven to earth in the sight of all;  14 and by the signs that it is allowed to perform on behalf of the beast, it deceives the inhabitants of earth, telling them to make an image for the beast that had been wounded by the sword  and yet lived;  15 and it was allowed to give breath  to the image of the beast so that the image of the beast could even speak and cause those who would not worship the image of the beast to be killed.  16 Also it causes all, both small and great, both rich and poor, both free and slave, to be marked on the right hand or the forehead,  17 so that no one can buy or sell who does not have the mark, that is, the name of the beast or the number of its name.  18 This calls for wisdom: let anyone with understanding calculate the number of the beast, for it is the number of a person. Its number is six hundred sixty-six. </a:t>
            </a:r>
          </a:p>
          <a:p>
            <a:r>
              <a:rPr lang="en-US" sz="1200" kern="1200" dirty="0">
                <a:solidFill>
                  <a:schemeClr val="tx1"/>
                </a:solidFill>
                <a:effectLst/>
                <a:latin typeface="+mn-lt"/>
                <a:ea typeface="+mn-ea"/>
                <a:cs typeface="+mn-cs"/>
              </a:rPr>
              <a:t>Revelation 14: 8 Then another angel, a second, followed, saying,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Fallen, fallen is Babylon the great! She has made all nations drink of the wine of the wrath of her fornication.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9 Then another angel, a third, followed them, crying with a loud voice,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Those who worship the beast and its image, and receive a mark on their foreheads or on their hands,  10 they will also drink the wine of God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wrath, poured unmixed into the cup of his anger, and they will be tormented with fire and sulfur in the presence of the holy angels and in the presence of the Lamb.  11 And the smoke of their torment goes up forever and ever. There is no rest day or night for those who worship the beast and its image and for anyone who receives the mark of its name.</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12 Here is a call for the endurance of the saints, those who keep the commandments of God and hold fast to the faith of  Jesus. </a:t>
            </a:r>
          </a:p>
          <a:p>
            <a:r>
              <a:rPr lang="en-US" sz="1200" kern="1200" dirty="0">
                <a:solidFill>
                  <a:schemeClr val="tx1"/>
                </a:solidFill>
                <a:effectLst/>
                <a:latin typeface="+mn-lt"/>
                <a:ea typeface="+mn-ea"/>
                <a:cs typeface="+mn-cs"/>
              </a:rPr>
              <a:t>Revelation 16: 2 So the first angel went and poured his bowl on the earth, and a foul and painful sore came on those who had the mark of the beast and who worshiped its image. </a:t>
            </a:r>
          </a:p>
          <a:p>
            <a:r>
              <a:rPr lang="en-US" sz="1200" kern="1200" dirty="0">
                <a:solidFill>
                  <a:schemeClr val="tx1"/>
                </a:solidFill>
                <a:effectLst/>
                <a:latin typeface="+mn-lt"/>
                <a:ea typeface="+mn-ea"/>
                <a:cs typeface="+mn-cs"/>
              </a:rPr>
              <a:t>  Revelation 19. The Beast and Its Armies Defeated 17 Then I saw an angel standing in the sun, and with a loud voice he called to all the birds that fly in midheaven,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Come, gather for the great supper of God,  18 to eat the flesh of kings, the flesh of captains, the flesh of the mighty, the flesh of horses and their riders flesh of all, both free and slave, both small and great.</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19 Then I saw the beast and the kings of the earth with their armies gathered to make war against the rider on the horse and against his army.  20 And the beast was captured, and with it the false prophet who had performed in its presence the signs by which he deceived those who had received the mark of the beast and those who worshiped its image. These two were thrown alive into the lake of fire that burns with sulfur.  21 And the rest were killed by the sword of the rider on the horse, the sword that came from his mouth; and all the birds were gorged with their flesh. </a:t>
            </a:r>
          </a:p>
          <a:p>
            <a:r>
              <a:rPr lang="en-US" sz="1200" kern="1200" dirty="0">
                <a:solidFill>
                  <a:schemeClr val="tx1"/>
                </a:solidFill>
                <a:effectLst/>
                <a:latin typeface="+mn-lt"/>
                <a:ea typeface="+mn-ea"/>
                <a:cs typeface="+mn-cs"/>
              </a:rPr>
              <a:t>  Revelation 20: 4 Then I saw thrones, and those seated on them were given authority to judge. I also saw the souls of those who had been beheaded for their testimony to Jesus  and for the word of God. They had not worshiped the beast or its image and had not received its mark on their foreheads or their hands.</a:t>
            </a:r>
          </a:p>
          <a:p>
            <a:r>
              <a:rPr lang="en-US" sz="1200" kern="1200" dirty="0">
                <a:solidFill>
                  <a:schemeClr val="tx1"/>
                </a:solidFill>
                <a:effectLst/>
                <a:latin typeface="+mn-lt"/>
                <a:ea typeface="+mn-ea"/>
                <a:cs typeface="+mn-cs"/>
              </a:rPr>
              <a:t>This was certainly even more incredible then than the predictions of either credit cards or social security numbers. </a:t>
            </a:r>
          </a:p>
        </p:txBody>
      </p:sp>
      <p:sp>
        <p:nvSpPr>
          <p:cNvPr id="4" name="Slide Number Placeholder 3"/>
          <p:cNvSpPr>
            <a:spLocks noGrp="1"/>
          </p:cNvSpPr>
          <p:nvPr>
            <p:ph type="sldNum" sz="quarter" idx="10"/>
          </p:nvPr>
        </p:nvSpPr>
        <p:spPr/>
        <p:txBody>
          <a:bodyPr/>
          <a:lstStyle/>
          <a:p>
            <a:fld id="{37E4EE80-604D-4503-B287-E50A3A57C134}" type="slidenum">
              <a:rPr lang="en-US" smtClean="0"/>
              <a:t>22</a:t>
            </a:fld>
            <a:endParaRPr lang="en-US" dirty="0"/>
          </a:p>
        </p:txBody>
      </p:sp>
    </p:spTree>
    <p:extLst>
      <p:ext uri="{BB962C8B-B14F-4D97-AF65-F5344CB8AC3E}">
        <p14:creationId xmlns:p14="http://schemas.microsoft.com/office/powerpoint/2010/main" val="19975468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Mark of the Beast -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is a theme, which includes both the beast and the mark itself and which appears in several places in The Book of Revelation. The number 666 is itself revealed in Revelation 13, followed in Chapters 14 and 16 with general descriptions of the beast and mark. Revelation Chapter 19 depicts in gory detail the defeat of the beast by the one with a sword from his mouth a reference to an earlier description of Christ. Revelation Chapter 20 refers again to those marked by the beast. In the “Oxford Dictionary of The Christian Church,” Second Edition Revised, Oxford University Press, 1983, the significance of the number or mark is laid out with regard to the early Church: “Its hostility to Rome is such that it must have been after one of the persecutions such as Nero in AD 64 and the number of the beast is interpreted to mean Nero Caesar, however, the Neronian persecution is not believed to have affected Asia Minor, and that means a later Emperor such as Domitian,  - the number then may refer to him as the second Nero, who was widely regarded as still alive [after his suicide] and that he was planning a return at the head of barbaric hordes.” In the numbering system then in use which used letters instead of number the sum of the letters in Nero’s name was 666.” Also, remember that seven is the perfect number from a Scriptural stand point. The number Six is not seven, it is less than seven. Thus in context it does not appear that this mark really is a dark reference to credit cards or social security numbers, as some have proposed. It seems more likely to be a prediction of the defeat of the Roman Empire and the fate of those seduced to the side of that government and against Christians. The most powerful thing about this is that however farfetched that prediction was when made in the first century, it had largely come true by the third century.</a:t>
            </a:r>
          </a:p>
          <a:p>
            <a:r>
              <a:rPr lang="en-US" sz="1200" kern="1200" dirty="0">
                <a:solidFill>
                  <a:schemeClr val="tx1"/>
                </a:solidFill>
                <a:effectLst/>
                <a:latin typeface="+mn-lt"/>
                <a:ea typeface="+mn-ea"/>
                <a:cs typeface="+mn-cs"/>
              </a:rPr>
              <a:t>  Revelation 13:11 Then I saw another beast that rose out of the earth; it had two horns like a lamb and it spoke like a dragon.  12 It exercises all the authority of the first beast on its behalf, and it makes the earth and its inhabitants worship the first beast, whose mortal wound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had been healed.  13 It performs great signs, even making fire come down from heaven to earth in the sight of all;  14 and by the signs that it is allowed to perform on behalf of the beast, it deceives the inhabitants of earth, telling them to make an image for the beast that had been wounded by the sword  and yet lived;  15 and it was allowed to give breath  to the image of the beast so that the image of the beast could even speak and cause those who would not worship the image of the beast to be killed.  16 Also it causes all, both small and great, both rich and poor, both free and slave, to be marked on the right hand or the forehead,  17 so that no one can buy or sell who does not have the mark, that is, the name of the beast or the number of its name.  18 This calls for wisdom: let anyone with understanding calculate the number of the beast, for it is the number of a person. Its number is six hundred sixty-six. </a:t>
            </a:r>
          </a:p>
          <a:p>
            <a:r>
              <a:rPr lang="en-US" sz="1200" kern="1200" dirty="0">
                <a:solidFill>
                  <a:schemeClr val="tx1"/>
                </a:solidFill>
                <a:effectLst/>
                <a:latin typeface="+mn-lt"/>
                <a:ea typeface="+mn-ea"/>
                <a:cs typeface="+mn-cs"/>
              </a:rPr>
              <a:t>Revelation 14: 8 Then another angel, a second, followed, saying,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Fallen, fallen is Babylon the great! She has made all nations drink of the wine of the wrath of her fornication.</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9 Then another angel, a third, followed them, crying with a loud voice,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Those who worship the beast and its image, and receive a mark on their foreheads or on their hands,  10 they will also drink the wine of God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wrath, poured unmixed into the cup of his anger, and they will be tormented with fire and sulfur in the presence of the holy angels and in the presence of the Lamb.  11 And the smoke of their torment goes up forever and ever. There is no rest day or night for those who worship the beast and its image and for anyone who receives the mark of its name.</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12 Here is a call for the endurance of the saints, those who keep the commandments of God and hold fast to the faith of  Jesus. </a:t>
            </a:r>
          </a:p>
          <a:p>
            <a:r>
              <a:rPr lang="en-US" sz="1200" kern="1200" dirty="0">
                <a:solidFill>
                  <a:schemeClr val="tx1"/>
                </a:solidFill>
                <a:effectLst/>
                <a:latin typeface="+mn-lt"/>
                <a:ea typeface="+mn-ea"/>
                <a:cs typeface="+mn-cs"/>
              </a:rPr>
              <a:t>Revelation 16: 2 So the first angel went and poured his bowl on the earth, and a foul and painful sore came on those who had the mark of the beast and who worshiped its image. </a:t>
            </a:r>
          </a:p>
          <a:p>
            <a:r>
              <a:rPr lang="en-US" sz="1200" kern="1200" dirty="0">
                <a:solidFill>
                  <a:schemeClr val="tx1"/>
                </a:solidFill>
                <a:effectLst/>
                <a:latin typeface="+mn-lt"/>
                <a:ea typeface="+mn-ea"/>
                <a:cs typeface="+mn-cs"/>
              </a:rPr>
              <a:t>  Revelation 19. The Beast and Its Armies Defeated 17 Then I saw an angel standing in the sun, and with a loud voice he called to all the birds that fly in midheaven,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Come, gather for the great supper of God,  18 to eat the flesh of kings, the flesh of captains, the flesh of the mighty, the flesh of horses and their riders flesh of all, both free and slave, both small and great.</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19 Then I saw the beast and the kings of the earth with their armies gathered to make war against the rider on the horse and against his army.  20 And the beast was captured, and with it the false prophet who had performed in its presence the signs by which he deceived those who had received the mark of the beast and those who worshiped its image. These two were thrown alive into the lake of fire that burns with sulfur.  21 And the rest were killed by the sword of the rider on the horse, the sword that came from his mouth; and all the birds were gorged with their flesh. </a:t>
            </a:r>
          </a:p>
          <a:p>
            <a:r>
              <a:rPr lang="en-US" sz="1200" kern="1200" dirty="0">
                <a:solidFill>
                  <a:schemeClr val="tx1"/>
                </a:solidFill>
                <a:effectLst/>
                <a:latin typeface="+mn-lt"/>
                <a:ea typeface="+mn-ea"/>
                <a:cs typeface="+mn-cs"/>
              </a:rPr>
              <a:t>  Revelation 20: 4 Then I saw thrones, and those seated on them were given authority to judge. I also saw the souls of those who had been beheaded for their testimony to Jesus  and for the word of God. They had not worshiped the beast or its image and had not received its mark on their foreheads or their hands.</a:t>
            </a:r>
          </a:p>
          <a:p>
            <a:r>
              <a:rPr lang="en-US" sz="1200" kern="1200" dirty="0">
                <a:solidFill>
                  <a:schemeClr val="tx1"/>
                </a:solidFill>
                <a:effectLst/>
                <a:latin typeface="+mn-lt"/>
                <a:ea typeface="+mn-ea"/>
                <a:cs typeface="+mn-cs"/>
              </a:rPr>
              <a:t>This was certainly even more incredible then than the predictions of either credit cards or social security numbers. </a:t>
            </a:r>
          </a:p>
        </p:txBody>
      </p:sp>
      <p:sp>
        <p:nvSpPr>
          <p:cNvPr id="4" name="Slide Number Placeholder 3"/>
          <p:cNvSpPr>
            <a:spLocks noGrp="1"/>
          </p:cNvSpPr>
          <p:nvPr>
            <p:ph type="sldNum" sz="quarter" idx="10"/>
          </p:nvPr>
        </p:nvSpPr>
        <p:spPr/>
        <p:txBody>
          <a:bodyPr/>
          <a:lstStyle/>
          <a:p>
            <a:fld id="{37E4EE80-604D-4503-B287-E50A3A57C134}" type="slidenum">
              <a:rPr lang="en-US" smtClean="0"/>
              <a:t>23</a:t>
            </a:fld>
            <a:endParaRPr lang="en-US" dirty="0"/>
          </a:p>
        </p:txBody>
      </p:sp>
    </p:spTree>
    <p:extLst>
      <p:ext uri="{BB962C8B-B14F-4D97-AF65-F5344CB8AC3E}">
        <p14:creationId xmlns:p14="http://schemas.microsoft.com/office/powerpoint/2010/main" val="19975468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Finally as with all things Biblical, once you have something worked out, you will find an exception. The Number 666 has a rather bad reputation. The number however has at least one happy or at any rate pleasant mention in the Old Testament. In the historical book called 1 Kings, the reigns of King David and his son King Solomon are described in great detail. This period was the heroic age of ancient Israel when blessed Kings ruled a nation that included the entire Promised Land in a time of great prosperity.  In the section relating the glories of Solomon the text notes “1 Kings 10: 14: The weight of gold that came to Solomon in one year was six hundred sixty-six talents of gold.” </a:t>
            </a:r>
          </a:p>
        </p:txBody>
      </p:sp>
      <p:sp>
        <p:nvSpPr>
          <p:cNvPr id="4" name="Slide Number Placeholder 3"/>
          <p:cNvSpPr>
            <a:spLocks noGrp="1"/>
          </p:cNvSpPr>
          <p:nvPr>
            <p:ph type="sldNum" sz="quarter" idx="10"/>
          </p:nvPr>
        </p:nvSpPr>
        <p:spPr/>
        <p:txBody>
          <a:bodyPr/>
          <a:lstStyle/>
          <a:p>
            <a:fld id="{37E4EE80-604D-4503-B287-E50A3A57C134}" type="slidenum">
              <a:rPr lang="en-US" smtClean="0"/>
              <a:t>26</a:t>
            </a:fld>
            <a:endParaRPr lang="en-US" dirty="0"/>
          </a:p>
        </p:txBody>
      </p:sp>
    </p:spTree>
    <p:extLst>
      <p:ext uri="{BB962C8B-B14F-4D97-AF65-F5344CB8AC3E}">
        <p14:creationId xmlns:p14="http://schemas.microsoft.com/office/powerpoint/2010/main" val="11018493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Number Seven.</a:t>
            </a:r>
          </a:p>
          <a:p>
            <a:r>
              <a:rPr lang="en-US" sz="1200" kern="1200" dirty="0">
                <a:solidFill>
                  <a:schemeClr val="tx1"/>
                </a:solidFill>
                <a:effectLst/>
                <a:latin typeface="+mn-lt"/>
                <a:ea typeface="+mn-ea"/>
                <a:cs typeface="+mn-cs"/>
              </a:rPr>
              <a:t> </a:t>
            </a:r>
          </a:p>
          <a:p>
            <a:r>
              <a:rPr lang="en-US" sz="1200" b="0" kern="1200" dirty="0">
                <a:solidFill>
                  <a:schemeClr val="tx1"/>
                </a:solidFill>
                <a:effectLst/>
                <a:latin typeface="+mn-lt"/>
                <a:ea typeface="+mn-ea"/>
                <a:cs typeface="+mn-cs"/>
              </a:rPr>
              <a:t>	The use of the number seven occurs throughout Revelation and in a very great number of contexts. Seven churches, lamp stands and innumerable other references are made to this number. The number seven also appears throughout the Old and New Testaments and our culture as well. There are the famous seven deadly sins or seven gifts of the Spirit. One reference from early in the visions concerns the Seventh Seal, which only Christ could open. “The Seventh Seal, the last seal is broken and there is two hours of silence in heaven - perhaps so that the prayers of those yet on earth can be heard. This is the final act before the trumpets are sounded which were a herald of the coming judgment of God.  </a:t>
            </a:r>
            <a:r>
              <a:rPr lang="en-US" sz="1200" kern="1200" dirty="0">
                <a:solidFill>
                  <a:schemeClr val="tx1"/>
                </a:solidFill>
                <a:effectLst/>
                <a:latin typeface="+mn-lt"/>
                <a:ea typeface="+mn-ea"/>
                <a:cs typeface="+mn-cs"/>
              </a:rPr>
              <a:t>  The Message of the Book of Revelation, Charles T. Chapman, Jr., The Liturgical Press, Collegeville, Minnesota, By the Order of St. Benedict, Inc., 1995. Page 59 and 60. – Which also notes that a roman will was sealed with seven seals and not broken until death and the legacies were read.</a:t>
            </a:r>
          </a:p>
        </p:txBody>
      </p:sp>
      <p:sp>
        <p:nvSpPr>
          <p:cNvPr id="4" name="Slide Number Placeholder 3"/>
          <p:cNvSpPr>
            <a:spLocks noGrp="1"/>
          </p:cNvSpPr>
          <p:nvPr>
            <p:ph type="sldNum" sz="quarter" idx="10"/>
          </p:nvPr>
        </p:nvSpPr>
        <p:spPr/>
        <p:txBody>
          <a:bodyPr/>
          <a:lstStyle/>
          <a:p>
            <a:fld id="{37E4EE80-604D-4503-B287-E50A3A57C134}" type="slidenum">
              <a:rPr lang="en-US" smtClean="0"/>
              <a:t>27</a:t>
            </a:fld>
            <a:endParaRPr lang="en-US" dirty="0"/>
          </a:p>
        </p:txBody>
      </p:sp>
    </p:spTree>
    <p:extLst>
      <p:ext uri="{BB962C8B-B14F-4D97-AF65-F5344CB8AC3E}">
        <p14:creationId xmlns:p14="http://schemas.microsoft.com/office/powerpoint/2010/main" val="5173743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Revelation the seventh seal, trumpet, bowl, etc., represent the completion of God's plan. The seven spirits of God (Revelation 1.4) represent either the seven archangels, or all spirits," or the Holy Spirit. Seven churches represent the universal church (Revelation 1.20). It is necessary to forgive, not just seven times, but seventy times seven times (Matthew 18.21-22; cf. Genesis 4.24), that is to say, always. Outside Israel seven was also known as a significant number and the monster Leviathan had seven heads. Later interpreters noted that the Hebrew Bible refers to God by seven different names: Later Christian tradition noted that the Gospels report seven last words or keys of Jesus in all.”</a:t>
            </a:r>
          </a:p>
          <a:p>
            <a:r>
              <a:rPr lang="en-US" sz="1200" kern="1200" dirty="0">
                <a:solidFill>
                  <a:schemeClr val="tx1"/>
                </a:solidFill>
                <a:effectLst/>
                <a:latin typeface="+mn-lt"/>
                <a:ea typeface="+mn-ea"/>
                <a:cs typeface="+mn-cs"/>
              </a:rPr>
              <a:t>  Also See Symbolism and Interpretation, John Sweet, Oxford Companion to the Bible, Oxford University Press,   1996 by Oxford University Press, Inc. New Oxford Annotated Bible, Version 2.0 for Windows There are seven planets, days of the week, colors of the rainbow. These are numbers of wholeness. The slain Lamb has seven horns and seven eyes (Revelation 5.6); the slain beast, the Antichrist that parodies his death and resurrection, has seven heads (Revelation 13.1; Revelation 13.3; Revelation 13.14)</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VAN DMLEN , David H., Number Symbolism, Seven, The Oxford Companion to the Bible, Oxford University Press, 1996</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29</a:t>
            </a:fld>
            <a:endParaRPr lang="en-US" dirty="0"/>
          </a:p>
        </p:txBody>
      </p:sp>
    </p:spTree>
    <p:extLst>
      <p:ext uri="{BB962C8B-B14F-4D97-AF65-F5344CB8AC3E}">
        <p14:creationId xmlns:p14="http://schemas.microsoft.com/office/powerpoint/2010/main" val="2198792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kern="1200" dirty="0">
                <a:solidFill>
                  <a:schemeClr val="tx1"/>
                </a:solidFill>
                <a:effectLst/>
                <a:latin typeface="+mn-lt"/>
                <a:ea typeface="+mn-ea"/>
                <a:cs typeface="+mn-cs"/>
              </a:rPr>
              <a:t>Numbers were important ancient symbols and seven is certainly a central one. A number of the references to the number seven are noted in the Oxford Companion to the Bible: “Seven, the sum of three plus four, of heaven and earth, signifies completeness and perfection. There were seven chief heavenly bodies (sun, moon, and the five planets known to the ancients), seven days of the week, seven archangels. The great festivals lasted seven days, and there were seven weeks between the Passover and the feast of weeks (Pentecost). Every seventh year was a Sabbath year, when the land would rest and lay fallow, and Hebrew slaves were allowed to go free; and every fiftieth year was a jubilee, when alienated property had to be returned in Jubilee" from the rams horn that heralded its beginning). </a:t>
            </a:r>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30</a:t>
            </a:fld>
            <a:endParaRPr lang="en-US" dirty="0"/>
          </a:p>
        </p:txBody>
      </p:sp>
    </p:spTree>
    <p:extLst>
      <p:ext uri="{BB962C8B-B14F-4D97-AF65-F5344CB8AC3E}">
        <p14:creationId xmlns:p14="http://schemas.microsoft.com/office/powerpoint/2010/main" val="21262036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Woman Clothed with the Sun and on the Moon.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this regard Revelation at Chapter 12 describes a woman, a great portent appeared in heaven: a woman clothed with the sun, with the moon under her feet, and on her head a crown of twelve stars. 2 She was pregnant and was crying out in birth pangs, in the agony of giving birth. The next action step is a dragon, poised to devour the child. But, who or what is the woman. The foot notes to the Oxford Annotated Bible have this to say: The vision of the woman, the child, and the dragon portrays the conflict between Christ and Satan.  1: The woman appears to be the heavenly representative of God's people, first as Israel (from whom Jesus the Messiah was born, Revelation 12.5), then as the Christian Church. The symbolism in Revelation, which should be obvious at this point, offers a changing face. A woman portrayed in one place as a virgin, in another as a wife and in still another as a mother, can all stand for God’s people. It is possible that the woman stands for Israel, and the turmoil produced by the early Christian movement. If this is so, this would certainly be a sympathetic symbol, especially given the strident reaction of the Jewish authorities as related in Acts. Perhaps by the time Revelation was written the Roman authorities were a greater threat. </a:t>
            </a:r>
          </a:p>
          <a:p>
            <a:r>
              <a:rPr lang="en-US" sz="1200" kern="1200" dirty="0">
                <a:solidFill>
                  <a:schemeClr val="tx1"/>
                </a:solidFill>
                <a:effectLst/>
                <a:latin typeface="+mn-lt"/>
                <a:ea typeface="+mn-ea"/>
                <a:cs typeface="+mn-cs"/>
              </a:rPr>
              <a:t>The </a:t>
            </a:r>
            <a:r>
              <a:rPr lang="en-US" sz="1200" i="1" kern="1200" dirty="0">
                <a:solidFill>
                  <a:schemeClr val="tx1"/>
                </a:solidFill>
                <a:effectLst/>
                <a:latin typeface="+mn-lt"/>
                <a:ea typeface="+mn-ea"/>
                <a:cs typeface="+mn-cs"/>
              </a:rPr>
              <a:t>New Oxford Annotated Bible</a:t>
            </a:r>
            <a:r>
              <a:rPr lang="en-US" sz="1200" kern="1200" dirty="0">
                <a:solidFill>
                  <a:schemeClr val="tx1"/>
                </a:solidFill>
                <a:effectLst/>
                <a:latin typeface="+mn-lt"/>
                <a:ea typeface="+mn-ea"/>
                <a:cs typeface="+mn-cs"/>
              </a:rPr>
              <a:t>, 1996 by Oxford University Press, Inc.</a:t>
            </a:r>
            <a:r>
              <a:rPr lang="en-US" sz="1200" i="1" kern="1200" dirty="0">
                <a:solidFill>
                  <a:schemeClr val="tx1"/>
                </a:solidFill>
                <a:effectLst/>
                <a:latin typeface="+mn-lt"/>
                <a:ea typeface="+mn-ea"/>
                <a:cs typeface="+mn-cs"/>
              </a:rPr>
              <a:t> New Oxford Annotated Bible, Version 2.0 for Windows</a:t>
            </a:r>
            <a:r>
              <a:rPr lang="en-US" sz="1200" kern="1200" dirty="0">
                <a:solidFill>
                  <a:schemeClr val="tx1"/>
                </a:solidFill>
                <a:effectLst/>
                <a:latin typeface="+mn-lt"/>
                <a:ea typeface="+mn-ea"/>
                <a:cs typeface="+mn-cs"/>
              </a:rPr>
              <a:t>, Revelation Footnote 12.1-17 The vision of the woman, the child, and the dragon portrays the conflict between Christ and Satan.  1: The woman appears to be the heavenly representative of God's people, first as Israel (from whom Jesus the Messiah was born, Revelation 12.5), then as the Christian Church (which is persecuted by the dragon, Revelation 12.13).  3: Dragon, identified in Revelation 12.9 as the Devil or Satan. His enormous size and power are suggested in Revelation 12.4.  5: Psalm 2.9 identifies the child to be the Davidic Messiah.  6: The church is sustained by God.</a:t>
            </a:r>
          </a:p>
          <a:p>
            <a:r>
              <a:rPr lang="en-US" sz="1200" kern="1200" dirty="0">
                <a:solidFill>
                  <a:schemeClr val="tx1"/>
                </a:solidFill>
                <a:effectLst/>
                <a:latin typeface="+mn-lt"/>
                <a:ea typeface="+mn-ea"/>
                <a:cs typeface="+mn-cs"/>
              </a:rPr>
              <a:t>Symbolism and Interpretation, John Sweet, </a:t>
            </a:r>
            <a:r>
              <a:rPr lang="en-US" sz="1200" i="1" kern="1200" dirty="0">
                <a:solidFill>
                  <a:schemeClr val="tx1"/>
                </a:solidFill>
                <a:effectLst/>
                <a:latin typeface="+mn-lt"/>
                <a:ea typeface="+mn-ea"/>
                <a:cs typeface="+mn-cs"/>
              </a:rPr>
              <a:t>Oxford Companion to the Bible</a:t>
            </a:r>
            <a:r>
              <a:rPr lang="en-US" sz="1200" kern="1200" dirty="0">
                <a:solidFill>
                  <a:schemeClr val="tx1"/>
                </a:solidFill>
                <a:effectLst/>
                <a:latin typeface="+mn-lt"/>
                <a:ea typeface="+mn-ea"/>
                <a:cs typeface="+mn-cs"/>
              </a:rPr>
              <a:t>, Oxford University Press,   1996 by Oxford University Press, Inc. New Oxford Annotated Bible, Version 2.0 for Windows  Symbolism and Interpretation.  The symbolism of Revelation is kaleidoscopic and multivalent. One picture melts into another. God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 people can appear as a woman (who can be virgin, wife, or mother) or a city, and the great city where the two witnesses are killed is </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spiritually called Sodom and Egypt, where also their Lord was crucified</a:t>
            </a:r>
            <a:r>
              <a:rPr lang="en-US" sz="1200" kern="1200" dirty="0">
                <a:solidFill>
                  <a:schemeClr val="tx1"/>
                </a:solidFill>
                <a:effectLst/>
                <a:latin typeface="+mn-lt"/>
                <a:ea typeface="+mn-ea"/>
                <a:cs typeface="+mn-cs"/>
                <a:sym typeface="WP TypographicSymbols"/>
              </a:rPr>
              <a:t></a:t>
            </a:r>
            <a:r>
              <a:rPr lang="en-US" sz="1200" kern="1200" dirty="0">
                <a:solidFill>
                  <a:schemeClr val="tx1"/>
                </a:solidFill>
                <a:effectLst/>
                <a:latin typeface="+mn-lt"/>
                <a:ea typeface="+mn-ea"/>
                <a:cs typeface="+mn-cs"/>
              </a:rPr>
              <a:t> (Revelation 11.8)</a:t>
            </a:r>
          </a:p>
        </p:txBody>
      </p:sp>
      <p:sp>
        <p:nvSpPr>
          <p:cNvPr id="4" name="Slide Number Placeholder 3"/>
          <p:cNvSpPr>
            <a:spLocks noGrp="1"/>
          </p:cNvSpPr>
          <p:nvPr>
            <p:ph type="sldNum" sz="quarter" idx="10"/>
          </p:nvPr>
        </p:nvSpPr>
        <p:spPr/>
        <p:txBody>
          <a:bodyPr/>
          <a:lstStyle/>
          <a:p>
            <a:fld id="{37E4EE80-604D-4503-B287-E50A3A57C134}" type="slidenum">
              <a:rPr lang="en-US" smtClean="0"/>
              <a:t>33</a:t>
            </a:fld>
            <a:endParaRPr lang="en-US" dirty="0"/>
          </a:p>
        </p:txBody>
      </p:sp>
    </p:spTree>
    <p:extLst>
      <p:ext uri="{BB962C8B-B14F-4D97-AF65-F5344CB8AC3E}">
        <p14:creationId xmlns:p14="http://schemas.microsoft.com/office/powerpoint/2010/main" val="4072438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Harper Collins Bible Dictionary ed 1996 Page 246 ‘dragon’</a:t>
            </a:r>
          </a:p>
          <a:p>
            <a:endParaRPr lang="en-US" dirty="0"/>
          </a:p>
          <a:p>
            <a:r>
              <a:rPr lang="en-US" dirty="0"/>
              <a:t>Ezek 29:3</a:t>
            </a:r>
          </a:p>
          <a:p>
            <a:endParaRPr lang="en-US" sz="1200" b="1" i="0" u="none" kern="1200" baseline="0" dirty="0">
              <a:solidFill>
                <a:schemeClr val="tx1"/>
              </a:solidFill>
              <a:latin typeface="+mn-lt"/>
              <a:ea typeface="+mn-ea"/>
              <a:cs typeface="+mn-cs"/>
            </a:endParaRPr>
          </a:p>
          <a:p>
            <a:r>
              <a:rPr lang="en-US" sz="1200" b="1" i="0" u="none" kern="1200" baseline="0" dirty="0">
                <a:solidFill>
                  <a:schemeClr val="tx1"/>
                </a:solidFill>
                <a:latin typeface="+mn-lt"/>
                <a:ea typeface="+mn-ea"/>
                <a:cs typeface="+mn-cs"/>
              </a:rPr>
              <a:t>Proclamation against Egypt</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29 In the tenth year, in the tenth month, on the twelfth day of the month, the word of the Lord came to me:  2 Mortal, set your face against Pharaoh king of Egypt, and prophesy against him and against all Egypt;  3 speak, and say, Thus says the Lord God: </a:t>
            </a:r>
          </a:p>
          <a:p>
            <a:r>
              <a:rPr lang="en-US" sz="1200" b="0" i="0" u="none" kern="1200" baseline="0" dirty="0">
                <a:solidFill>
                  <a:schemeClr val="tx1"/>
                </a:solidFill>
                <a:latin typeface="+mn-lt"/>
                <a:ea typeface="+mn-ea"/>
                <a:cs typeface="+mn-cs"/>
              </a:rPr>
              <a:t>I am against you, </a:t>
            </a:r>
          </a:p>
          <a:p>
            <a:r>
              <a:rPr lang="en-US" sz="1200" b="0" i="0" u="none" kern="1200" baseline="0" dirty="0">
                <a:solidFill>
                  <a:schemeClr val="tx1"/>
                </a:solidFill>
                <a:latin typeface="+mn-lt"/>
                <a:ea typeface="+mn-ea"/>
                <a:cs typeface="+mn-cs"/>
              </a:rPr>
              <a:t>Pharaoh king of Egypt, </a:t>
            </a:r>
          </a:p>
          <a:p>
            <a:r>
              <a:rPr lang="en-US" sz="1200" b="0" i="0" u="none" kern="1200" baseline="0" dirty="0">
                <a:solidFill>
                  <a:schemeClr val="tx1"/>
                </a:solidFill>
                <a:latin typeface="+mn-lt"/>
                <a:ea typeface="+mn-ea"/>
                <a:cs typeface="+mn-cs"/>
              </a:rPr>
              <a:t>the great dragon sprawling </a:t>
            </a:r>
          </a:p>
          <a:p>
            <a:r>
              <a:rPr lang="en-US" sz="1200" b="0" i="0" u="none" kern="1200" baseline="0" dirty="0">
                <a:solidFill>
                  <a:schemeClr val="tx1"/>
                </a:solidFill>
                <a:latin typeface="+mn-lt"/>
                <a:ea typeface="+mn-ea"/>
                <a:cs typeface="+mn-cs"/>
              </a:rPr>
              <a:t>in the midst of its channels, </a:t>
            </a:r>
          </a:p>
          <a:p>
            <a:r>
              <a:rPr lang="en-US" sz="1200" b="0" i="0" u="none" kern="1200" baseline="0" dirty="0">
                <a:solidFill>
                  <a:schemeClr val="tx1"/>
                </a:solidFill>
                <a:latin typeface="+mn-lt"/>
                <a:ea typeface="+mn-ea"/>
                <a:cs typeface="+mn-cs"/>
              </a:rPr>
              <a:t>saying, “My Nile is my own; </a:t>
            </a:r>
          </a:p>
          <a:p>
            <a:r>
              <a:rPr lang="en-US" sz="1200" b="0" i="0" u="none" kern="1200" baseline="0" dirty="0">
                <a:solidFill>
                  <a:schemeClr val="tx1"/>
                </a:solidFill>
                <a:latin typeface="+mn-lt"/>
                <a:ea typeface="+mn-ea"/>
                <a:cs typeface="+mn-cs"/>
              </a:rPr>
              <a:t>I made it for myself.” </a:t>
            </a:r>
          </a:p>
          <a:p>
            <a:r>
              <a:rPr lang="en-US" sz="1200" b="0" i="0" u="none" kern="1200" baseline="0" dirty="0">
                <a:solidFill>
                  <a:schemeClr val="tx1"/>
                </a:solidFill>
                <a:latin typeface="+mn-lt"/>
                <a:ea typeface="+mn-ea"/>
                <a:cs typeface="+mn-cs"/>
              </a:rPr>
              <a:t> 4 	I will put hooks in your jaws, </a:t>
            </a:r>
          </a:p>
          <a:p>
            <a:r>
              <a:rPr lang="en-US" sz="1200" b="0" i="0" u="none" kern="1200" baseline="0" dirty="0">
                <a:solidFill>
                  <a:schemeClr val="tx1"/>
                </a:solidFill>
                <a:latin typeface="+mn-lt"/>
                <a:ea typeface="+mn-ea"/>
                <a:cs typeface="+mn-cs"/>
              </a:rPr>
              <a:t>and make the fish of your channels stick to your scales. </a:t>
            </a:r>
          </a:p>
          <a:p>
            <a:r>
              <a:rPr lang="en-US" sz="1200" b="0" i="0" u="none" kern="1200" baseline="0" dirty="0">
                <a:solidFill>
                  <a:schemeClr val="tx1"/>
                </a:solidFill>
                <a:latin typeface="+mn-lt"/>
                <a:ea typeface="+mn-ea"/>
                <a:cs typeface="+mn-cs"/>
              </a:rPr>
              <a:t>I will draw you up from your channels, </a:t>
            </a:r>
          </a:p>
          <a:p>
            <a:r>
              <a:rPr lang="en-US" sz="1200" b="0" i="0" u="none" kern="1200" baseline="0" dirty="0">
                <a:solidFill>
                  <a:schemeClr val="tx1"/>
                </a:solidFill>
                <a:latin typeface="+mn-lt"/>
                <a:ea typeface="+mn-ea"/>
                <a:cs typeface="+mn-cs"/>
              </a:rPr>
              <a:t>with all the fish of your channels </a:t>
            </a:r>
          </a:p>
          <a:p>
            <a:r>
              <a:rPr lang="en-US" sz="1200" b="0" i="0" u="none" kern="1200" baseline="0" dirty="0">
                <a:solidFill>
                  <a:schemeClr val="tx1"/>
                </a:solidFill>
                <a:latin typeface="+mn-lt"/>
                <a:ea typeface="+mn-ea"/>
                <a:cs typeface="+mn-cs"/>
              </a:rPr>
              <a:t>sticking to your scales. </a:t>
            </a:r>
          </a:p>
          <a:p>
            <a:r>
              <a:rPr lang="en-US" sz="1200" b="0" i="0" u="none" kern="1200" baseline="0" dirty="0">
                <a:solidFill>
                  <a:schemeClr val="tx1"/>
                </a:solidFill>
                <a:latin typeface="+mn-lt"/>
                <a:ea typeface="+mn-ea"/>
                <a:cs typeface="+mn-cs"/>
              </a:rPr>
              <a:t> 5 	I will fling you into the wilderness, </a:t>
            </a:r>
          </a:p>
          <a:p>
            <a:r>
              <a:rPr lang="en-US" sz="1200" b="0" i="0" u="none" kern="1200" baseline="0" dirty="0">
                <a:solidFill>
                  <a:schemeClr val="tx1"/>
                </a:solidFill>
                <a:latin typeface="+mn-lt"/>
                <a:ea typeface="+mn-ea"/>
                <a:cs typeface="+mn-cs"/>
              </a:rPr>
              <a:t>you and all the fish of your channels; </a:t>
            </a:r>
          </a:p>
          <a:p>
            <a:r>
              <a:rPr lang="en-US" sz="1200" b="0" i="0" u="none" kern="1200" baseline="0" dirty="0">
                <a:solidFill>
                  <a:schemeClr val="tx1"/>
                </a:solidFill>
                <a:latin typeface="+mn-lt"/>
                <a:ea typeface="+mn-ea"/>
                <a:cs typeface="+mn-cs"/>
              </a:rPr>
              <a:t>you shall fall in the open field, </a:t>
            </a:r>
          </a:p>
          <a:p>
            <a:r>
              <a:rPr lang="en-US" sz="1200" b="0" i="0" u="none" kern="1200" baseline="0" dirty="0">
                <a:solidFill>
                  <a:schemeClr val="tx1"/>
                </a:solidFill>
                <a:latin typeface="+mn-lt"/>
                <a:ea typeface="+mn-ea"/>
                <a:cs typeface="+mn-cs"/>
              </a:rPr>
              <a:t>and not be gathered and buried. </a:t>
            </a:r>
          </a:p>
          <a:p>
            <a:r>
              <a:rPr lang="en-US" sz="1200" b="0" i="0" u="none" kern="1200" baseline="0" dirty="0">
                <a:solidFill>
                  <a:schemeClr val="tx1"/>
                </a:solidFill>
                <a:latin typeface="+mn-lt"/>
                <a:ea typeface="+mn-ea"/>
                <a:cs typeface="+mn-cs"/>
              </a:rPr>
              <a:t>To the animals of the earth and to the birds of the air </a:t>
            </a:r>
          </a:p>
          <a:p>
            <a:r>
              <a:rPr lang="en-US" sz="1200" b="0" i="0" u="none" kern="1200" baseline="0" dirty="0">
                <a:solidFill>
                  <a:schemeClr val="tx1"/>
                </a:solidFill>
                <a:latin typeface="+mn-lt"/>
                <a:ea typeface="+mn-ea"/>
                <a:cs typeface="+mn-cs"/>
              </a:rPr>
              <a:t>I have given you as food. </a:t>
            </a:r>
          </a:p>
          <a:p>
            <a:r>
              <a:rPr lang="en-US" sz="1200" b="0" i="0" u="none" kern="1200" baseline="0" dirty="0">
                <a:solidFill>
                  <a:schemeClr val="tx1"/>
                </a:solidFill>
                <a:latin typeface="+mn-lt"/>
                <a:ea typeface="+mn-ea"/>
                <a:cs typeface="+mn-cs"/>
              </a:rPr>
              <a:t> 6 	Then all the inhabitants of Egypt shall know </a:t>
            </a:r>
          </a:p>
          <a:p>
            <a:r>
              <a:rPr lang="en-US" sz="1200" b="0" i="0" u="none" kern="1200" baseline="0" dirty="0">
                <a:solidFill>
                  <a:schemeClr val="tx1"/>
                </a:solidFill>
                <a:latin typeface="+mn-lt"/>
                <a:ea typeface="+mn-ea"/>
                <a:cs typeface="+mn-cs"/>
              </a:rPr>
              <a:t>that I am the Lord </a:t>
            </a:r>
          </a:p>
          <a:p>
            <a:r>
              <a:rPr lang="en-US" sz="1200" b="0" i="0" u="none" kern="1200" baseline="0" dirty="0">
                <a:solidFill>
                  <a:schemeClr val="tx1"/>
                </a:solidFill>
                <a:latin typeface="+mn-lt"/>
                <a:ea typeface="+mn-ea"/>
                <a:cs typeface="+mn-cs"/>
              </a:rPr>
              <a:t>because you † were a staff of reed </a:t>
            </a:r>
          </a:p>
          <a:p>
            <a:r>
              <a:rPr lang="en-US" sz="1200" b="0" i="0" u="none" kern="1200" baseline="0" dirty="0">
                <a:solidFill>
                  <a:schemeClr val="tx1"/>
                </a:solidFill>
                <a:latin typeface="+mn-lt"/>
                <a:ea typeface="+mn-ea"/>
                <a:cs typeface="+mn-cs"/>
              </a:rPr>
              <a:t>to the house of Israel; </a:t>
            </a:r>
          </a:p>
          <a:p>
            <a:r>
              <a:rPr lang="en-US" sz="1200" b="0" i="0" u="none" kern="1200" baseline="0" dirty="0">
                <a:solidFill>
                  <a:schemeClr val="tx1"/>
                </a:solidFill>
                <a:latin typeface="+mn-lt"/>
                <a:ea typeface="+mn-ea"/>
                <a:cs typeface="+mn-cs"/>
              </a:rPr>
              <a:t> 7 	when they grasped you with the hand, you broke, </a:t>
            </a:r>
          </a:p>
          <a:p>
            <a:r>
              <a:rPr lang="en-US" sz="1200" b="0" i="0" u="none" kern="1200" baseline="0" dirty="0">
                <a:solidFill>
                  <a:schemeClr val="tx1"/>
                </a:solidFill>
                <a:latin typeface="+mn-lt"/>
                <a:ea typeface="+mn-ea"/>
                <a:cs typeface="+mn-cs"/>
              </a:rPr>
              <a:t>and tore all their shoulders; </a:t>
            </a:r>
          </a:p>
          <a:p>
            <a:r>
              <a:rPr lang="en-US" sz="1200" b="0" i="0" u="none" kern="1200" baseline="0" dirty="0">
                <a:solidFill>
                  <a:schemeClr val="tx1"/>
                </a:solidFill>
                <a:latin typeface="+mn-lt"/>
                <a:ea typeface="+mn-ea"/>
                <a:cs typeface="+mn-cs"/>
              </a:rPr>
              <a:t>and when they leaned on you, you broke, </a:t>
            </a:r>
          </a:p>
          <a:p>
            <a:r>
              <a:rPr lang="en-US" sz="1200" b="0" i="0" u="none" kern="1200" baseline="0" dirty="0">
                <a:solidFill>
                  <a:schemeClr val="tx1"/>
                </a:solidFill>
                <a:latin typeface="+mn-lt"/>
                <a:ea typeface="+mn-ea"/>
                <a:cs typeface="+mn-cs"/>
              </a:rPr>
              <a:t>and made all their legs unsteady. † </a:t>
            </a:r>
          </a:p>
          <a:p>
            <a:r>
              <a:rPr lang="en-US" sz="1200" b="0" i="0" u="none" kern="1200" baseline="0" dirty="0">
                <a:solidFill>
                  <a:schemeClr val="tx1"/>
                </a:solidFill>
                <a:latin typeface="+mn-lt"/>
                <a:ea typeface="+mn-ea"/>
                <a:cs typeface="+mn-cs"/>
              </a:rPr>
              <a:t>8 Therefore, thus says the Lord God: I will bring a sword upon you, and will cut off from you human being and animal;  9 and the land of Egypt shall be a desolation and a waste. Then they shall know that I am the Lord. </a:t>
            </a:r>
          </a:p>
          <a:p>
            <a:r>
              <a:rPr lang="en-US" sz="1200" b="0" i="0" u="none" kern="1200" baseline="0" dirty="0">
                <a:solidFill>
                  <a:schemeClr val="tx1"/>
                </a:solidFill>
                <a:latin typeface="+mn-lt"/>
                <a:ea typeface="+mn-ea"/>
                <a:cs typeface="+mn-cs"/>
              </a:rPr>
              <a:t>Because you † said, “The Nile is mine, and I made it,”  10 therefore, I am against you, and against your channels, and I will make the land of Egypt an utter waste and desolation, from Migdol to Syene, as far as the border of Ethiopia. †  11 No human foot shall pass through it, and no animal foot shall pass through it; it shall be uninhabited forty years.  12 I will make the land of Egypt a desolation among desolated countries; and her cities shall be a desolation forty years among cities that are laid waste. I will scatter the Egyptians among the nations, and disperse them among the countries. </a:t>
            </a:r>
          </a:p>
          <a:p>
            <a:r>
              <a:rPr lang="en-US" sz="1200" b="0" i="0" u="none" kern="1200" baseline="0" dirty="0">
                <a:solidFill>
                  <a:schemeClr val="tx1"/>
                </a:solidFill>
                <a:latin typeface="+mn-lt"/>
                <a:ea typeface="+mn-ea"/>
                <a:cs typeface="+mn-cs"/>
              </a:rPr>
              <a:t>13 Further, thus says the Lord God: At the end of forty years I will gather the Egyptians from the peoples among whom they were scattered;  14 and I will restore the fortunes of Egypt, and bring them back to the land of Pathros, the land of their origin; and there they shall be a lowly kingdom.  15 It shall be the most lowly of the kingdoms, and never again exalt itself above the nations; and I will make them so small that they will never again rule over the nations.  16 The Egyptians † shall never again be the reliance of the house of Israel; they will recall their iniquity, when they turned to them for aid. Then they shall know that I am the Lord God. </a:t>
            </a:r>
          </a:p>
          <a:p>
            <a:endParaRPr lang="en-US" dirty="0"/>
          </a:p>
          <a:p>
            <a:endParaRPr lang="en-US" dirty="0"/>
          </a:p>
          <a:p>
            <a:endParaRPr lang="en-US" dirty="0"/>
          </a:p>
          <a:p>
            <a:r>
              <a:rPr lang="en-US" dirty="0"/>
              <a:t>Job 9: 13</a:t>
            </a:r>
          </a:p>
          <a:p>
            <a:r>
              <a:rPr lang="en-US" sz="1200" b="1" i="0" u="none" kern="1200" baseline="0" dirty="0">
                <a:solidFill>
                  <a:schemeClr val="tx1"/>
                </a:solidFill>
                <a:latin typeface="+mn-lt"/>
                <a:ea typeface="+mn-ea"/>
                <a:cs typeface="+mn-cs"/>
              </a:rPr>
              <a:t>Job Replies: There Is No Mediator</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9 Then Job answered: </a:t>
            </a:r>
          </a:p>
          <a:p>
            <a:r>
              <a:rPr lang="en-US" sz="1200" b="0" i="0" u="none" kern="1200" baseline="0" dirty="0">
                <a:solidFill>
                  <a:schemeClr val="tx1"/>
                </a:solidFill>
                <a:latin typeface="+mn-lt"/>
                <a:ea typeface="+mn-ea"/>
                <a:cs typeface="+mn-cs"/>
              </a:rPr>
              <a:t> 2 	“Indeed I know that this is so; </a:t>
            </a:r>
          </a:p>
          <a:p>
            <a:r>
              <a:rPr lang="en-US" sz="1200" b="0" i="0" u="none" kern="1200" baseline="0" dirty="0">
                <a:solidFill>
                  <a:schemeClr val="tx1"/>
                </a:solidFill>
                <a:latin typeface="+mn-lt"/>
                <a:ea typeface="+mn-ea"/>
                <a:cs typeface="+mn-cs"/>
              </a:rPr>
              <a:t>but how can a mortal be just before God? </a:t>
            </a:r>
          </a:p>
          <a:p>
            <a:r>
              <a:rPr lang="en-US" sz="1200" b="0" i="0" u="none" kern="1200" baseline="0" dirty="0">
                <a:solidFill>
                  <a:schemeClr val="tx1"/>
                </a:solidFill>
                <a:latin typeface="+mn-lt"/>
                <a:ea typeface="+mn-ea"/>
                <a:cs typeface="+mn-cs"/>
              </a:rPr>
              <a:t> 3 	If one wished to contend with him, </a:t>
            </a:r>
          </a:p>
          <a:p>
            <a:r>
              <a:rPr lang="en-US" sz="1200" b="0" i="0" u="none" kern="1200" baseline="0" dirty="0">
                <a:solidFill>
                  <a:schemeClr val="tx1"/>
                </a:solidFill>
                <a:latin typeface="+mn-lt"/>
                <a:ea typeface="+mn-ea"/>
                <a:cs typeface="+mn-cs"/>
              </a:rPr>
              <a:t>one could not answer him once in a thousand. </a:t>
            </a:r>
          </a:p>
          <a:p>
            <a:r>
              <a:rPr lang="en-US" sz="1200" b="0" i="0" u="none" kern="1200" baseline="0" dirty="0">
                <a:solidFill>
                  <a:schemeClr val="tx1"/>
                </a:solidFill>
                <a:latin typeface="+mn-lt"/>
                <a:ea typeface="+mn-ea"/>
                <a:cs typeface="+mn-cs"/>
              </a:rPr>
              <a:t> 4 	He is wise in heart, and mighty in strength </a:t>
            </a:r>
          </a:p>
          <a:p>
            <a:r>
              <a:rPr lang="en-US" sz="1200" b="0" i="0" u="none" kern="1200" baseline="0" dirty="0">
                <a:solidFill>
                  <a:schemeClr val="tx1"/>
                </a:solidFill>
                <a:latin typeface="+mn-lt"/>
                <a:ea typeface="+mn-ea"/>
                <a:cs typeface="+mn-cs"/>
              </a:rPr>
              <a:t>—who has resisted him, and succeeded?— </a:t>
            </a:r>
          </a:p>
          <a:p>
            <a:r>
              <a:rPr lang="en-US" sz="1200" b="0" i="0" u="none" kern="1200" baseline="0" dirty="0">
                <a:solidFill>
                  <a:schemeClr val="tx1"/>
                </a:solidFill>
                <a:latin typeface="+mn-lt"/>
                <a:ea typeface="+mn-ea"/>
                <a:cs typeface="+mn-cs"/>
              </a:rPr>
              <a:t> 5 	he who removes mountains, and they do not know it, </a:t>
            </a:r>
          </a:p>
          <a:p>
            <a:r>
              <a:rPr lang="en-US" sz="1200" b="0" i="0" u="none" kern="1200" baseline="0" dirty="0">
                <a:solidFill>
                  <a:schemeClr val="tx1"/>
                </a:solidFill>
                <a:latin typeface="+mn-lt"/>
                <a:ea typeface="+mn-ea"/>
                <a:cs typeface="+mn-cs"/>
              </a:rPr>
              <a:t>when he overturns them in his anger; </a:t>
            </a:r>
          </a:p>
          <a:p>
            <a:r>
              <a:rPr lang="en-US" sz="1200" b="0" i="0" u="none" kern="1200" baseline="0" dirty="0">
                <a:solidFill>
                  <a:schemeClr val="tx1"/>
                </a:solidFill>
                <a:latin typeface="+mn-lt"/>
                <a:ea typeface="+mn-ea"/>
                <a:cs typeface="+mn-cs"/>
              </a:rPr>
              <a:t> 6 	who shakes the earth out of its place, </a:t>
            </a:r>
          </a:p>
          <a:p>
            <a:r>
              <a:rPr lang="en-US" sz="1200" b="0" i="0" u="none" kern="1200" baseline="0" dirty="0">
                <a:solidFill>
                  <a:schemeClr val="tx1"/>
                </a:solidFill>
                <a:latin typeface="+mn-lt"/>
                <a:ea typeface="+mn-ea"/>
                <a:cs typeface="+mn-cs"/>
              </a:rPr>
              <a:t>and its pillars tremble; </a:t>
            </a:r>
          </a:p>
          <a:p>
            <a:r>
              <a:rPr lang="en-US" sz="1200" b="0" i="0" u="none" kern="1200" baseline="0" dirty="0">
                <a:solidFill>
                  <a:schemeClr val="tx1"/>
                </a:solidFill>
                <a:latin typeface="+mn-lt"/>
                <a:ea typeface="+mn-ea"/>
                <a:cs typeface="+mn-cs"/>
              </a:rPr>
              <a:t> 7 	who commands the sun, and it does not rise; </a:t>
            </a:r>
          </a:p>
          <a:p>
            <a:r>
              <a:rPr lang="en-US" sz="1200" b="0" i="0" u="none" kern="1200" baseline="0" dirty="0">
                <a:solidFill>
                  <a:schemeClr val="tx1"/>
                </a:solidFill>
                <a:latin typeface="+mn-lt"/>
                <a:ea typeface="+mn-ea"/>
                <a:cs typeface="+mn-cs"/>
              </a:rPr>
              <a:t>who seals up the stars; </a:t>
            </a:r>
          </a:p>
          <a:p>
            <a:r>
              <a:rPr lang="en-US" sz="1200" b="0" i="0" u="none" kern="1200" baseline="0" dirty="0">
                <a:solidFill>
                  <a:schemeClr val="tx1"/>
                </a:solidFill>
                <a:latin typeface="+mn-lt"/>
                <a:ea typeface="+mn-ea"/>
                <a:cs typeface="+mn-cs"/>
              </a:rPr>
              <a:t> 8 	who alone stretched out the heavens </a:t>
            </a:r>
          </a:p>
          <a:p>
            <a:r>
              <a:rPr lang="en-US" sz="1200" b="0" i="0" u="none" kern="1200" baseline="0" dirty="0">
                <a:solidFill>
                  <a:schemeClr val="tx1"/>
                </a:solidFill>
                <a:latin typeface="+mn-lt"/>
                <a:ea typeface="+mn-ea"/>
                <a:cs typeface="+mn-cs"/>
              </a:rPr>
              <a:t>and trampled the waves of the Sea; † </a:t>
            </a:r>
          </a:p>
          <a:p>
            <a:r>
              <a:rPr lang="en-US" sz="1200" b="0" i="0" u="none" kern="1200" baseline="0" dirty="0">
                <a:solidFill>
                  <a:schemeClr val="tx1"/>
                </a:solidFill>
                <a:latin typeface="+mn-lt"/>
                <a:ea typeface="+mn-ea"/>
                <a:cs typeface="+mn-cs"/>
              </a:rPr>
              <a:t> 9 	who made the Bear and Orion, </a:t>
            </a:r>
          </a:p>
          <a:p>
            <a:r>
              <a:rPr lang="en-US" sz="1200" b="0" i="0" u="none" kern="1200" baseline="0" dirty="0">
                <a:solidFill>
                  <a:schemeClr val="tx1"/>
                </a:solidFill>
                <a:latin typeface="+mn-lt"/>
                <a:ea typeface="+mn-ea"/>
                <a:cs typeface="+mn-cs"/>
              </a:rPr>
              <a:t>the Pleiades and the chambers of the south; </a:t>
            </a:r>
          </a:p>
          <a:p>
            <a:r>
              <a:rPr lang="en-US" sz="1200" b="0" i="0" u="none" kern="1200" baseline="0" dirty="0">
                <a:solidFill>
                  <a:schemeClr val="tx1"/>
                </a:solidFill>
                <a:latin typeface="+mn-lt"/>
                <a:ea typeface="+mn-ea"/>
                <a:cs typeface="+mn-cs"/>
              </a:rPr>
              <a:t> 10 	who does great things beyond understanding, </a:t>
            </a:r>
          </a:p>
          <a:p>
            <a:r>
              <a:rPr lang="en-US" sz="1200" b="0" i="0" u="none" kern="1200" baseline="0" dirty="0">
                <a:solidFill>
                  <a:schemeClr val="tx1"/>
                </a:solidFill>
                <a:latin typeface="+mn-lt"/>
                <a:ea typeface="+mn-ea"/>
                <a:cs typeface="+mn-cs"/>
              </a:rPr>
              <a:t>and marvelous things without number. </a:t>
            </a:r>
          </a:p>
          <a:p>
            <a:r>
              <a:rPr lang="en-US" sz="1200" b="0" i="0" u="none" kern="1200" baseline="0" dirty="0">
                <a:solidFill>
                  <a:schemeClr val="tx1"/>
                </a:solidFill>
                <a:latin typeface="+mn-lt"/>
                <a:ea typeface="+mn-ea"/>
                <a:cs typeface="+mn-cs"/>
              </a:rPr>
              <a:t> 11 	Look, he passes by me, and I do not see him; </a:t>
            </a:r>
          </a:p>
          <a:p>
            <a:r>
              <a:rPr lang="en-US" sz="1200" b="0" i="0" u="none" kern="1200" baseline="0" dirty="0">
                <a:solidFill>
                  <a:schemeClr val="tx1"/>
                </a:solidFill>
                <a:latin typeface="+mn-lt"/>
                <a:ea typeface="+mn-ea"/>
                <a:cs typeface="+mn-cs"/>
              </a:rPr>
              <a:t>he moves on, but I do not perceive him. </a:t>
            </a:r>
          </a:p>
          <a:p>
            <a:r>
              <a:rPr lang="en-US" sz="1200" b="0" i="0" u="none" kern="1200" baseline="0" dirty="0">
                <a:solidFill>
                  <a:schemeClr val="tx1"/>
                </a:solidFill>
                <a:latin typeface="+mn-lt"/>
                <a:ea typeface="+mn-ea"/>
                <a:cs typeface="+mn-cs"/>
              </a:rPr>
              <a:t> 12 	He snatches away; who can stop him? </a:t>
            </a:r>
          </a:p>
          <a:p>
            <a:r>
              <a:rPr lang="en-US" sz="1200" b="0" i="0" u="none" kern="1200" baseline="0" dirty="0">
                <a:solidFill>
                  <a:schemeClr val="tx1"/>
                </a:solidFill>
                <a:latin typeface="+mn-lt"/>
                <a:ea typeface="+mn-ea"/>
                <a:cs typeface="+mn-cs"/>
              </a:rPr>
              <a:t>Who will say to him, ‘What are you doing?’ </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 13 	“God will not turn back his anger; </a:t>
            </a:r>
          </a:p>
          <a:p>
            <a:r>
              <a:rPr lang="en-US" sz="1200" b="0" i="0" u="none" kern="1200" baseline="0" dirty="0">
                <a:solidFill>
                  <a:schemeClr val="tx1"/>
                </a:solidFill>
                <a:latin typeface="+mn-lt"/>
                <a:ea typeface="+mn-ea"/>
                <a:cs typeface="+mn-cs"/>
              </a:rPr>
              <a:t>the helpers of Rahab bowed beneath him.</a:t>
            </a:r>
          </a:p>
          <a:p>
            <a:endParaRPr lang="en-US" dirty="0"/>
          </a:p>
          <a:p>
            <a:r>
              <a:rPr lang="en-US" dirty="0"/>
              <a:t>Job 26</a:t>
            </a:r>
          </a:p>
          <a:p>
            <a:r>
              <a:rPr lang="en-US" sz="1200" b="1" i="0" u="none" kern="1200" baseline="0" dirty="0">
                <a:solidFill>
                  <a:schemeClr val="tx1"/>
                </a:solidFill>
                <a:latin typeface="+mn-lt"/>
                <a:ea typeface="+mn-ea"/>
                <a:cs typeface="+mn-cs"/>
              </a:rPr>
              <a:t>Job Replies: God’s Majesty Is Unsearchable</a:t>
            </a:r>
          </a:p>
          <a:p>
            <a:endParaRPr lang="en-US" sz="1200" b="0" i="0" u="none" kern="1200" baseline="0" dirty="0">
              <a:solidFill>
                <a:schemeClr val="tx1"/>
              </a:solidFill>
              <a:latin typeface="+mn-lt"/>
              <a:ea typeface="+mn-ea"/>
              <a:cs typeface="+mn-cs"/>
            </a:endParaRPr>
          </a:p>
          <a:p>
            <a:r>
              <a:rPr lang="en-US" sz="1200" b="0" i="0" u="none" kern="1200" baseline="0" dirty="0">
                <a:solidFill>
                  <a:schemeClr val="tx1"/>
                </a:solidFill>
                <a:latin typeface="+mn-lt"/>
                <a:ea typeface="+mn-ea"/>
                <a:cs typeface="+mn-cs"/>
              </a:rPr>
              <a:t>26 Then Job answered: </a:t>
            </a:r>
          </a:p>
          <a:p>
            <a:r>
              <a:rPr lang="en-US" sz="1200" b="0" i="0" u="none" kern="1200" baseline="0" dirty="0">
                <a:solidFill>
                  <a:schemeClr val="tx1"/>
                </a:solidFill>
                <a:latin typeface="+mn-lt"/>
                <a:ea typeface="+mn-ea"/>
                <a:cs typeface="+mn-cs"/>
              </a:rPr>
              <a:t> 2 	“How you have helped one who has no power! </a:t>
            </a:r>
          </a:p>
          <a:p>
            <a:r>
              <a:rPr lang="en-US" sz="1200" b="0" i="0" u="none" kern="1200" baseline="0" dirty="0">
                <a:solidFill>
                  <a:schemeClr val="tx1"/>
                </a:solidFill>
                <a:latin typeface="+mn-lt"/>
                <a:ea typeface="+mn-ea"/>
                <a:cs typeface="+mn-cs"/>
              </a:rPr>
              <a:t>How you have assisted the arm that has no strength! </a:t>
            </a:r>
          </a:p>
          <a:p>
            <a:r>
              <a:rPr lang="en-US" sz="1200" b="0" i="0" u="none" kern="1200" baseline="0" dirty="0">
                <a:solidFill>
                  <a:schemeClr val="tx1"/>
                </a:solidFill>
                <a:latin typeface="+mn-lt"/>
                <a:ea typeface="+mn-ea"/>
                <a:cs typeface="+mn-cs"/>
              </a:rPr>
              <a:t> 3 	How you have counseled one who has no wisdom, </a:t>
            </a:r>
          </a:p>
          <a:p>
            <a:r>
              <a:rPr lang="en-US" sz="1200" b="0" i="0" u="none" kern="1200" baseline="0" dirty="0">
                <a:solidFill>
                  <a:schemeClr val="tx1"/>
                </a:solidFill>
                <a:latin typeface="+mn-lt"/>
                <a:ea typeface="+mn-ea"/>
                <a:cs typeface="+mn-cs"/>
              </a:rPr>
              <a:t>and given much good advice! </a:t>
            </a:r>
          </a:p>
          <a:p>
            <a:r>
              <a:rPr lang="en-US" sz="1200" b="0" i="0" u="none" kern="1200" baseline="0" dirty="0">
                <a:solidFill>
                  <a:schemeClr val="tx1"/>
                </a:solidFill>
                <a:latin typeface="+mn-lt"/>
                <a:ea typeface="+mn-ea"/>
                <a:cs typeface="+mn-cs"/>
              </a:rPr>
              <a:t> 4 	With whose help have you uttered words, </a:t>
            </a:r>
          </a:p>
          <a:p>
            <a:r>
              <a:rPr lang="en-US" sz="1200" b="0" i="0" u="none" kern="1200" baseline="0" dirty="0">
                <a:solidFill>
                  <a:schemeClr val="tx1"/>
                </a:solidFill>
                <a:latin typeface="+mn-lt"/>
                <a:ea typeface="+mn-ea"/>
                <a:cs typeface="+mn-cs"/>
              </a:rPr>
              <a:t>and whose spirit has come forth from you? </a:t>
            </a:r>
          </a:p>
          <a:p>
            <a:r>
              <a:rPr lang="en-US" sz="1200" b="0" i="0" u="none" kern="1200" baseline="0" dirty="0">
                <a:solidFill>
                  <a:schemeClr val="tx1"/>
                </a:solidFill>
                <a:latin typeface="+mn-lt"/>
                <a:ea typeface="+mn-ea"/>
                <a:cs typeface="+mn-cs"/>
              </a:rPr>
              <a:t> 5 	The shades below tremble, </a:t>
            </a:r>
          </a:p>
          <a:p>
            <a:r>
              <a:rPr lang="en-US" sz="1200" b="0" i="0" u="none" kern="1200" baseline="0" dirty="0">
                <a:solidFill>
                  <a:schemeClr val="tx1"/>
                </a:solidFill>
                <a:latin typeface="+mn-lt"/>
                <a:ea typeface="+mn-ea"/>
                <a:cs typeface="+mn-cs"/>
              </a:rPr>
              <a:t>the waters and their inhabitants. </a:t>
            </a:r>
          </a:p>
          <a:p>
            <a:r>
              <a:rPr lang="en-US" sz="1200" b="0" i="0" u="none" kern="1200" baseline="0" dirty="0">
                <a:solidFill>
                  <a:schemeClr val="tx1"/>
                </a:solidFill>
                <a:latin typeface="+mn-lt"/>
                <a:ea typeface="+mn-ea"/>
                <a:cs typeface="+mn-cs"/>
              </a:rPr>
              <a:t> 6 	Sheol is naked before God, </a:t>
            </a:r>
          </a:p>
          <a:p>
            <a:r>
              <a:rPr lang="en-US" sz="1200" b="0" i="0" u="none" kern="1200" baseline="0" dirty="0">
                <a:solidFill>
                  <a:schemeClr val="tx1"/>
                </a:solidFill>
                <a:latin typeface="+mn-lt"/>
                <a:ea typeface="+mn-ea"/>
                <a:cs typeface="+mn-cs"/>
              </a:rPr>
              <a:t>and Abaddon has no covering. </a:t>
            </a:r>
          </a:p>
          <a:p>
            <a:r>
              <a:rPr lang="en-US" sz="1200" b="0" i="0" u="none" kern="1200" baseline="0" dirty="0">
                <a:solidFill>
                  <a:schemeClr val="tx1"/>
                </a:solidFill>
                <a:latin typeface="+mn-lt"/>
                <a:ea typeface="+mn-ea"/>
                <a:cs typeface="+mn-cs"/>
              </a:rPr>
              <a:t> 7 	He stretches out Zaphon † over the void, </a:t>
            </a:r>
          </a:p>
          <a:p>
            <a:r>
              <a:rPr lang="en-US" sz="1200" b="0" i="0" u="none" kern="1200" baseline="0" dirty="0">
                <a:solidFill>
                  <a:schemeClr val="tx1"/>
                </a:solidFill>
                <a:latin typeface="+mn-lt"/>
                <a:ea typeface="+mn-ea"/>
                <a:cs typeface="+mn-cs"/>
              </a:rPr>
              <a:t>and hangs the earth upon nothing. </a:t>
            </a:r>
          </a:p>
          <a:p>
            <a:r>
              <a:rPr lang="en-US" sz="1200" b="0" i="0" u="none" kern="1200" baseline="0" dirty="0">
                <a:solidFill>
                  <a:schemeClr val="tx1"/>
                </a:solidFill>
                <a:latin typeface="+mn-lt"/>
                <a:ea typeface="+mn-ea"/>
                <a:cs typeface="+mn-cs"/>
              </a:rPr>
              <a:t> 8 	He binds up the waters in his thick clouds, </a:t>
            </a:r>
          </a:p>
          <a:p>
            <a:r>
              <a:rPr lang="en-US" sz="1200" b="0" i="0" u="none" kern="1200" baseline="0" dirty="0">
                <a:solidFill>
                  <a:schemeClr val="tx1"/>
                </a:solidFill>
                <a:latin typeface="+mn-lt"/>
                <a:ea typeface="+mn-ea"/>
                <a:cs typeface="+mn-cs"/>
              </a:rPr>
              <a:t>and the cloud is not torn open by them. </a:t>
            </a:r>
          </a:p>
          <a:p>
            <a:r>
              <a:rPr lang="en-US" sz="1200" b="0" i="0" u="none" kern="1200" baseline="0" dirty="0">
                <a:solidFill>
                  <a:schemeClr val="tx1"/>
                </a:solidFill>
                <a:latin typeface="+mn-lt"/>
                <a:ea typeface="+mn-ea"/>
                <a:cs typeface="+mn-cs"/>
              </a:rPr>
              <a:t> 9 	He covers the face of the full moon, </a:t>
            </a:r>
          </a:p>
          <a:p>
            <a:r>
              <a:rPr lang="en-US" sz="1200" b="0" i="0" u="none" kern="1200" baseline="0" dirty="0">
                <a:solidFill>
                  <a:schemeClr val="tx1"/>
                </a:solidFill>
                <a:latin typeface="+mn-lt"/>
                <a:ea typeface="+mn-ea"/>
                <a:cs typeface="+mn-cs"/>
              </a:rPr>
              <a:t>and spreads over it his cloud. </a:t>
            </a:r>
          </a:p>
          <a:p>
            <a:r>
              <a:rPr lang="en-US" sz="1200" b="0" i="0" u="none" kern="1200" baseline="0" dirty="0">
                <a:solidFill>
                  <a:schemeClr val="tx1"/>
                </a:solidFill>
                <a:latin typeface="+mn-lt"/>
                <a:ea typeface="+mn-ea"/>
                <a:cs typeface="+mn-cs"/>
              </a:rPr>
              <a:t> 10 	He has described a circle on the face of the waters, </a:t>
            </a:r>
          </a:p>
          <a:p>
            <a:r>
              <a:rPr lang="en-US" sz="1200" b="0" i="0" u="none" kern="1200" baseline="0" dirty="0">
                <a:solidFill>
                  <a:schemeClr val="tx1"/>
                </a:solidFill>
                <a:latin typeface="+mn-lt"/>
                <a:ea typeface="+mn-ea"/>
                <a:cs typeface="+mn-cs"/>
              </a:rPr>
              <a:t>at the boundary between light and darkness. </a:t>
            </a:r>
          </a:p>
          <a:p>
            <a:r>
              <a:rPr lang="en-US" sz="1200" b="0" i="0" u="none" kern="1200" baseline="0" dirty="0">
                <a:solidFill>
                  <a:schemeClr val="tx1"/>
                </a:solidFill>
                <a:latin typeface="+mn-lt"/>
                <a:ea typeface="+mn-ea"/>
                <a:cs typeface="+mn-cs"/>
              </a:rPr>
              <a:t> 11 	The pillars of heaven tremble, </a:t>
            </a:r>
          </a:p>
          <a:p>
            <a:r>
              <a:rPr lang="en-US" sz="1200" b="0" i="0" u="none" kern="1200" baseline="0" dirty="0">
                <a:solidFill>
                  <a:schemeClr val="tx1"/>
                </a:solidFill>
                <a:latin typeface="+mn-lt"/>
                <a:ea typeface="+mn-ea"/>
                <a:cs typeface="+mn-cs"/>
              </a:rPr>
              <a:t>and are astounded at his rebuke. </a:t>
            </a:r>
          </a:p>
          <a:p>
            <a:r>
              <a:rPr lang="en-US" sz="1200" b="0" i="0" u="none" kern="1200" baseline="0" dirty="0">
                <a:solidFill>
                  <a:schemeClr val="tx1"/>
                </a:solidFill>
                <a:latin typeface="+mn-lt"/>
                <a:ea typeface="+mn-ea"/>
                <a:cs typeface="+mn-cs"/>
              </a:rPr>
              <a:t> 12 	By his power he stilled the Sea; </a:t>
            </a:r>
          </a:p>
          <a:p>
            <a:r>
              <a:rPr lang="en-US" sz="1200" b="0" i="0" u="none" kern="1200" baseline="0" dirty="0">
                <a:solidFill>
                  <a:schemeClr val="tx1"/>
                </a:solidFill>
                <a:latin typeface="+mn-lt"/>
                <a:ea typeface="+mn-ea"/>
                <a:cs typeface="+mn-cs"/>
              </a:rPr>
              <a:t>by his understanding he struck down Rahab. </a:t>
            </a:r>
          </a:p>
          <a:p>
            <a:r>
              <a:rPr lang="en-US" sz="1200" b="0" i="0" u="none" kern="1200" baseline="0" dirty="0">
                <a:solidFill>
                  <a:schemeClr val="tx1"/>
                </a:solidFill>
                <a:latin typeface="+mn-lt"/>
                <a:ea typeface="+mn-ea"/>
                <a:cs typeface="+mn-cs"/>
              </a:rPr>
              <a:t> 13 	By his wind the heavens were made fair; </a:t>
            </a:r>
          </a:p>
          <a:p>
            <a:r>
              <a:rPr lang="en-US" sz="1200" b="0" i="0" u="none" kern="1200" baseline="0" dirty="0">
                <a:solidFill>
                  <a:schemeClr val="tx1"/>
                </a:solidFill>
                <a:latin typeface="+mn-lt"/>
                <a:ea typeface="+mn-ea"/>
                <a:cs typeface="+mn-cs"/>
              </a:rPr>
              <a:t>his hand pierced the fleeing serpent.</a:t>
            </a:r>
          </a:p>
          <a:p>
            <a:endParaRPr lang="en-US" dirty="0"/>
          </a:p>
        </p:txBody>
      </p:sp>
      <p:sp>
        <p:nvSpPr>
          <p:cNvPr id="4" name="Slide Number Placeholder 3"/>
          <p:cNvSpPr>
            <a:spLocks noGrp="1"/>
          </p:cNvSpPr>
          <p:nvPr>
            <p:ph type="sldNum" sz="quarter" idx="10"/>
          </p:nvPr>
        </p:nvSpPr>
        <p:spPr/>
        <p:txBody>
          <a:bodyPr/>
          <a:lstStyle/>
          <a:p>
            <a:fld id="{37E4EE80-604D-4503-B287-E50A3A57C134}" type="slidenum">
              <a:rPr lang="en-US" smtClean="0"/>
              <a:t>34</a:t>
            </a:fld>
            <a:endParaRPr lang="en-US" dirty="0"/>
          </a:p>
        </p:txBody>
      </p:sp>
    </p:spTree>
    <p:extLst>
      <p:ext uri="{BB962C8B-B14F-4D97-AF65-F5344CB8AC3E}">
        <p14:creationId xmlns:p14="http://schemas.microsoft.com/office/powerpoint/2010/main" val="35015836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028700"/>
            <a:ext cx="8229600" cy="13716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a:t>Click to edit Master title style</a:t>
            </a:r>
          </a:p>
        </p:txBody>
      </p:sp>
      <p:sp>
        <p:nvSpPr>
          <p:cNvPr id="28" name="Date Placeholder 27"/>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0BFAC2F5-BF56-404C-91A0-86CB9BD6FDF7}" type="slidenum">
              <a:rPr lang="en-US" smtClean="0"/>
              <a:t>‹#›</a:t>
            </a:fld>
            <a:endParaRPr lang="en-US" dirty="0"/>
          </a:p>
        </p:txBody>
      </p:sp>
      <p:sp>
        <p:nvSpPr>
          <p:cNvPr id="9" name="Subtitle 8"/>
          <p:cNvSpPr>
            <a:spLocks noGrp="1"/>
          </p:cNvSpPr>
          <p:nvPr>
            <p:ph type="subTitle" idx="1"/>
          </p:nvPr>
        </p:nvSpPr>
        <p:spPr>
          <a:xfrm>
            <a:off x="1371600" y="2498774"/>
            <a:ext cx="6400800" cy="131445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457200"/>
            <a:ext cx="7086600" cy="13716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1600200" y="1880839"/>
            <a:ext cx="7086600" cy="1132284"/>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7924800" y="4812507"/>
            <a:ext cx="762000" cy="273844"/>
          </a:xfrm>
        </p:spPr>
        <p:txBody>
          <a:bodyPr/>
          <a:lstStyle/>
          <a:p>
            <a:fld id="{0BFAC2F5-BF56-404C-91A0-86CB9BD6FDF7}" type="slidenum">
              <a:rPr lang="en-US" smtClean="0"/>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200151"/>
            <a:ext cx="4038600" cy="3394472"/>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4788"/>
            <a:ext cx="8229600" cy="85725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1151361"/>
            <a:ext cx="4040188"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33" y="1151361"/>
            <a:ext cx="4041775" cy="563165"/>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771651"/>
            <a:ext cx="4040188"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33" y="1771651"/>
            <a:ext cx="4041775" cy="2822972"/>
          </a:xfrm>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a:t>Click to edit Master title style</a:t>
            </a:r>
          </a:p>
        </p:txBody>
      </p:sp>
      <p:sp>
        <p:nvSpPr>
          <p:cNvPr id="3" name="Text Placeholder 2"/>
          <p:cNvSpPr>
            <a:spLocks noGrp="1"/>
          </p:cNvSpPr>
          <p:nvPr>
            <p:ph type="body" idx="2"/>
          </p:nvPr>
        </p:nvSpPr>
        <p:spPr>
          <a:xfrm>
            <a:off x="457202" y="1143001"/>
            <a:ext cx="3008313" cy="3451622"/>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204797"/>
            <a:ext cx="5111750" cy="4389835"/>
          </a:xfrm>
        </p:spPr>
        <p:txBody>
          <a:bodyPr/>
          <a:lstStyle>
            <a:lvl1pPr>
              <a:defRPr sz="2600"/>
            </a:lvl1pPr>
            <a:lvl2pPr>
              <a:defRPr sz="2400"/>
            </a:lvl2pPr>
            <a:lvl3pPr>
              <a:defRPr sz="22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457200"/>
            <a:ext cx="5486400" cy="391716"/>
          </a:xfrm>
        </p:spPr>
        <p:txBody>
          <a:bodyPr lIns="45720" rIns="45720" bIns="0" anchor="b">
            <a:sp3d prstMaterial="softEdge"/>
          </a:bodyPr>
          <a:lstStyle>
            <a:lvl1pPr algn="ctr">
              <a:buNone/>
              <a:defRPr sz="2000" b="1"/>
            </a:lvl1pPr>
          </a:lstStyle>
          <a:p>
            <a:r>
              <a:rPr kumimoji="0" lang="en-US"/>
              <a:t>Click to edit Master title style</a:t>
            </a:r>
          </a:p>
        </p:txBody>
      </p:sp>
      <p:sp>
        <p:nvSpPr>
          <p:cNvPr id="3" name="Picture Placeholder 2"/>
          <p:cNvSpPr>
            <a:spLocks noGrp="1"/>
          </p:cNvSpPr>
          <p:nvPr>
            <p:ph type="pic" idx="1"/>
          </p:nvPr>
        </p:nvSpPr>
        <p:spPr>
          <a:xfrm>
            <a:off x="1828800" y="1373981"/>
            <a:ext cx="5486400" cy="29718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dirty="0">
                <a:solidFill>
                  <a:schemeClr val="lt1"/>
                </a:solidFill>
                <a:latin typeface="+mn-lt"/>
                <a:ea typeface="+mn-ea"/>
                <a:cs typeface="+mn-cs"/>
              </a:rPr>
              <a:t>Click icon to add picture</a:t>
            </a:r>
          </a:p>
        </p:txBody>
      </p:sp>
      <p:sp>
        <p:nvSpPr>
          <p:cNvPr id="4" name="Text Placeholder 3"/>
          <p:cNvSpPr>
            <a:spLocks noGrp="1"/>
          </p:cNvSpPr>
          <p:nvPr>
            <p:ph type="body" sz="half" idx="2"/>
          </p:nvPr>
        </p:nvSpPr>
        <p:spPr>
          <a:xfrm>
            <a:off x="1828800" y="875090"/>
            <a:ext cx="5486400" cy="397764"/>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97DDA82D-6099-47C0-96B3-2B02DAC538D2}" type="datetimeFigureOut">
              <a:rPr lang="en-US" smtClean="0"/>
              <a:t>8/20/2017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BFAC2F5-BF56-404C-91A0-86CB9BD6FDF7}" type="slidenum">
              <a:rPr lang="en-US" smtClean="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3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9722966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47605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15250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805726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85808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601764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3692571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531192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1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49570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68712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05890219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28"/>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012177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154268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84748419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297427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142345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3290777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438008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9246887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12"/>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831565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07709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2440456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22"/>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6480291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6525709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870140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6745393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423536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618697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6167853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855691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6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90716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7370106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018510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901"/>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191048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1028308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12176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831238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5967138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4475567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7424047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7210980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8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340193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3292522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891852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92"/>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54093517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67865104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2532094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0774591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045431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76297786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5046131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11759149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7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962589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685750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2367867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83"/>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4359716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71753120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4114457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9073855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3"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8120618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83628844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38907687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97"/>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96453768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4025567"/>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02537605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790632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95428472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90570234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1495688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4012409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432222611"/>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8" name="Footer Placeholder 7"/>
          <p:cNvSpPr>
            <a:spLocks noGrp="1"/>
          </p:cNvSpPr>
          <p:nvPr>
            <p:ph type="ftr" sz="quarter" idx="11"/>
          </p:nvPr>
        </p:nvSpPr>
        <p:spPr/>
        <p:txBody>
          <a:bodyPr/>
          <a:lstStyle/>
          <a:p>
            <a:endParaRPr lang="en-US" dirty="0">
              <a:solidFill>
                <a:prstClr val="white">
                  <a:tint val="75000"/>
                </a:prstClr>
              </a:solidFill>
            </a:endParaRPr>
          </a:p>
        </p:txBody>
      </p:sp>
      <p:sp>
        <p:nvSpPr>
          <p:cNvPr id="9" name="Slide Number Placeholder 8"/>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279152280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4" name="Footer Placeholder 3"/>
          <p:cNvSpPr>
            <a:spLocks noGrp="1"/>
          </p:cNvSpPr>
          <p:nvPr>
            <p:ph type="ftr" sz="quarter" idx="11"/>
          </p:nvPr>
        </p:nvSpPr>
        <p:spPr/>
        <p:txBody>
          <a:bodyPr/>
          <a:lstStyle/>
          <a:p>
            <a:endParaRPr lang="en-US" dirty="0">
              <a:solidFill>
                <a:prstClr val="white">
                  <a:tint val="75000"/>
                </a:prstClr>
              </a:solidFill>
            </a:endParaRPr>
          </a:p>
        </p:txBody>
      </p:sp>
      <p:sp>
        <p:nvSpPr>
          <p:cNvPr id="5" name="Slide Number Placeholder 4"/>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55291232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3" name="Footer Placeholder 2"/>
          <p:cNvSpPr>
            <a:spLocks noGrp="1"/>
          </p:cNvSpPr>
          <p:nvPr>
            <p:ph type="ftr" sz="quarter" idx="11"/>
          </p:nvPr>
        </p:nvSpPr>
        <p:spPr/>
        <p:txBody>
          <a:bodyPr/>
          <a:lstStyle/>
          <a:p>
            <a:endParaRPr lang="en-US" dirty="0">
              <a:solidFill>
                <a:prstClr val="white">
                  <a:tint val="75000"/>
                </a:prstClr>
              </a:solidFill>
            </a:endParaRPr>
          </a:p>
        </p:txBody>
      </p:sp>
      <p:sp>
        <p:nvSpPr>
          <p:cNvPr id="4" name="Slide Number Placeholder 3"/>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
        <p:nvSpPr>
          <p:cNvPr id="5" name="Rectangle 4"/>
          <p:cNvSpPr/>
          <p:nvPr userDrawn="1"/>
        </p:nvSpPr>
        <p:spPr>
          <a:xfrm>
            <a:off x="9301469" y="8164"/>
            <a:ext cx="1390005" cy="513533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Edit the text with your own short phrase. Move the sparkles as you like.</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The animation is already done for you; just copy and paste the slide into your existing presentation. </a:t>
            </a:r>
          </a:p>
          <a:p>
            <a:pPr>
              <a:spcBef>
                <a:spcPts val="450"/>
              </a:spcBef>
            </a:pPr>
            <a:r>
              <a:rPr lang="en-US" sz="1200" dirty="0">
                <a:solidFill>
                  <a:prstClr val="white">
                    <a:lumMod val="50000"/>
                  </a:prstClr>
                </a:solidFill>
                <a:latin typeface="Calibri Light" panose="020F0302020204030204" pitchFamily="34" charset="0"/>
                <a:cs typeface="Calibri" panose="020F0502020204030204" pitchFamily="34" charset="0"/>
              </a:rPr>
              <a:t>Note: This animation looks best on a dark background.</a:t>
            </a:r>
          </a:p>
        </p:txBody>
      </p:sp>
    </p:spTree>
    <p:extLst>
      <p:ext uri="{BB962C8B-B14F-4D97-AF65-F5344CB8AC3E}">
        <p14:creationId xmlns:p14="http://schemas.microsoft.com/office/powerpoint/2010/main" val="88395554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80227030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6" name="Footer Placeholder 5"/>
          <p:cNvSpPr>
            <a:spLocks noGrp="1"/>
          </p:cNvSpPr>
          <p:nvPr>
            <p:ph type="ftr" sz="quarter" idx="11"/>
          </p:nvPr>
        </p:nvSpPr>
        <p:spPr/>
        <p:txBody>
          <a:bodyPr/>
          <a:lstStyle/>
          <a:p>
            <a:endParaRPr lang="en-US" dirty="0">
              <a:solidFill>
                <a:prstClr val="white">
                  <a:tint val="75000"/>
                </a:prstClr>
              </a:solidFill>
            </a:endParaRPr>
          </a:p>
        </p:txBody>
      </p:sp>
      <p:sp>
        <p:nvSpPr>
          <p:cNvPr id="7" name="Slide Number Placeholder 6"/>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337483666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80558230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11"/>
          </p:nvPr>
        </p:nvSpPr>
        <p:spPr/>
        <p:txBody>
          <a:bodyPr/>
          <a:lstStyle/>
          <a:p>
            <a:endParaRPr lang="en-US" dirty="0">
              <a:solidFill>
                <a:prstClr val="white">
                  <a:tint val="75000"/>
                </a:prstClr>
              </a:solidFill>
            </a:endParaRPr>
          </a:p>
        </p:txBody>
      </p:sp>
      <p:sp>
        <p:nvSpPr>
          <p:cNvPr id="6" name="Slide Number Placeholder 5"/>
          <p:cNvSpPr>
            <a:spLocks noGrp="1"/>
          </p:cNvSpPr>
          <p:nvPr>
            <p:ph type="sldNum" sz="quarter" idx="12"/>
          </p:nvPr>
        </p:nvSpPr>
        <p:spPr/>
        <p:txBody>
          <a:body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9403643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3" Type="http://schemas.openxmlformats.org/officeDocument/2006/relationships/slideLayout" Target="../slideLayouts/slideLayout80.xml"/><Relationship Id="rId7" Type="http://schemas.openxmlformats.org/officeDocument/2006/relationships/slideLayout" Target="../slideLayouts/slideLayout84.xml"/><Relationship Id="rId12" Type="http://schemas.openxmlformats.org/officeDocument/2006/relationships/theme" Target="../theme/theme8.xml"/><Relationship Id="rId2" Type="http://schemas.openxmlformats.org/officeDocument/2006/relationships/slideLayout" Target="../slideLayouts/slideLayout79.xml"/><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5" Type="http://schemas.openxmlformats.org/officeDocument/2006/relationships/slideLayout" Target="../slideLayouts/slideLayout82.xml"/><Relationship Id="rId10" Type="http://schemas.openxmlformats.org/officeDocument/2006/relationships/slideLayout" Target="../slideLayouts/slideLayout87.xml"/><Relationship Id="rId4" Type="http://schemas.openxmlformats.org/officeDocument/2006/relationships/slideLayout" Target="../slideLayouts/slideLayout81.xml"/><Relationship Id="rId9" Type="http://schemas.openxmlformats.org/officeDocument/2006/relationships/slideLayout" Target="../slideLayouts/slideLayout8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05978"/>
            <a:ext cx="8229600" cy="85725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a:t>Click to edit Master title style</a:t>
            </a:r>
          </a:p>
        </p:txBody>
      </p:sp>
      <p:sp>
        <p:nvSpPr>
          <p:cNvPr id="13" name="Text Placeholder 12"/>
          <p:cNvSpPr>
            <a:spLocks noGrp="1"/>
          </p:cNvSpPr>
          <p:nvPr>
            <p:ph type="body" idx="1"/>
          </p:nvPr>
        </p:nvSpPr>
        <p:spPr>
          <a:xfrm>
            <a:off x="457200" y="1200150"/>
            <a:ext cx="8229600" cy="353187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457200" y="4812507"/>
            <a:ext cx="2133600" cy="273844"/>
          </a:xfrm>
          <a:prstGeom prst="rect">
            <a:avLst/>
          </a:prstGeom>
        </p:spPr>
        <p:txBody>
          <a:bodyPr vert="horz" anchor="b"/>
          <a:lstStyle>
            <a:lvl1pPr algn="l" eaLnBrk="1" latinLnBrk="0" hangingPunct="1">
              <a:defRPr kumimoji="0" sz="1200">
                <a:solidFill>
                  <a:schemeClr val="tx1">
                    <a:shade val="50000"/>
                  </a:schemeClr>
                </a:solidFill>
              </a:defRPr>
            </a:lvl1pPr>
          </a:lstStyle>
          <a:p>
            <a:fld id="{97DDA82D-6099-47C0-96B3-2B02DAC538D2}" type="datetimeFigureOut">
              <a:rPr lang="en-US" smtClean="0"/>
              <a:t>8/20/2017</a:t>
            </a:fld>
            <a:endParaRPr lang="en-US" dirty="0"/>
          </a:p>
        </p:txBody>
      </p:sp>
      <p:sp>
        <p:nvSpPr>
          <p:cNvPr id="3" name="Footer Placeholder 2"/>
          <p:cNvSpPr>
            <a:spLocks noGrp="1"/>
          </p:cNvSpPr>
          <p:nvPr>
            <p:ph type="ftr" sz="quarter" idx="3"/>
          </p:nvPr>
        </p:nvSpPr>
        <p:spPr>
          <a:xfrm>
            <a:off x="3124200" y="4812507"/>
            <a:ext cx="2895600" cy="273844"/>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7924800" y="4812507"/>
            <a:ext cx="762000" cy="273844"/>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0BFAC2F5-BF56-404C-91A0-86CB9BD6FDF7}" type="slidenum">
              <a:rPr lang="en-US" smtClean="0"/>
              <a:t>‹#›</a:t>
            </a:fld>
            <a:endParaRPr lang="en-US" dirty="0"/>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935032428"/>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013194545"/>
      </p:ext>
    </p:extLst>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7105682"/>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22804944"/>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41010509"/>
      </p:ext>
    </p:extLst>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8"/>
            <a:ext cx="8229600" cy="85725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F1C0C8D-0154-406A-A7E4-621F4C31856B}" type="datetimeFigureOut">
              <a:rPr lang="en-US" smtClean="0">
                <a:solidFill>
                  <a:prstClr val="black">
                    <a:tint val="75000"/>
                  </a:prstClr>
                </a:solidFill>
              </a:rPr>
              <a:pPr/>
              <a:t>8/20/2017</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5FBA192-7813-4EDB-8FC5-F07840F26259}"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710530142"/>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C37DD4EB-E7BD-47EF-A2D1-8F9ACBBA40EF}" type="datetimeFigureOut">
              <a:rPr lang="en-US" smtClean="0">
                <a:solidFill>
                  <a:prstClr val="white">
                    <a:tint val="75000"/>
                  </a:prstClr>
                </a:solidFill>
              </a:rPr>
              <a:pPr/>
              <a:t>8/20/2017</a:t>
            </a:fld>
            <a:endParaRPr lang="en-US" dirty="0">
              <a:solidFill>
                <a:prstClr val="white">
                  <a:tint val="75000"/>
                </a:prstClr>
              </a:solidFill>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solidFill>
                <a:prstClr val="white">
                  <a:tint val="75000"/>
                </a:prstClr>
              </a:solidFill>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9A9CE806-FF2D-4385-93E0-7B8C1857860D}" type="slidenum">
              <a:rPr lang="en-US" smtClean="0">
                <a:solidFill>
                  <a:prstClr val="white">
                    <a:tint val="75000"/>
                  </a:prstClr>
                </a:solidFill>
              </a:rPr>
              <a:pPr/>
              <a:t>‹#›</a:t>
            </a:fld>
            <a:endParaRPr lang="en-US" dirty="0">
              <a:solidFill>
                <a:prstClr val="white">
                  <a:tint val="75000"/>
                </a:prstClr>
              </a:solidFill>
            </a:endParaRPr>
          </a:p>
        </p:txBody>
      </p:sp>
    </p:spTree>
    <p:extLst>
      <p:ext uri="{BB962C8B-B14F-4D97-AF65-F5344CB8AC3E}">
        <p14:creationId xmlns:p14="http://schemas.microsoft.com/office/powerpoint/2010/main" val="1151583598"/>
      </p:ext>
    </p:extLst>
  </p:cSld>
  <p:clrMap bg1="dk1" tx1="lt1" bg2="dk2" tx2="lt2" accent1="accent1" accent2="accent2" accent3="accent3" accent4="accent4" accent5="accent5" accent6="accent6" hlink="hlink" folHlink="folHlink"/>
  <p:sldLayoutIdLst>
    <p:sldLayoutId id="2147483913" r:id="rId1"/>
    <p:sldLayoutId id="2147483914" r:id="rId2"/>
    <p:sldLayoutId id="2147483915" r:id="rId3"/>
    <p:sldLayoutId id="2147483916" r:id="rId4"/>
    <p:sldLayoutId id="2147483917" r:id="rId5"/>
    <p:sldLayoutId id="2147483918" r:id="rId6"/>
    <p:sldLayoutId id="2147483919" r:id="rId7"/>
    <p:sldLayoutId id="2147483920" r:id="rId8"/>
    <p:sldLayoutId id="2147483921" r:id="rId9"/>
    <p:sldLayoutId id="2147483922" r:id="rId10"/>
    <p:sldLayoutId id="214748392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1.xml"/></Relationships>
</file>

<file path=ppt/slides/_rels/slide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0.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7200" y="1671504"/>
            <a:ext cx="8229600" cy="1177245"/>
          </a:xfrm>
          <a:prstGeom prst="rect">
            <a:avLst/>
          </a:prstGeom>
          <a:noFill/>
        </p:spPr>
        <p:txBody>
          <a:bodyPr wrap="none" rtlCol="0">
            <a:noAutofit/>
            <a:scene3d>
              <a:camera prst="orthographicFront"/>
              <a:lightRig rig="threePt" dir="t"/>
            </a:scene3d>
            <a:sp3d extrusionH="57150">
              <a:bevelT w="38100" h="38100"/>
            </a:sp3d>
          </a:bodyPr>
          <a:lstStyle/>
          <a:p>
            <a:pPr algn="ctr"/>
            <a:r>
              <a:rPr lang="en-US" sz="4800" dirty="0"/>
              <a:t>THE BOOK OF REVELATION</a:t>
            </a:r>
            <a:br>
              <a:rPr lang="en-US" sz="4800" dirty="0"/>
            </a:br>
            <a:r>
              <a:rPr lang="en-US" sz="4800" dirty="0"/>
              <a:t>FOR THE MODERN READER</a:t>
            </a:r>
          </a:p>
          <a:p>
            <a:pPr algn="ctr"/>
            <a:r>
              <a:rPr lang="en-US" sz="4800" cap="all" dirty="0">
                <a:gradFill flip="none" rotWithShape="1">
                  <a:gsLst>
                    <a:gs pos="0">
                      <a:srgbClr val="03D4A8"/>
                    </a:gs>
                    <a:gs pos="25000">
                      <a:srgbClr val="21D6E0"/>
                    </a:gs>
                    <a:gs pos="75000">
                      <a:srgbClr val="0087E6"/>
                    </a:gs>
                    <a:gs pos="100000">
                      <a:srgbClr val="005CBF"/>
                    </a:gs>
                  </a:gsLst>
                  <a:lin ang="16200000" scaled="1"/>
                  <a:tileRect/>
                </a:gradFill>
                <a:effectLst>
                  <a:reflection blurRad="6350" stA="55000" endA="300" endPos="45500" dir="5400000" sy="-100000" algn="bl" rotWithShape="0"/>
                </a:effectLst>
                <a:latin typeface="Franklin Gothic Heavy" pitchFamily="34" charset="0"/>
              </a:rPr>
              <a:t>Lesson four</a:t>
            </a:r>
          </a:p>
        </p:txBody>
      </p:sp>
      <p:sp>
        <p:nvSpPr>
          <p:cNvPr id="3" name="4-Point Star 2"/>
          <p:cNvSpPr/>
          <p:nvPr/>
        </p:nvSpPr>
        <p:spPr>
          <a:xfrm rot="890656">
            <a:off x="2476043" y="1929843"/>
            <a:ext cx="352421" cy="352421"/>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4" name="4-Point Star 3"/>
          <p:cNvSpPr/>
          <p:nvPr/>
        </p:nvSpPr>
        <p:spPr>
          <a:xfrm rot="890656">
            <a:off x="4857809" y="1872429"/>
            <a:ext cx="262844" cy="262844"/>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5" name="4-Point Star 4"/>
          <p:cNvSpPr/>
          <p:nvPr/>
        </p:nvSpPr>
        <p:spPr>
          <a:xfrm rot="890656">
            <a:off x="5480131" y="2258301"/>
            <a:ext cx="200229" cy="200229"/>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6" name="4-Point Star 5"/>
          <p:cNvSpPr/>
          <p:nvPr/>
        </p:nvSpPr>
        <p:spPr>
          <a:xfrm rot="890656">
            <a:off x="3106215" y="2392244"/>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
        <p:nvSpPr>
          <p:cNvPr id="7" name="4-Point Star 6"/>
          <p:cNvSpPr/>
          <p:nvPr/>
        </p:nvSpPr>
        <p:spPr>
          <a:xfrm rot="890656">
            <a:off x="3750720" y="1940052"/>
            <a:ext cx="241270" cy="241270"/>
          </a:xfrm>
          <a:prstGeom prst="star4">
            <a:avLst>
              <a:gd name="adj" fmla="val 6656"/>
            </a:avLst>
          </a:prstGeom>
          <a:gradFill flip="none" rotWithShape="1">
            <a:gsLst>
              <a:gs pos="0">
                <a:srgbClr val="FFFFFF"/>
              </a:gs>
              <a:gs pos="63000">
                <a:srgbClr val="FFFFFF">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endParaRPr>
          </a:p>
        </p:txBody>
      </p:sp>
    </p:spTree>
    <p:extLst>
      <p:ext uri="{BB962C8B-B14F-4D97-AF65-F5344CB8AC3E}">
        <p14:creationId xmlns:p14="http://schemas.microsoft.com/office/powerpoint/2010/main" val="27189976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iterate type="lt">
                                    <p:tmPct val="5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90"/>
                                          </p:val>
                                        </p:tav>
                                        <p:tav tm="100000">
                                          <p:val>
                                            <p:fltVal val="0"/>
                                          </p:val>
                                        </p:tav>
                                      </p:tavLst>
                                    </p:anim>
                                    <p:animEffect transition="in" filter="fade">
                                      <p:cBhvr>
                                        <p:cTn id="10" dur="500"/>
                                        <p:tgtEl>
                                          <p:spTgt spid="3"/>
                                        </p:tgtEl>
                                      </p:cBhvr>
                                    </p:animEffect>
                                  </p:childTnLst>
                                </p:cTn>
                              </p:par>
                              <p:par>
                                <p:cTn id="11" presetID="31" presetClass="exit" presetSubtype="0" fill="hold" grpId="1" nodeType="withEffect">
                                  <p:stCondLst>
                                    <p:cond delay="700"/>
                                  </p:stCondLst>
                                  <p:iterate type="lt">
                                    <p:tmPct val="5000"/>
                                  </p:iterate>
                                  <p:childTnLst>
                                    <p:anim calcmode="lin" valueType="num">
                                      <p:cBhvr>
                                        <p:cTn id="12" dur="500"/>
                                        <p:tgtEl>
                                          <p:spTgt spid="3"/>
                                        </p:tgtEl>
                                        <p:attrNameLst>
                                          <p:attrName>ppt_w</p:attrName>
                                        </p:attrNameLst>
                                      </p:cBhvr>
                                      <p:tavLst>
                                        <p:tav tm="0">
                                          <p:val>
                                            <p:strVal val="ppt_w"/>
                                          </p:val>
                                        </p:tav>
                                        <p:tav tm="100000">
                                          <p:val>
                                            <p:fltVal val="0"/>
                                          </p:val>
                                        </p:tav>
                                      </p:tavLst>
                                    </p:anim>
                                    <p:anim calcmode="lin" valueType="num">
                                      <p:cBhvr>
                                        <p:cTn id="13" dur="500"/>
                                        <p:tgtEl>
                                          <p:spTgt spid="3"/>
                                        </p:tgtEl>
                                        <p:attrNameLst>
                                          <p:attrName>ppt_h</p:attrName>
                                        </p:attrNameLst>
                                      </p:cBhvr>
                                      <p:tavLst>
                                        <p:tav tm="0">
                                          <p:val>
                                            <p:strVal val="ppt_h"/>
                                          </p:val>
                                        </p:tav>
                                        <p:tav tm="100000">
                                          <p:val>
                                            <p:fltVal val="0"/>
                                          </p:val>
                                        </p:tav>
                                      </p:tavLst>
                                    </p:anim>
                                    <p:anim calcmode="lin" valueType="num">
                                      <p:cBhvr>
                                        <p:cTn id="14" dur="500"/>
                                        <p:tgtEl>
                                          <p:spTgt spid="3"/>
                                        </p:tgtEl>
                                        <p:attrNameLst>
                                          <p:attrName>style.rotation</p:attrName>
                                        </p:attrNameLst>
                                      </p:cBhvr>
                                      <p:tavLst>
                                        <p:tav tm="0">
                                          <p:val>
                                            <p:fltVal val="0"/>
                                          </p:val>
                                        </p:tav>
                                        <p:tav tm="100000">
                                          <p:val>
                                            <p:fltVal val="90"/>
                                          </p:val>
                                        </p:tav>
                                      </p:tavLst>
                                    </p:anim>
                                    <p:animEffect transition="out" filter="fade">
                                      <p:cBhvr>
                                        <p:cTn id="15" dur="500"/>
                                        <p:tgtEl>
                                          <p:spTgt spid="3"/>
                                        </p:tgtEl>
                                      </p:cBhvr>
                                    </p:animEffect>
                                    <p:set>
                                      <p:cBhvr>
                                        <p:cTn id="16" dur="1" fill="hold">
                                          <p:stCondLst>
                                            <p:cond delay="499"/>
                                          </p:stCondLst>
                                        </p:cTn>
                                        <p:tgtEl>
                                          <p:spTgt spid="3"/>
                                        </p:tgtEl>
                                        <p:attrNameLst>
                                          <p:attrName>style.visibility</p:attrName>
                                        </p:attrNameLst>
                                      </p:cBhvr>
                                      <p:to>
                                        <p:strVal val="hidden"/>
                                      </p:to>
                                    </p:set>
                                  </p:childTnLst>
                                </p:cTn>
                              </p:par>
                              <p:par>
                                <p:cTn id="17" presetID="31" presetClass="entr" presetSubtype="0" fill="hold" grpId="0" nodeType="withEffect">
                                  <p:stCondLst>
                                    <p:cond delay="200"/>
                                  </p:stCondLst>
                                  <p:iterate type="lt">
                                    <p:tmPct val="5000"/>
                                  </p:iterate>
                                  <p:childTnLst>
                                    <p:set>
                                      <p:cBhvr>
                                        <p:cTn id="18" dur="1" fill="hold">
                                          <p:stCondLst>
                                            <p:cond delay="0"/>
                                          </p:stCondLst>
                                        </p:cTn>
                                        <p:tgtEl>
                                          <p:spTgt spid="6"/>
                                        </p:tgtEl>
                                        <p:attrNameLst>
                                          <p:attrName>style.visibility</p:attrName>
                                        </p:attrNameLst>
                                      </p:cBhvr>
                                      <p:to>
                                        <p:strVal val="visible"/>
                                      </p:to>
                                    </p:set>
                                    <p:anim calcmode="lin" valueType="num">
                                      <p:cBhvr>
                                        <p:cTn id="19" dur="500" fill="hold"/>
                                        <p:tgtEl>
                                          <p:spTgt spid="6"/>
                                        </p:tgtEl>
                                        <p:attrNameLst>
                                          <p:attrName>ppt_w</p:attrName>
                                        </p:attrNameLst>
                                      </p:cBhvr>
                                      <p:tavLst>
                                        <p:tav tm="0">
                                          <p:val>
                                            <p:fltVal val="0"/>
                                          </p:val>
                                        </p:tav>
                                        <p:tav tm="100000">
                                          <p:val>
                                            <p:strVal val="#ppt_w"/>
                                          </p:val>
                                        </p:tav>
                                      </p:tavLst>
                                    </p:anim>
                                    <p:anim calcmode="lin" valueType="num">
                                      <p:cBhvr>
                                        <p:cTn id="20" dur="500" fill="hold"/>
                                        <p:tgtEl>
                                          <p:spTgt spid="6"/>
                                        </p:tgtEl>
                                        <p:attrNameLst>
                                          <p:attrName>ppt_h</p:attrName>
                                        </p:attrNameLst>
                                      </p:cBhvr>
                                      <p:tavLst>
                                        <p:tav tm="0">
                                          <p:val>
                                            <p:fltVal val="0"/>
                                          </p:val>
                                        </p:tav>
                                        <p:tav tm="100000">
                                          <p:val>
                                            <p:strVal val="#ppt_h"/>
                                          </p:val>
                                        </p:tav>
                                      </p:tavLst>
                                    </p:anim>
                                    <p:anim calcmode="lin" valueType="num">
                                      <p:cBhvr>
                                        <p:cTn id="21" dur="500" fill="hold"/>
                                        <p:tgtEl>
                                          <p:spTgt spid="6"/>
                                        </p:tgtEl>
                                        <p:attrNameLst>
                                          <p:attrName>style.rotation</p:attrName>
                                        </p:attrNameLst>
                                      </p:cBhvr>
                                      <p:tavLst>
                                        <p:tav tm="0">
                                          <p:val>
                                            <p:fltVal val="90"/>
                                          </p:val>
                                        </p:tav>
                                        <p:tav tm="100000">
                                          <p:val>
                                            <p:fltVal val="0"/>
                                          </p:val>
                                        </p:tav>
                                      </p:tavLst>
                                    </p:anim>
                                    <p:animEffect transition="in" filter="fade">
                                      <p:cBhvr>
                                        <p:cTn id="22" dur="500"/>
                                        <p:tgtEl>
                                          <p:spTgt spid="6"/>
                                        </p:tgtEl>
                                      </p:cBhvr>
                                    </p:animEffect>
                                  </p:childTnLst>
                                </p:cTn>
                              </p:par>
                              <p:par>
                                <p:cTn id="23" presetID="31" presetClass="exit" presetSubtype="0" fill="hold" grpId="1" nodeType="withEffect">
                                  <p:stCondLst>
                                    <p:cond delay="900"/>
                                  </p:stCondLst>
                                  <p:iterate type="lt">
                                    <p:tmPct val="5000"/>
                                  </p:iterate>
                                  <p:childTnLst>
                                    <p:anim calcmode="lin" valueType="num">
                                      <p:cBhvr>
                                        <p:cTn id="24" dur="500"/>
                                        <p:tgtEl>
                                          <p:spTgt spid="6"/>
                                        </p:tgtEl>
                                        <p:attrNameLst>
                                          <p:attrName>ppt_w</p:attrName>
                                        </p:attrNameLst>
                                      </p:cBhvr>
                                      <p:tavLst>
                                        <p:tav tm="0">
                                          <p:val>
                                            <p:strVal val="ppt_w"/>
                                          </p:val>
                                        </p:tav>
                                        <p:tav tm="100000">
                                          <p:val>
                                            <p:fltVal val="0"/>
                                          </p:val>
                                        </p:tav>
                                      </p:tavLst>
                                    </p:anim>
                                    <p:anim calcmode="lin" valueType="num">
                                      <p:cBhvr>
                                        <p:cTn id="25" dur="500"/>
                                        <p:tgtEl>
                                          <p:spTgt spid="6"/>
                                        </p:tgtEl>
                                        <p:attrNameLst>
                                          <p:attrName>ppt_h</p:attrName>
                                        </p:attrNameLst>
                                      </p:cBhvr>
                                      <p:tavLst>
                                        <p:tav tm="0">
                                          <p:val>
                                            <p:strVal val="ppt_h"/>
                                          </p:val>
                                        </p:tav>
                                        <p:tav tm="100000">
                                          <p:val>
                                            <p:fltVal val="0"/>
                                          </p:val>
                                        </p:tav>
                                      </p:tavLst>
                                    </p:anim>
                                    <p:anim calcmode="lin" valueType="num">
                                      <p:cBhvr>
                                        <p:cTn id="26" dur="500"/>
                                        <p:tgtEl>
                                          <p:spTgt spid="6"/>
                                        </p:tgtEl>
                                        <p:attrNameLst>
                                          <p:attrName>style.rotation</p:attrName>
                                        </p:attrNameLst>
                                      </p:cBhvr>
                                      <p:tavLst>
                                        <p:tav tm="0">
                                          <p:val>
                                            <p:fltVal val="0"/>
                                          </p:val>
                                        </p:tav>
                                        <p:tav tm="100000">
                                          <p:val>
                                            <p:fltVal val="90"/>
                                          </p:val>
                                        </p:tav>
                                      </p:tavLst>
                                    </p:anim>
                                    <p:animEffect transition="out" filter="fade">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par>
                                <p:cTn id="29" presetID="31" presetClass="entr" presetSubtype="0" fill="hold" grpId="0" nodeType="withEffect">
                                  <p:stCondLst>
                                    <p:cond delay="400"/>
                                  </p:stCondLst>
                                  <p:iterate type="lt">
                                    <p:tmPct val="5000"/>
                                  </p:iterate>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90"/>
                                          </p:val>
                                        </p:tav>
                                        <p:tav tm="100000">
                                          <p:val>
                                            <p:fltVal val="0"/>
                                          </p:val>
                                        </p:tav>
                                      </p:tavLst>
                                    </p:anim>
                                    <p:animEffect transition="in" filter="fade">
                                      <p:cBhvr>
                                        <p:cTn id="34" dur="500"/>
                                        <p:tgtEl>
                                          <p:spTgt spid="7"/>
                                        </p:tgtEl>
                                      </p:cBhvr>
                                    </p:animEffect>
                                  </p:childTnLst>
                                </p:cTn>
                              </p:par>
                              <p:par>
                                <p:cTn id="35" presetID="31" presetClass="exit" presetSubtype="0" fill="hold" grpId="1" nodeType="withEffect">
                                  <p:stCondLst>
                                    <p:cond delay="1100"/>
                                  </p:stCondLst>
                                  <p:iterate type="lt">
                                    <p:tmPct val="5000"/>
                                  </p:iterate>
                                  <p:childTnLst>
                                    <p:anim calcmode="lin" valueType="num">
                                      <p:cBhvr>
                                        <p:cTn id="36" dur="500"/>
                                        <p:tgtEl>
                                          <p:spTgt spid="7"/>
                                        </p:tgtEl>
                                        <p:attrNameLst>
                                          <p:attrName>ppt_w</p:attrName>
                                        </p:attrNameLst>
                                      </p:cBhvr>
                                      <p:tavLst>
                                        <p:tav tm="0">
                                          <p:val>
                                            <p:strVal val="ppt_w"/>
                                          </p:val>
                                        </p:tav>
                                        <p:tav tm="100000">
                                          <p:val>
                                            <p:fltVal val="0"/>
                                          </p:val>
                                        </p:tav>
                                      </p:tavLst>
                                    </p:anim>
                                    <p:anim calcmode="lin" valueType="num">
                                      <p:cBhvr>
                                        <p:cTn id="37" dur="500"/>
                                        <p:tgtEl>
                                          <p:spTgt spid="7"/>
                                        </p:tgtEl>
                                        <p:attrNameLst>
                                          <p:attrName>ppt_h</p:attrName>
                                        </p:attrNameLst>
                                      </p:cBhvr>
                                      <p:tavLst>
                                        <p:tav tm="0">
                                          <p:val>
                                            <p:strVal val="ppt_h"/>
                                          </p:val>
                                        </p:tav>
                                        <p:tav tm="100000">
                                          <p:val>
                                            <p:fltVal val="0"/>
                                          </p:val>
                                        </p:tav>
                                      </p:tavLst>
                                    </p:anim>
                                    <p:anim calcmode="lin" valueType="num">
                                      <p:cBhvr>
                                        <p:cTn id="38" dur="500"/>
                                        <p:tgtEl>
                                          <p:spTgt spid="7"/>
                                        </p:tgtEl>
                                        <p:attrNameLst>
                                          <p:attrName>style.rotation</p:attrName>
                                        </p:attrNameLst>
                                      </p:cBhvr>
                                      <p:tavLst>
                                        <p:tav tm="0">
                                          <p:val>
                                            <p:fltVal val="0"/>
                                          </p:val>
                                        </p:tav>
                                        <p:tav tm="100000">
                                          <p:val>
                                            <p:fltVal val="90"/>
                                          </p:val>
                                        </p:tav>
                                      </p:tavLst>
                                    </p:anim>
                                    <p:animEffect transition="out" filter="fade">
                                      <p:cBhvr>
                                        <p:cTn id="39" dur="500"/>
                                        <p:tgtEl>
                                          <p:spTgt spid="7"/>
                                        </p:tgtEl>
                                      </p:cBhvr>
                                    </p:animEffect>
                                    <p:set>
                                      <p:cBhvr>
                                        <p:cTn id="40" dur="1" fill="hold">
                                          <p:stCondLst>
                                            <p:cond delay="499"/>
                                          </p:stCondLst>
                                        </p:cTn>
                                        <p:tgtEl>
                                          <p:spTgt spid="7"/>
                                        </p:tgtEl>
                                        <p:attrNameLst>
                                          <p:attrName>style.visibility</p:attrName>
                                        </p:attrNameLst>
                                      </p:cBhvr>
                                      <p:to>
                                        <p:strVal val="hidden"/>
                                      </p:to>
                                    </p:set>
                                  </p:childTnLst>
                                </p:cTn>
                              </p:par>
                              <p:par>
                                <p:cTn id="41" presetID="31" presetClass="entr" presetSubtype="0" fill="hold" grpId="0" nodeType="withEffect">
                                  <p:stCondLst>
                                    <p:cond delay="800"/>
                                  </p:stCondLst>
                                  <p:iterate type="lt">
                                    <p:tmPct val="5000"/>
                                  </p:iterate>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style.rotation</p:attrName>
                                        </p:attrNameLst>
                                      </p:cBhvr>
                                      <p:tavLst>
                                        <p:tav tm="0">
                                          <p:val>
                                            <p:fltVal val="90"/>
                                          </p:val>
                                        </p:tav>
                                        <p:tav tm="100000">
                                          <p:val>
                                            <p:fltVal val="0"/>
                                          </p:val>
                                        </p:tav>
                                      </p:tavLst>
                                    </p:anim>
                                    <p:animEffect transition="in" filter="fade">
                                      <p:cBhvr>
                                        <p:cTn id="46" dur="500"/>
                                        <p:tgtEl>
                                          <p:spTgt spid="4"/>
                                        </p:tgtEl>
                                      </p:cBhvr>
                                    </p:animEffect>
                                  </p:childTnLst>
                                </p:cTn>
                              </p:par>
                              <p:par>
                                <p:cTn id="47" presetID="31" presetClass="exit" presetSubtype="0" fill="hold" grpId="1" nodeType="withEffect">
                                  <p:stCondLst>
                                    <p:cond delay="1400"/>
                                  </p:stCondLst>
                                  <p:iterate type="lt">
                                    <p:tmPct val="5000"/>
                                  </p:iterate>
                                  <p:childTnLst>
                                    <p:anim calcmode="lin" valueType="num">
                                      <p:cBhvr>
                                        <p:cTn id="48" dur="500"/>
                                        <p:tgtEl>
                                          <p:spTgt spid="4"/>
                                        </p:tgtEl>
                                        <p:attrNameLst>
                                          <p:attrName>ppt_w</p:attrName>
                                        </p:attrNameLst>
                                      </p:cBhvr>
                                      <p:tavLst>
                                        <p:tav tm="0">
                                          <p:val>
                                            <p:strVal val="ppt_w"/>
                                          </p:val>
                                        </p:tav>
                                        <p:tav tm="100000">
                                          <p:val>
                                            <p:fltVal val="0"/>
                                          </p:val>
                                        </p:tav>
                                      </p:tavLst>
                                    </p:anim>
                                    <p:anim calcmode="lin" valueType="num">
                                      <p:cBhvr>
                                        <p:cTn id="49" dur="500"/>
                                        <p:tgtEl>
                                          <p:spTgt spid="4"/>
                                        </p:tgtEl>
                                        <p:attrNameLst>
                                          <p:attrName>ppt_h</p:attrName>
                                        </p:attrNameLst>
                                      </p:cBhvr>
                                      <p:tavLst>
                                        <p:tav tm="0">
                                          <p:val>
                                            <p:strVal val="ppt_h"/>
                                          </p:val>
                                        </p:tav>
                                        <p:tav tm="100000">
                                          <p:val>
                                            <p:fltVal val="0"/>
                                          </p:val>
                                        </p:tav>
                                      </p:tavLst>
                                    </p:anim>
                                    <p:anim calcmode="lin" valueType="num">
                                      <p:cBhvr>
                                        <p:cTn id="50" dur="500"/>
                                        <p:tgtEl>
                                          <p:spTgt spid="4"/>
                                        </p:tgtEl>
                                        <p:attrNameLst>
                                          <p:attrName>style.rotation</p:attrName>
                                        </p:attrNameLst>
                                      </p:cBhvr>
                                      <p:tavLst>
                                        <p:tav tm="0">
                                          <p:val>
                                            <p:fltVal val="0"/>
                                          </p:val>
                                        </p:tav>
                                        <p:tav tm="100000">
                                          <p:val>
                                            <p:fltVal val="90"/>
                                          </p:val>
                                        </p:tav>
                                      </p:tavLst>
                                    </p:anim>
                                    <p:animEffect transition="out" filter="fade">
                                      <p:cBhvr>
                                        <p:cTn id="51" dur="500"/>
                                        <p:tgtEl>
                                          <p:spTgt spid="4"/>
                                        </p:tgtEl>
                                      </p:cBhvr>
                                    </p:animEffect>
                                    <p:set>
                                      <p:cBhvr>
                                        <p:cTn id="52" dur="1" fill="hold">
                                          <p:stCondLst>
                                            <p:cond delay="499"/>
                                          </p:stCondLst>
                                        </p:cTn>
                                        <p:tgtEl>
                                          <p:spTgt spid="4"/>
                                        </p:tgtEl>
                                        <p:attrNameLst>
                                          <p:attrName>style.visibility</p:attrName>
                                        </p:attrNameLst>
                                      </p:cBhvr>
                                      <p:to>
                                        <p:strVal val="hidden"/>
                                      </p:to>
                                    </p:set>
                                  </p:childTnLst>
                                </p:cTn>
                              </p:par>
                              <p:par>
                                <p:cTn id="53" presetID="31" presetClass="entr" presetSubtype="0" fill="hold" grpId="0" nodeType="withEffect">
                                  <p:stCondLst>
                                    <p:cond delay="900"/>
                                  </p:stCondLst>
                                  <p:iterate type="lt">
                                    <p:tmPct val="5000"/>
                                  </p:iterate>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fltVal val="0"/>
                                          </p:val>
                                        </p:tav>
                                        <p:tav tm="100000">
                                          <p:val>
                                            <p:strVal val="#ppt_w"/>
                                          </p:val>
                                        </p:tav>
                                      </p:tavLst>
                                    </p:anim>
                                    <p:anim calcmode="lin" valueType="num">
                                      <p:cBhvr>
                                        <p:cTn id="56" dur="500" fill="hold"/>
                                        <p:tgtEl>
                                          <p:spTgt spid="5"/>
                                        </p:tgtEl>
                                        <p:attrNameLst>
                                          <p:attrName>ppt_h</p:attrName>
                                        </p:attrNameLst>
                                      </p:cBhvr>
                                      <p:tavLst>
                                        <p:tav tm="0">
                                          <p:val>
                                            <p:fltVal val="0"/>
                                          </p:val>
                                        </p:tav>
                                        <p:tav tm="100000">
                                          <p:val>
                                            <p:strVal val="#ppt_h"/>
                                          </p:val>
                                        </p:tav>
                                      </p:tavLst>
                                    </p:anim>
                                    <p:anim calcmode="lin" valueType="num">
                                      <p:cBhvr>
                                        <p:cTn id="57" dur="500" fill="hold"/>
                                        <p:tgtEl>
                                          <p:spTgt spid="5"/>
                                        </p:tgtEl>
                                        <p:attrNameLst>
                                          <p:attrName>style.rotation</p:attrName>
                                        </p:attrNameLst>
                                      </p:cBhvr>
                                      <p:tavLst>
                                        <p:tav tm="0">
                                          <p:val>
                                            <p:fltVal val="90"/>
                                          </p:val>
                                        </p:tav>
                                        <p:tav tm="100000">
                                          <p:val>
                                            <p:fltVal val="0"/>
                                          </p:val>
                                        </p:tav>
                                      </p:tavLst>
                                    </p:anim>
                                    <p:animEffect transition="in" filter="fade">
                                      <p:cBhvr>
                                        <p:cTn id="58" dur="500"/>
                                        <p:tgtEl>
                                          <p:spTgt spid="5"/>
                                        </p:tgtEl>
                                      </p:cBhvr>
                                    </p:animEffect>
                                  </p:childTnLst>
                                </p:cTn>
                              </p:par>
                              <p:par>
                                <p:cTn id="59" presetID="31" presetClass="exit" presetSubtype="0" fill="hold" grpId="1" nodeType="withEffect">
                                  <p:stCondLst>
                                    <p:cond delay="1500"/>
                                  </p:stCondLst>
                                  <p:iterate type="lt">
                                    <p:tmPct val="5000"/>
                                  </p:iterate>
                                  <p:childTnLst>
                                    <p:anim calcmode="lin" valueType="num">
                                      <p:cBhvr>
                                        <p:cTn id="60" dur="500"/>
                                        <p:tgtEl>
                                          <p:spTgt spid="5"/>
                                        </p:tgtEl>
                                        <p:attrNameLst>
                                          <p:attrName>ppt_w</p:attrName>
                                        </p:attrNameLst>
                                      </p:cBhvr>
                                      <p:tavLst>
                                        <p:tav tm="0">
                                          <p:val>
                                            <p:strVal val="ppt_w"/>
                                          </p:val>
                                        </p:tav>
                                        <p:tav tm="100000">
                                          <p:val>
                                            <p:fltVal val="0"/>
                                          </p:val>
                                        </p:tav>
                                      </p:tavLst>
                                    </p:anim>
                                    <p:anim calcmode="lin" valueType="num">
                                      <p:cBhvr>
                                        <p:cTn id="61" dur="500"/>
                                        <p:tgtEl>
                                          <p:spTgt spid="5"/>
                                        </p:tgtEl>
                                        <p:attrNameLst>
                                          <p:attrName>ppt_h</p:attrName>
                                        </p:attrNameLst>
                                      </p:cBhvr>
                                      <p:tavLst>
                                        <p:tav tm="0">
                                          <p:val>
                                            <p:strVal val="ppt_h"/>
                                          </p:val>
                                        </p:tav>
                                        <p:tav tm="100000">
                                          <p:val>
                                            <p:fltVal val="0"/>
                                          </p:val>
                                        </p:tav>
                                      </p:tavLst>
                                    </p:anim>
                                    <p:anim calcmode="lin" valueType="num">
                                      <p:cBhvr>
                                        <p:cTn id="62" dur="500"/>
                                        <p:tgtEl>
                                          <p:spTgt spid="5"/>
                                        </p:tgtEl>
                                        <p:attrNameLst>
                                          <p:attrName>style.rotation</p:attrName>
                                        </p:attrNameLst>
                                      </p:cBhvr>
                                      <p:tavLst>
                                        <p:tav tm="0">
                                          <p:val>
                                            <p:fltVal val="0"/>
                                          </p:val>
                                        </p:tav>
                                        <p:tav tm="100000">
                                          <p:val>
                                            <p:fltVal val="90"/>
                                          </p:val>
                                        </p:tav>
                                      </p:tavLst>
                                    </p:anim>
                                    <p:animEffect transition="out" filter="fade">
                                      <p:cBhvr>
                                        <p:cTn id="63" dur="500"/>
                                        <p:tgtEl>
                                          <p:spTgt spid="5"/>
                                        </p:tgtEl>
                                      </p:cBhvr>
                                    </p:animEffect>
                                    <p:set>
                                      <p:cBhvr>
                                        <p:cTn id="6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4" grpId="1" animBg="1"/>
      <p:bldP spid="5" grpId="0" animBg="1"/>
      <p:bldP spid="5" grpId="1" animBg="1"/>
      <p:bldP spid="6" grpId="0" animBg="1"/>
      <p:bldP spid="6" grpId="1" animBg="1"/>
      <p:bldP spid="7" grpId="0" animBg="1"/>
      <p:bldP spid="7"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The Revelation to John</a:t>
            </a:r>
          </a:p>
        </p:txBody>
      </p:sp>
      <p:sp>
        <p:nvSpPr>
          <p:cNvPr id="5" name="Text Placeholder 4"/>
          <p:cNvSpPr>
            <a:spLocks noGrp="1"/>
          </p:cNvSpPr>
          <p:nvPr>
            <p:ph type="body" idx="1"/>
          </p:nvPr>
        </p:nvSpPr>
        <p:spPr/>
        <p:txBody>
          <a:bodyPr/>
          <a:lstStyle/>
          <a:p>
            <a:r>
              <a:rPr lang="en-US" dirty="0"/>
              <a:t>The Official Name from the Oxford Annotated Introduction</a:t>
            </a:r>
          </a:p>
        </p:txBody>
      </p:sp>
    </p:spTree>
    <p:extLst>
      <p:ext uri="{BB962C8B-B14F-4D97-AF65-F5344CB8AC3E}">
        <p14:creationId xmlns:p14="http://schemas.microsoft.com/office/powerpoint/2010/main" val="3201568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Lesson FOUR</a:t>
            </a:r>
          </a:p>
        </p:txBody>
      </p:sp>
      <p:sp>
        <p:nvSpPr>
          <p:cNvPr id="3" name="Subtitle 2"/>
          <p:cNvSpPr>
            <a:spLocks noGrp="1"/>
          </p:cNvSpPr>
          <p:nvPr>
            <p:ph type="subTitle" idx="1"/>
          </p:nvPr>
        </p:nvSpPr>
        <p:spPr/>
        <p:txBody>
          <a:bodyPr>
            <a:normAutofit/>
          </a:bodyPr>
          <a:lstStyle/>
          <a:p>
            <a:pPr lvl="1"/>
            <a:r>
              <a:rPr lang="en-US" dirty="0"/>
              <a:t>4. Memorable images</a:t>
            </a:r>
          </a:p>
          <a:p>
            <a:endParaRPr lang="en-US" dirty="0"/>
          </a:p>
        </p:txBody>
      </p:sp>
    </p:spTree>
    <p:extLst>
      <p:ext uri="{BB962C8B-B14F-4D97-AF65-F5344CB8AC3E}">
        <p14:creationId xmlns:p14="http://schemas.microsoft.com/office/powerpoint/2010/main" val="1688923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Review</a:t>
            </a:r>
          </a:p>
        </p:txBody>
      </p:sp>
      <p:sp>
        <p:nvSpPr>
          <p:cNvPr id="5" name="Content Placeholder 4"/>
          <p:cNvSpPr>
            <a:spLocks noGrp="1"/>
          </p:cNvSpPr>
          <p:nvPr>
            <p:ph idx="1"/>
          </p:nvPr>
        </p:nvSpPr>
        <p:spPr/>
        <p:txBody>
          <a:bodyPr>
            <a:normAutofit fontScale="92500" lnSpcReduction="20000"/>
          </a:bodyPr>
          <a:lstStyle/>
          <a:p>
            <a:r>
              <a:rPr lang="en-US" dirty="0"/>
              <a:t>Lets Review – in the first lesson we learned that Revelation is an example of Apocalyptic Literature.</a:t>
            </a:r>
          </a:p>
          <a:p>
            <a:r>
              <a:rPr lang="en-US" dirty="0"/>
              <a:t>The meaning an author were known to its audience and murky only to Roman authorities.</a:t>
            </a:r>
          </a:p>
          <a:p>
            <a:r>
              <a:rPr lang="en-US" dirty="0"/>
              <a:t>The book is divided in to seven letters and then seven visions, some with several scenes.</a:t>
            </a:r>
          </a:p>
          <a:p>
            <a:r>
              <a:rPr lang="en-US" dirty="0"/>
              <a:t>The vision are unified by the use of recurrent symbols and themes.</a:t>
            </a:r>
          </a:p>
        </p:txBody>
      </p:sp>
    </p:spTree>
    <p:extLst>
      <p:ext uri="{BB962C8B-B14F-4D97-AF65-F5344CB8AC3E}">
        <p14:creationId xmlns:p14="http://schemas.microsoft.com/office/powerpoint/2010/main" val="364958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Themes</a:t>
            </a:r>
          </a:p>
        </p:txBody>
      </p:sp>
      <p:sp>
        <p:nvSpPr>
          <p:cNvPr id="3" name="Content Placeholder 2"/>
          <p:cNvSpPr>
            <a:spLocks noGrp="1"/>
          </p:cNvSpPr>
          <p:nvPr>
            <p:ph idx="1"/>
          </p:nvPr>
        </p:nvSpPr>
        <p:spPr/>
        <p:txBody>
          <a:bodyPr>
            <a:noAutofit/>
          </a:bodyPr>
          <a:lstStyle/>
          <a:p>
            <a:r>
              <a:rPr lang="en-US" sz="2400" dirty="0"/>
              <a:t>The visions have some recurrent themes and characters. </a:t>
            </a:r>
          </a:p>
          <a:p>
            <a:r>
              <a:rPr lang="en-US" sz="2400" dirty="0"/>
              <a:t>The last half  of the book has a unified message that creation, the universe, will be reconciled with God, through the sacrifice of the Lamb. </a:t>
            </a:r>
          </a:p>
          <a:p>
            <a:r>
              <a:rPr lang="en-US" sz="2400" dirty="0"/>
              <a:t>This in spite of the fact that in the here and now there is both good and bad, that bad things will happen, even to good people, but in the end somehow, everything will be balanced out. </a:t>
            </a:r>
          </a:p>
        </p:txBody>
      </p:sp>
    </p:spTree>
    <p:extLst>
      <p:ext uri="{BB962C8B-B14F-4D97-AF65-F5344CB8AC3E}">
        <p14:creationId xmlns:p14="http://schemas.microsoft.com/office/powerpoint/2010/main" val="874989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3350"/>
            <a:ext cx="8229600" cy="857250"/>
          </a:xfrm>
        </p:spPr>
        <p:txBody>
          <a:bodyPr/>
          <a:lstStyle/>
          <a:p>
            <a:r>
              <a:rPr lang="en-US" dirty="0"/>
              <a:t>Themes</a:t>
            </a:r>
          </a:p>
        </p:txBody>
      </p:sp>
      <p:sp>
        <p:nvSpPr>
          <p:cNvPr id="3" name="Content Placeholder 2"/>
          <p:cNvSpPr>
            <a:spLocks noGrp="1"/>
          </p:cNvSpPr>
          <p:nvPr>
            <p:ph idx="1"/>
          </p:nvPr>
        </p:nvSpPr>
        <p:spPr>
          <a:xfrm>
            <a:off x="457200" y="971550"/>
            <a:ext cx="8229600" cy="3531870"/>
          </a:xfrm>
        </p:spPr>
        <p:txBody>
          <a:bodyPr>
            <a:noAutofit/>
          </a:bodyPr>
          <a:lstStyle/>
          <a:p>
            <a:r>
              <a:rPr lang="en-US" sz="2400" dirty="0"/>
              <a:t>In some ways one might even perceive some elements of revenge, but in such sections pay attention to how the actions are resolved and by whom. </a:t>
            </a:r>
          </a:p>
          <a:p>
            <a:r>
              <a:rPr lang="en-US" sz="2400" dirty="0"/>
              <a:t>Often the final resolution is that mercy is extended even to the unjust, just as forgiveness comes to us all, not because of any personal merit, but by the grace of God alone. </a:t>
            </a:r>
          </a:p>
          <a:p>
            <a:r>
              <a:rPr lang="en-US" sz="2400" dirty="0"/>
              <a:t>In the final battle the victory is won not by weapons that deal death but by the Word of Jesus by the sword from his mouth, his words. See Rev 19:21. </a:t>
            </a:r>
          </a:p>
        </p:txBody>
      </p:sp>
    </p:spTree>
    <p:extLst>
      <p:ext uri="{BB962C8B-B14F-4D97-AF65-F5344CB8AC3E}">
        <p14:creationId xmlns:p14="http://schemas.microsoft.com/office/powerpoint/2010/main" val="1068809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Themes</a:t>
            </a:r>
          </a:p>
        </p:txBody>
      </p:sp>
      <p:sp>
        <p:nvSpPr>
          <p:cNvPr id="3" name="Content Placeholder 2"/>
          <p:cNvSpPr>
            <a:spLocks noGrp="1"/>
          </p:cNvSpPr>
          <p:nvPr>
            <p:ph idx="1"/>
          </p:nvPr>
        </p:nvSpPr>
        <p:spPr/>
        <p:txBody>
          <a:bodyPr>
            <a:noAutofit/>
          </a:bodyPr>
          <a:lstStyle/>
          <a:p>
            <a:r>
              <a:rPr lang="en-US" sz="2400" dirty="0"/>
              <a:t>In the final tally in which creation and God are reconciled, one must infer that even the revenge, will be reconciled with the offense.</a:t>
            </a:r>
          </a:p>
          <a:p>
            <a:r>
              <a:rPr lang="en-US" sz="2400" dirty="0"/>
              <a:t>These recurrent themes appear not only throughout the Book of Revelation but in much classical art and literature. A discussion of those themes will not only add to the experience of reading The Revelation to John, but will help with those other secular works.</a:t>
            </a:r>
          </a:p>
          <a:p>
            <a:endParaRPr lang="en-US" sz="2400" dirty="0"/>
          </a:p>
        </p:txBody>
      </p:sp>
    </p:spTree>
    <p:extLst>
      <p:ext uri="{BB962C8B-B14F-4D97-AF65-F5344CB8AC3E}">
        <p14:creationId xmlns:p14="http://schemas.microsoft.com/office/powerpoint/2010/main" val="3524583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Twenty Four Elders</a:t>
            </a:r>
          </a:p>
        </p:txBody>
      </p:sp>
      <p:sp>
        <p:nvSpPr>
          <p:cNvPr id="3" name="Content Placeholder 2"/>
          <p:cNvSpPr>
            <a:spLocks noGrp="1"/>
          </p:cNvSpPr>
          <p:nvPr>
            <p:ph idx="1"/>
          </p:nvPr>
        </p:nvSpPr>
        <p:spPr/>
        <p:txBody>
          <a:bodyPr>
            <a:noAutofit/>
          </a:bodyPr>
          <a:lstStyle/>
          <a:p>
            <a:r>
              <a:rPr lang="en-US" sz="2400" dirty="0"/>
              <a:t>The term ‘elder’ is also used elsewhere in the New Testament, with various meanings. In Revelation this term is used only in the context the Twenty Four Elders who appear throughout the visions. </a:t>
            </a:r>
          </a:p>
          <a:p>
            <a:r>
              <a:rPr lang="en-US" sz="2400" dirty="0"/>
              <a:t>In their first appearance each is shown on a heavenly throne from which all throw down their crowns and worship the one who lives forever. The Oxford Annotated Bible foot notes these as a representation of the twelve tribes of Israel plus the twelve apostles. </a:t>
            </a:r>
          </a:p>
        </p:txBody>
      </p:sp>
    </p:spTree>
    <p:extLst>
      <p:ext uri="{BB962C8B-B14F-4D97-AF65-F5344CB8AC3E}">
        <p14:creationId xmlns:p14="http://schemas.microsoft.com/office/powerpoint/2010/main" val="2403372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Twenty Four Elders</a:t>
            </a:r>
          </a:p>
        </p:txBody>
      </p:sp>
      <p:sp>
        <p:nvSpPr>
          <p:cNvPr id="3" name="Content Placeholder 2"/>
          <p:cNvSpPr>
            <a:spLocks noGrp="1"/>
          </p:cNvSpPr>
          <p:nvPr>
            <p:ph idx="1"/>
          </p:nvPr>
        </p:nvSpPr>
        <p:spPr/>
        <p:txBody>
          <a:bodyPr>
            <a:noAutofit/>
          </a:bodyPr>
          <a:lstStyle/>
          <a:p>
            <a:r>
              <a:rPr lang="en-US" sz="2400" dirty="0"/>
              <a:t>As with many observations about the Bible there is an apparent inconsistency in that if the Book was written by the Apostle John, then the seer would be addressing himself. </a:t>
            </a:r>
          </a:p>
          <a:p>
            <a:r>
              <a:rPr lang="en-US" sz="2400" dirty="0"/>
              <a:t>These Elders are depicted in six basic appearances. In three of the appearances they are shown in an act of worshipping. In another they appear only as a part of the scene with no action associated with them. </a:t>
            </a:r>
          </a:p>
        </p:txBody>
      </p:sp>
    </p:spTree>
    <p:extLst>
      <p:ext uri="{BB962C8B-B14F-4D97-AF65-F5344CB8AC3E}">
        <p14:creationId xmlns:p14="http://schemas.microsoft.com/office/powerpoint/2010/main" val="9305095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Twenty Four Elders</a:t>
            </a:r>
          </a:p>
        </p:txBody>
      </p:sp>
      <p:sp>
        <p:nvSpPr>
          <p:cNvPr id="3" name="Content Placeholder 2"/>
          <p:cNvSpPr>
            <a:spLocks noGrp="1"/>
          </p:cNvSpPr>
          <p:nvPr>
            <p:ph idx="1"/>
          </p:nvPr>
        </p:nvSpPr>
        <p:spPr/>
        <p:txBody>
          <a:bodyPr>
            <a:noAutofit/>
          </a:bodyPr>
          <a:lstStyle/>
          <a:p>
            <a:r>
              <a:rPr lang="en-US" sz="2400" dirty="0"/>
              <a:t>In only two of the appearances [Rev 5:5; 7:13] they speak to the seer of Revelation. </a:t>
            </a:r>
          </a:p>
          <a:p>
            <a:r>
              <a:rPr lang="en-US" sz="2400" dirty="0"/>
              <a:t>In Rev 5:5, one elder assures the seers that the root of David, another name for Jesus, will be able to open the seventh seal. </a:t>
            </a:r>
          </a:p>
          <a:p>
            <a:r>
              <a:rPr lang="en-US" sz="2400" dirty="0"/>
              <a:t>In Rev 7:13 an elder asks a question of the seer about the identity of those robed in white. The seer’s response turns the question back to the elder who has spoken. </a:t>
            </a:r>
          </a:p>
        </p:txBody>
      </p:sp>
    </p:spTree>
    <p:extLst>
      <p:ext uri="{BB962C8B-B14F-4D97-AF65-F5344CB8AC3E}">
        <p14:creationId xmlns:p14="http://schemas.microsoft.com/office/powerpoint/2010/main" val="4284036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solidFill>
                  <a:schemeClr val="bg1"/>
                </a:solidFill>
              </a:rPr>
              <a:t>Jacobello Alberegno, Polyptych of the Apocalypse, 1360-90</a:t>
            </a:r>
            <a:br>
              <a:rPr lang="en-US" sz="1800" dirty="0">
                <a:solidFill>
                  <a:schemeClr val="bg1"/>
                </a:solidFill>
              </a:rPr>
            </a:br>
            <a:r>
              <a:rPr lang="en-US" sz="1800" dirty="0">
                <a:solidFill>
                  <a:schemeClr val="bg1"/>
                </a:solidFill>
              </a:rPr>
              <a:t>Tempera on panel, 95 x 61 cm (centre), 45 x 33 cm (sides)</a:t>
            </a:r>
            <a:br>
              <a:rPr lang="en-US" sz="1800" dirty="0">
                <a:solidFill>
                  <a:schemeClr val="bg1"/>
                </a:solidFill>
              </a:rPr>
            </a:br>
            <a:r>
              <a:rPr lang="en-US" sz="1800" dirty="0">
                <a:solidFill>
                  <a:schemeClr val="bg1"/>
                </a:solidFill>
              </a:rPr>
              <a:t>Gallerie dell'Accademia, Venice</a:t>
            </a:r>
          </a:p>
        </p:txBody>
      </p:sp>
      <p:pic>
        <p:nvPicPr>
          <p:cNvPr id="2050" name="Picture 2" descr="http://www.wga.hu/art/a/alberegn/apocal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4" y="1314450"/>
            <a:ext cx="8548687" cy="30450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113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Twenty Four Elders</a:t>
            </a:r>
          </a:p>
        </p:txBody>
      </p:sp>
      <p:sp>
        <p:nvSpPr>
          <p:cNvPr id="3" name="Content Placeholder 2"/>
          <p:cNvSpPr>
            <a:spLocks noGrp="1"/>
          </p:cNvSpPr>
          <p:nvPr>
            <p:ph idx="1"/>
          </p:nvPr>
        </p:nvSpPr>
        <p:spPr/>
        <p:txBody>
          <a:bodyPr>
            <a:noAutofit/>
          </a:bodyPr>
          <a:lstStyle/>
          <a:p>
            <a:r>
              <a:rPr lang="en-US" sz="2400" dirty="0"/>
              <a:t>“Twelve, like seven, is a number of completeness and perfection. This number in particular must not always be taken literally, the number twelve meant all Israel." </a:t>
            </a:r>
          </a:p>
          <a:p>
            <a:r>
              <a:rPr lang="en-US" sz="2400" dirty="0"/>
              <a:t>It was regarded as important that there were twelve apostles and that their number should be complete, but the lists do not quite tally as well.  </a:t>
            </a:r>
          </a:p>
          <a:p>
            <a:r>
              <a:rPr lang="en-US" sz="2400" dirty="0"/>
              <a:t>The twenty‑four elders (Revelation 4.4) clearly represent all Israel and the whole church.</a:t>
            </a:r>
          </a:p>
        </p:txBody>
      </p:sp>
    </p:spTree>
    <p:extLst>
      <p:ext uri="{BB962C8B-B14F-4D97-AF65-F5344CB8AC3E}">
        <p14:creationId xmlns:p14="http://schemas.microsoft.com/office/powerpoint/2010/main" val="29504540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Four Horsemen of the Apocalypse – </a:t>
            </a:r>
          </a:p>
        </p:txBody>
      </p:sp>
      <p:sp>
        <p:nvSpPr>
          <p:cNvPr id="3" name="Content Placeholder 2"/>
          <p:cNvSpPr>
            <a:spLocks noGrp="1"/>
          </p:cNvSpPr>
          <p:nvPr>
            <p:ph idx="1"/>
          </p:nvPr>
        </p:nvSpPr>
        <p:spPr/>
        <p:txBody>
          <a:bodyPr>
            <a:noAutofit/>
          </a:bodyPr>
          <a:lstStyle/>
          <a:p>
            <a:r>
              <a:rPr lang="en-US" sz="2400" dirty="0"/>
              <a:t>The image of the four horsemen of the Apocalypse is often used in a literary sense to indicate the possibility that very bad things may soon be expected. The four horsemen in Revelation are adapted from Zechariah 6 where patrols are sent by God to the four corners of the Earth.</a:t>
            </a:r>
          </a:p>
          <a:p>
            <a:r>
              <a:rPr lang="en-US" sz="2400" dirty="0"/>
              <a:t>In the Book of Revelation individually these horsemen represent the kinds of things Christians must endure while waiting final redemption and victory. </a:t>
            </a:r>
          </a:p>
        </p:txBody>
      </p:sp>
    </p:spTree>
    <p:extLst>
      <p:ext uri="{BB962C8B-B14F-4D97-AF65-F5344CB8AC3E}">
        <p14:creationId xmlns:p14="http://schemas.microsoft.com/office/powerpoint/2010/main" val="13949385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1450"/>
            <a:ext cx="8229600" cy="857250"/>
          </a:xfrm>
        </p:spPr>
        <p:txBody>
          <a:bodyPr>
            <a:normAutofit fontScale="90000"/>
          </a:bodyPr>
          <a:lstStyle/>
          <a:p>
            <a:r>
              <a:rPr lang="en-US" dirty="0"/>
              <a:t>Four Horsemen of the Apocalypse – </a:t>
            </a:r>
          </a:p>
        </p:txBody>
      </p:sp>
      <p:sp>
        <p:nvSpPr>
          <p:cNvPr id="3" name="Content Placeholder 2"/>
          <p:cNvSpPr>
            <a:spLocks noGrp="1"/>
          </p:cNvSpPr>
          <p:nvPr>
            <p:ph idx="1"/>
          </p:nvPr>
        </p:nvSpPr>
        <p:spPr>
          <a:xfrm>
            <a:off x="457200" y="590552"/>
            <a:ext cx="8229600" cy="3775473"/>
          </a:xfrm>
        </p:spPr>
        <p:txBody>
          <a:bodyPr>
            <a:noAutofit/>
          </a:bodyPr>
          <a:lstStyle/>
          <a:p>
            <a:r>
              <a:rPr lang="en-US" sz="2000" dirty="0"/>
              <a:t>The passage in Zechariah 6- 6 states:</a:t>
            </a:r>
          </a:p>
          <a:p>
            <a:pPr marL="0" indent="0">
              <a:buNone/>
            </a:pPr>
            <a:r>
              <a:rPr lang="en-US" sz="2000" dirty="0"/>
              <a:t>And again I looked up and saw four chariots coming out from between two mountains of bronze.  2 The first chariot had red horses, the second chariot black horses, 3 the third chariot white horses, and the fourth chariot dappled gray horses.  4 Then I said to the angel who talked with me, what are these, my lord?  5 The angel answered me, these are the four winds of heaven going out, after presenting themselves before the Lord of all the earth.  6 The chariot with the black horses goes toward the north country, the white ones go toward the west country, and the dappled ones go toward the south country.  7 When the steeds came out, they were impatient to get off and patrol the earth. And he said, Go, patrol the earth. So they patrolled the earth.  8 Then he cried out to me, Lo, those who go toward the north country have set my spirit at rest in the north country.</a:t>
            </a:r>
          </a:p>
        </p:txBody>
      </p:sp>
    </p:spTree>
    <p:extLst>
      <p:ext uri="{BB962C8B-B14F-4D97-AF65-F5344CB8AC3E}">
        <p14:creationId xmlns:p14="http://schemas.microsoft.com/office/powerpoint/2010/main" val="3853960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White Horse</a:t>
            </a:r>
          </a:p>
        </p:txBody>
      </p:sp>
      <p:sp>
        <p:nvSpPr>
          <p:cNvPr id="3" name="Content Placeholder 2"/>
          <p:cNvSpPr>
            <a:spLocks noGrp="1"/>
          </p:cNvSpPr>
          <p:nvPr>
            <p:ph idx="1"/>
          </p:nvPr>
        </p:nvSpPr>
        <p:spPr/>
        <p:txBody>
          <a:bodyPr>
            <a:normAutofit fontScale="85000" lnSpcReduction="20000"/>
          </a:bodyPr>
          <a:lstStyle/>
          <a:p>
            <a:r>
              <a:rPr lang="en-US" dirty="0"/>
              <a:t>The White Horse and rider with a bow- is associated with a conquering general. </a:t>
            </a:r>
          </a:p>
          <a:p>
            <a:r>
              <a:rPr lang="en-US" dirty="0"/>
              <a:t>The bow is associated with an eastern empire Parthia [now Iraq] </a:t>
            </a:r>
          </a:p>
          <a:p>
            <a:r>
              <a:rPr lang="en-US" dirty="0"/>
              <a:t>The persecution ongoing at the time of the Book of Revelation was ordered by the Roman emperor, Domitian, he was similar to Nero the first emperor to persecute Christians. There was a rumor in those days that Nero was not in fact dead but would lead a horde back to conquer. The white horse symbol then is Nero - [read Domitian] coming to attack Christians.</a:t>
            </a:r>
          </a:p>
          <a:p>
            <a:endParaRPr lang="en-US" dirty="0"/>
          </a:p>
        </p:txBody>
      </p:sp>
    </p:spTree>
    <p:extLst>
      <p:ext uri="{BB962C8B-B14F-4D97-AF65-F5344CB8AC3E}">
        <p14:creationId xmlns:p14="http://schemas.microsoft.com/office/powerpoint/2010/main" val="33492743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Red Horse</a:t>
            </a:r>
          </a:p>
        </p:txBody>
      </p:sp>
      <p:sp>
        <p:nvSpPr>
          <p:cNvPr id="3" name="Content Placeholder 2"/>
          <p:cNvSpPr>
            <a:spLocks noGrp="1"/>
          </p:cNvSpPr>
          <p:nvPr>
            <p:ph idx="1"/>
          </p:nvPr>
        </p:nvSpPr>
        <p:spPr/>
        <p:txBody>
          <a:bodyPr/>
          <a:lstStyle/>
          <a:p>
            <a:r>
              <a:rPr lang="en-US" dirty="0"/>
              <a:t>The Red Horse and the Huge Sword- </a:t>
            </a:r>
          </a:p>
          <a:p>
            <a:r>
              <a:rPr lang="en-US" dirty="0"/>
              <a:t>Represent a fairly straight forward symbol that represents the blood shed of war.  </a:t>
            </a:r>
          </a:p>
          <a:p>
            <a:endParaRPr lang="en-US" dirty="0"/>
          </a:p>
        </p:txBody>
      </p:sp>
    </p:spTree>
    <p:extLst>
      <p:ext uri="{BB962C8B-B14F-4D97-AF65-F5344CB8AC3E}">
        <p14:creationId xmlns:p14="http://schemas.microsoft.com/office/powerpoint/2010/main" val="2055687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Black Horse</a:t>
            </a:r>
          </a:p>
        </p:txBody>
      </p:sp>
      <p:sp>
        <p:nvSpPr>
          <p:cNvPr id="3" name="Content Placeholder 2"/>
          <p:cNvSpPr>
            <a:spLocks noGrp="1"/>
          </p:cNvSpPr>
          <p:nvPr>
            <p:ph idx="1"/>
          </p:nvPr>
        </p:nvSpPr>
        <p:spPr/>
        <p:txBody>
          <a:bodyPr>
            <a:normAutofit fontScale="85000" lnSpcReduction="10000"/>
          </a:bodyPr>
          <a:lstStyle/>
          <a:p>
            <a:r>
              <a:rPr lang="en-US" dirty="0"/>
              <a:t>The Black Horse  and Scale thoughtfully not damaging oil or wine.</a:t>
            </a:r>
          </a:p>
          <a:p>
            <a:r>
              <a:rPr lang="en-US" dirty="0"/>
              <a:t>Represents famine and the scale represents sacristy of food. Scales concern the measuring of grains. There was in fact a famine at that time due to scarce grain. Domitian had ordered vineyards cut and grain planted but there was such uproar [apparently the thought of facing a famine in a sober state was worse than the plague itself] that the emperor reversed this order and made it unlawful to damage a vineyard. </a:t>
            </a:r>
          </a:p>
        </p:txBody>
      </p:sp>
    </p:spTree>
    <p:extLst>
      <p:ext uri="{BB962C8B-B14F-4D97-AF65-F5344CB8AC3E}">
        <p14:creationId xmlns:p14="http://schemas.microsoft.com/office/powerpoint/2010/main" val="28608976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Pale Green Horse</a:t>
            </a:r>
          </a:p>
        </p:txBody>
      </p:sp>
      <p:sp>
        <p:nvSpPr>
          <p:cNvPr id="3" name="Content Placeholder 2"/>
          <p:cNvSpPr>
            <a:spLocks noGrp="1"/>
          </p:cNvSpPr>
          <p:nvPr>
            <p:ph idx="1"/>
          </p:nvPr>
        </p:nvSpPr>
        <p:spPr/>
        <p:txBody>
          <a:bodyPr>
            <a:normAutofit/>
          </a:bodyPr>
          <a:lstStyle/>
          <a:p>
            <a:r>
              <a:rPr lang="en-US" dirty="0"/>
              <a:t>The color is actually “Chlorous” a pale yellow green that gave its name to Chlorox of Hades.</a:t>
            </a:r>
          </a:p>
          <a:p>
            <a:r>
              <a:rPr lang="en-US" dirty="0"/>
              <a:t>The horse is then a symbol of death. </a:t>
            </a:r>
          </a:p>
        </p:txBody>
      </p:sp>
    </p:spTree>
    <p:extLst>
      <p:ext uri="{BB962C8B-B14F-4D97-AF65-F5344CB8AC3E}">
        <p14:creationId xmlns:p14="http://schemas.microsoft.com/office/powerpoint/2010/main" val="22508975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1800" dirty="0">
                <a:solidFill>
                  <a:schemeClr val="bg1"/>
                </a:solidFill>
              </a:rPr>
              <a:t>Nicolas Bataille, The Harlot Seated on the Beast, 1375-79</a:t>
            </a:r>
            <a:br>
              <a:rPr lang="en-US" sz="1800" dirty="0">
                <a:solidFill>
                  <a:schemeClr val="bg1"/>
                </a:solidFill>
              </a:rPr>
            </a:br>
            <a:r>
              <a:rPr lang="en-US" sz="1800" dirty="0">
                <a:solidFill>
                  <a:schemeClr val="bg1"/>
                </a:solidFill>
              </a:rPr>
              <a:t>Tapestry, 400 x 1800 cm</a:t>
            </a:r>
            <a:br>
              <a:rPr lang="en-US" sz="1800" dirty="0">
                <a:solidFill>
                  <a:schemeClr val="bg1"/>
                </a:solidFill>
              </a:rPr>
            </a:br>
            <a:r>
              <a:rPr lang="en-US" sz="1800" dirty="0">
                <a:solidFill>
                  <a:schemeClr val="bg1"/>
                </a:solidFill>
              </a:rPr>
              <a:t>Musée des Tapisseries, Angers</a:t>
            </a:r>
          </a:p>
        </p:txBody>
      </p:sp>
      <p:pic>
        <p:nvPicPr>
          <p:cNvPr id="3074" name="Picture 2" descr="http://www.wga.hu/art/b/bataille/apocaly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108389"/>
            <a:ext cx="8629650" cy="4017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13084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Mark of the Beast/666</a:t>
            </a:r>
          </a:p>
        </p:txBody>
      </p:sp>
      <p:sp>
        <p:nvSpPr>
          <p:cNvPr id="3" name="Content Placeholder 2"/>
          <p:cNvSpPr>
            <a:spLocks noGrp="1"/>
          </p:cNvSpPr>
          <p:nvPr>
            <p:ph idx="1"/>
          </p:nvPr>
        </p:nvSpPr>
        <p:spPr/>
        <p:txBody>
          <a:bodyPr>
            <a:normAutofit fontScale="85000" lnSpcReduction="20000"/>
          </a:bodyPr>
          <a:lstStyle/>
          <a:p>
            <a:r>
              <a:rPr lang="en-US" dirty="0"/>
              <a:t>This theme includes both the beast and the mark itself and which appears in several places in The Book of Revelation. </a:t>
            </a:r>
          </a:p>
          <a:p>
            <a:r>
              <a:rPr lang="en-US" dirty="0"/>
              <a:t>The number 666 is itself revealed in Revelation 13, followed in Chapters 14 and 16 with general descriptions of the beast and mark. </a:t>
            </a:r>
          </a:p>
          <a:p>
            <a:r>
              <a:rPr lang="en-US" dirty="0"/>
              <a:t>Revelation Chapter 19 depicts in gory detail the defeat of the beast by the one with a sword from his mouth a reference to an earlier description of Christ. </a:t>
            </a:r>
          </a:p>
          <a:p>
            <a:r>
              <a:rPr lang="en-US" dirty="0"/>
              <a:t>Revelation Chapter 20 refers again to those marked by the beast.</a:t>
            </a:r>
          </a:p>
        </p:txBody>
      </p:sp>
    </p:spTree>
    <p:extLst>
      <p:ext uri="{BB962C8B-B14F-4D97-AF65-F5344CB8AC3E}">
        <p14:creationId xmlns:p14="http://schemas.microsoft.com/office/powerpoint/2010/main" val="5979843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666 Oxford Dictionary of The Christian Church</a:t>
            </a:r>
          </a:p>
        </p:txBody>
      </p:sp>
      <p:sp>
        <p:nvSpPr>
          <p:cNvPr id="3" name="Content Placeholder 2"/>
          <p:cNvSpPr>
            <a:spLocks noGrp="1"/>
          </p:cNvSpPr>
          <p:nvPr>
            <p:ph idx="1"/>
          </p:nvPr>
        </p:nvSpPr>
        <p:spPr/>
        <p:txBody>
          <a:bodyPr>
            <a:noAutofit/>
          </a:bodyPr>
          <a:lstStyle/>
          <a:p>
            <a:r>
              <a:rPr lang="en-US" sz="2400" dirty="0"/>
              <a:t>Referring to the early Church: “Its hostility to Rome is such that it must have been after one of the persecutions such as Nero in AD 64 and the number of the beast is interpreted to mean Nero Caesar.</a:t>
            </a:r>
          </a:p>
          <a:p>
            <a:r>
              <a:rPr lang="en-US" sz="2400" dirty="0"/>
              <a:t>However, the Neronian persecution is not believed to have affected Asia Minor, and that means a later Emperor such as Domitian,  - the number then may refer to him as the second Nero, who was widely regarded as still alive [after his suicide].</a:t>
            </a:r>
          </a:p>
        </p:txBody>
      </p:sp>
    </p:spTree>
    <p:extLst>
      <p:ext uri="{BB962C8B-B14F-4D97-AF65-F5344CB8AC3E}">
        <p14:creationId xmlns:p14="http://schemas.microsoft.com/office/powerpoint/2010/main" val="13824843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666 Oxford Dictionary of The Christian Church</a:t>
            </a:r>
          </a:p>
        </p:txBody>
      </p:sp>
      <p:sp>
        <p:nvSpPr>
          <p:cNvPr id="3" name="Content Placeholder 2"/>
          <p:cNvSpPr>
            <a:spLocks noGrp="1"/>
          </p:cNvSpPr>
          <p:nvPr>
            <p:ph idx="1"/>
          </p:nvPr>
        </p:nvSpPr>
        <p:spPr/>
        <p:txBody>
          <a:bodyPr>
            <a:noAutofit/>
          </a:bodyPr>
          <a:lstStyle/>
          <a:p>
            <a:r>
              <a:rPr lang="en-US" sz="2400" dirty="0"/>
              <a:t>It was further thought that Nero was planning a return at the head of barbaric hordes.” In the numbering system then in use which used letters instead of number the sum of the letters in Nero’s name was 666.” </a:t>
            </a:r>
          </a:p>
          <a:p>
            <a:r>
              <a:rPr lang="en-US" sz="2400" dirty="0"/>
              <a:t>Also, remember that seven is the perfect number from a Scriptural stand point. The number Six is not seven, it is less than seven. Thus in context it does not appear that this mark really is a dark reference to credit cards or social security numbers, as some have proposed.</a:t>
            </a:r>
          </a:p>
        </p:txBody>
      </p:sp>
    </p:spTree>
    <p:extLst>
      <p:ext uri="{BB962C8B-B14F-4D97-AF65-F5344CB8AC3E}">
        <p14:creationId xmlns:p14="http://schemas.microsoft.com/office/powerpoint/2010/main" val="12930325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666 Oxford Dictionary of The Christian Church</a:t>
            </a:r>
          </a:p>
        </p:txBody>
      </p:sp>
      <p:sp>
        <p:nvSpPr>
          <p:cNvPr id="3" name="Content Placeholder 2"/>
          <p:cNvSpPr>
            <a:spLocks noGrp="1"/>
          </p:cNvSpPr>
          <p:nvPr>
            <p:ph idx="1"/>
          </p:nvPr>
        </p:nvSpPr>
        <p:spPr/>
        <p:txBody>
          <a:bodyPr>
            <a:noAutofit/>
          </a:bodyPr>
          <a:lstStyle/>
          <a:p>
            <a:r>
              <a:rPr lang="en-US" sz="2400" dirty="0"/>
              <a:t>It seems more likely to be a prediction of the defeat of the Roman Empire and the fate of those seduced to the side of that government and against Christians. </a:t>
            </a:r>
          </a:p>
          <a:p>
            <a:r>
              <a:rPr lang="en-US" sz="2400" dirty="0"/>
              <a:t>The most powerful thing about this is that however farfetched that prediction was when made in the first century, it had largely come true by the third century.</a:t>
            </a:r>
          </a:p>
        </p:txBody>
      </p:sp>
    </p:spTree>
    <p:extLst>
      <p:ext uri="{BB962C8B-B14F-4D97-AF65-F5344CB8AC3E}">
        <p14:creationId xmlns:p14="http://schemas.microsoft.com/office/powerpoint/2010/main" val="2691201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114302"/>
            <a:ext cx="4606431" cy="48082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a:xfrm>
            <a:off x="5334000" y="205978"/>
            <a:ext cx="3352800" cy="3223022"/>
          </a:xfrm>
        </p:spPr>
        <p:txBody>
          <a:bodyPr>
            <a:normAutofit/>
          </a:bodyPr>
          <a:lstStyle/>
          <a:p>
            <a:r>
              <a:rPr lang="en-US" sz="1800" dirty="0">
                <a:solidFill>
                  <a:schemeClr val="bg1"/>
                </a:solidFill>
              </a:rPr>
              <a:t>Spanish Miniaturist, </a:t>
            </a:r>
            <a:br>
              <a:rPr lang="en-US" sz="1800" dirty="0">
                <a:solidFill>
                  <a:schemeClr val="bg1"/>
                </a:solidFill>
              </a:rPr>
            </a:br>
            <a:r>
              <a:rPr lang="en-US" sz="1800" i="1" dirty="0">
                <a:solidFill>
                  <a:schemeClr val="bg1"/>
                </a:solidFill>
              </a:rPr>
              <a:t>Locusts Come upon the Earth</a:t>
            </a:r>
            <a:br>
              <a:rPr lang="en-US" sz="1800" dirty="0">
                <a:solidFill>
                  <a:schemeClr val="bg1"/>
                </a:solidFill>
              </a:rPr>
            </a:br>
            <a:r>
              <a:rPr lang="en-US" sz="1800" dirty="0">
                <a:solidFill>
                  <a:schemeClr val="bg1"/>
                </a:solidFill>
              </a:rPr>
              <a:t>c. 1180</a:t>
            </a:r>
            <a:br>
              <a:rPr lang="en-US" sz="1800" dirty="0">
                <a:solidFill>
                  <a:schemeClr val="bg1"/>
                </a:solidFill>
              </a:rPr>
            </a:br>
            <a:r>
              <a:rPr lang="en-US" sz="1800" dirty="0">
                <a:solidFill>
                  <a:schemeClr val="bg1"/>
                </a:solidFill>
              </a:rPr>
              <a:t>Tempera, gold, and ink on parchment, 445 x 300 mm</a:t>
            </a:r>
            <a:br>
              <a:rPr lang="en-US" sz="1800" dirty="0">
                <a:solidFill>
                  <a:schemeClr val="bg1"/>
                </a:solidFill>
              </a:rPr>
            </a:br>
            <a:r>
              <a:rPr lang="en-US" sz="1800" dirty="0">
                <a:solidFill>
                  <a:schemeClr val="bg1"/>
                </a:solidFill>
              </a:rPr>
              <a:t>Metropolitan Museum of Art, New York</a:t>
            </a:r>
          </a:p>
        </p:txBody>
      </p:sp>
    </p:spTree>
    <p:extLst>
      <p:ext uri="{BB962C8B-B14F-4D97-AF65-F5344CB8AC3E}">
        <p14:creationId xmlns:p14="http://schemas.microsoft.com/office/powerpoint/2010/main" val="10203562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2971800" cy="3680222"/>
          </a:xfrm>
        </p:spPr>
        <p:txBody>
          <a:bodyPr>
            <a:normAutofit/>
          </a:bodyPr>
          <a:lstStyle/>
          <a:p>
            <a:r>
              <a:rPr lang="it-IT" sz="1800" dirty="0">
                <a:solidFill>
                  <a:schemeClr val="bg1"/>
                </a:solidFill>
              </a:rPr>
              <a:t>Pacino di Bonaguida, </a:t>
            </a:r>
            <a:r>
              <a:rPr lang="it-IT" sz="1800" i="1" dirty="0">
                <a:solidFill>
                  <a:schemeClr val="bg1"/>
                </a:solidFill>
              </a:rPr>
              <a:t>Laudario of the Compagnia di Sant'Agnese</a:t>
            </a:r>
            <a:r>
              <a:rPr lang="it-IT" sz="1800" dirty="0">
                <a:solidFill>
                  <a:schemeClr val="bg1"/>
                </a:solidFill>
              </a:rPr>
              <a:t>, 1320s</a:t>
            </a:r>
            <a:br>
              <a:rPr lang="it-IT" sz="1800" dirty="0">
                <a:solidFill>
                  <a:schemeClr val="bg1"/>
                </a:solidFill>
              </a:rPr>
            </a:br>
            <a:r>
              <a:rPr lang="it-IT" sz="1800" dirty="0">
                <a:solidFill>
                  <a:schemeClr val="bg1"/>
                </a:solidFill>
              </a:rPr>
              <a:t>Tempera and gold on parchment, 438 x 322 mm</a:t>
            </a:r>
            <a:br>
              <a:rPr lang="it-IT" sz="1800" dirty="0">
                <a:solidFill>
                  <a:schemeClr val="bg1"/>
                </a:solidFill>
              </a:rPr>
            </a:br>
            <a:r>
              <a:rPr lang="it-IT" sz="1800" dirty="0">
                <a:solidFill>
                  <a:schemeClr val="bg1"/>
                </a:solidFill>
              </a:rPr>
              <a:t>British Library, London</a:t>
            </a:r>
            <a:br>
              <a:rPr lang="it-IT" sz="1800" dirty="0">
                <a:solidFill>
                  <a:schemeClr val="bg1"/>
                </a:solidFill>
              </a:rPr>
            </a:br>
            <a:br>
              <a:rPr lang="it-IT" sz="1800" dirty="0">
                <a:solidFill>
                  <a:schemeClr val="bg1"/>
                </a:solidFill>
              </a:rPr>
            </a:br>
            <a:r>
              <a:rPr lang="en-US" sz="1800" dirty="0">
                <a:solidFill>
                  <a:schemeClr val="bg1"/>
                </a:solidFill>
              </a:rPr>
              <a:t>The hymn of praise to St Michael, "Exultando in Gesu" (Rejoicing in Christ), is spelled out in gilt capitals across the bottom of the leaf.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132597"/>
            <a:ext cx="4763068" cy="47868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99195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666 Happy?</a:t>
            </a:r>
          </a:p>
        </p:txBody>
      </p:sp>
      <p:sp>
        <p:nvSpPr>
          <p:cNvPr id="3" name="Content Placeholder 2"/>
          <p:cNvSpPr>
            <a:spLocks noGrp="1"/>
          </p:cNvSpPr>
          <p:nvPr>
            <p:ph idx="1"/>
          </p:nvPr>
        </p:nvSpPr>
        <p:spPr/>
        <p:txBody>
          <a:bodyPr>
            <a:normAutofit fontScale="77500" lnSpcReduction="20000"/>
          </a:bodyPr>
          <a:lstStyle/>
          <a:p>
            <a:r>
              <a:rPr lang="en-US" dirty="0"/>
              <a:t>As with all things Biblical, once you have something worked out, you will find an exception. </a:t>
            </a:r>
          </a:p>
          <a:p>
            <a:r>
              <a:rPr lang="en-US" dirty="0"/>
              <a:t>The Number 666 has at least one happy or at any rate pleasant mention in the Old Testament. </a:t>
            </a:r>
          </a:p>
          <a:p>
            <a:r>
              <a:rPr lang="en-US" dirty="0"/>
              <a:t>In the historical book called 1 Kings, the reigns of King David and his son King Solomon are described in great detail. This period was the heroic age of ancient Israel when blessed Kings ruled a nation that included the entire Promised Land in a time of great prosperity.  In the section relating the glories of Solomon the text notes “1 Kings 10: 14: The weight of gold that came to Solomon </a:t>
            </a:r>
            <a:r>
              <a:rPr lang="en-US" b="1" dirty="0"/>
              <a:t>in one year was six hundred sixty-six talents of gold.” </a:t>
            </a:r>
          </a:p>
          <a:p>
            <a:endParaRPr lang="en-US" dirty="0"/>
          </a:p>
        </p:txBody>
      </p:sp>
    </p:spTree>
    <p:extLst>
      <p:ext uri="{BB962C8B-B14F-4D97-AF65-F5344CB8AC3E}">
        <p14:creationId xmlns:p14="http://schemas.microsoft.com/office/powerpoint/2010/main" val="27642564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Number Seven</a:t>
            </a:r>
          </a:p>
        </p:txBody>
      </p:sp>
      <p:sp>
        <p:nvSpPr>
          <p:cNvPr id="3" name="Content Placeholder 2"/>
          <p:cNvSpPr>
            <a:spLocks noGrp="1"/>
          </p:cNvSpPr>
          <p:nvPr>
            <p:ph idx="1"/>
          </p:nvPr>
        </p:nvSpPr>
        <p:spPr/>
        <p:txBody>
          <a:bodyPr>
            <a:noAutofit/>
          </a:bodyPr>
          <a:lstStyle/>
          <a:p>
            <a:r>
              <a:rPr lang="en-US" sz="2400" dirty="0"/>
              <a:t>Seven occurs throughout Revelation and in a very great number of contexts. </a:t>
            </a:r>
          </a:p>
          <a:p>
            <a:pPr lvl="1"/>
            <a:r>
              <a:rPr lang="en-US" sz="2000" dirty="0"/>
              <a:t>Seven churches, lamp stands and innumerable other references are made to this number. </a:t>
            </a:r>
          </a:p>
          <a:p>
            <a:r>
              <a:rPr lang="en-US" sz="2400" dirty="0"/>
              <a:t>The number seven also appears throughout the Old and New Testaments and our culture as well. </a:t>
            </a:r>
          </a:p>
          <a:p>
            <a:pPr lvl="1"/>
            <a:r>
              <a:rPr lang="en-US" dirty="0"/>
              <a:t>Seven deadly sins and seven gifts of the Spirit</a:t>
            </a:r>
          </a:p>
        </p:txBody>
      </p:sp>
    </p:spTree>
    <p:extLst>
      <p:ext uri="{BB962C8B-B14F-4D97-AF65-F5344CB8AC3E}">
        <p14:creationId xmlns:p14="http://schemas.microsoft.com/office/powerpoint/2010/main" val="37481359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Seventh Seal</a:t>
            </a:r>
          </a:p>
        </p:txBody>
      </p:sp>
      <p:sp>
        <p:nvSpPr>
          <p:cNvPr id="3" name="Content Placeholder 2"/>
          <p:cNvSpPr>
            <a:spLocks noGrp="1"/>
          </p:cNvSpPr>
          <p:nvPr>
            <p:ph idx="1"/>
          </p:nvPr>
        </p:nvSpPr>
        <p:spPr/>
        <p:txBody>
          <a:bodyPr/>
          <a:lstStyle/>
          <a:p>
            <a:pPr marL="548640" lvl="1" indent="-411480">
              <a:buClr>
                <a:schemeClr val="tx1">
                  <a:shade val="95000"/>
                </a:schemeClr>
              </a:buClr>
              <a:buSzPct val="65000"/>
              <a:buFont typeface="Wingdings 2"/>
              <a:buChar char=""/>
            </a:pPr>
            <a:r>
              <a:rPr lang="en-US" dirty="0"/>
              <a:t>Only Christ could open. </a:t>
            </a:r>
          </a:p>
          <a:p>
            <a:pPr marL="548640" lvl="1" indent="-411480">
              <a:buClr>
                <a:schemeClr val="tx1">
                  <a:shade val="95000"/>
                </a:schemeClr>
              </a:buClr>
              <a:buSzPct val="65000"/>
              <a:buFont typeface="Wingdings 2"/>
              <a:buChar char=""/>
            </a:pPr>
            <a:r>
              <a:rPr lang="en-US" dirty="0"/>
              <a:t>The “The Seventh Seal, the last seal is broken and there is two hours of silence in heaven - perhaps so that the prayers of those yet on earth can be heard. </a:t>
            </a:r>
          </a:p>
          <a:p>
            <a:pPr marL="548640" lvl="1" indent="-411480">
              <a:buClr>
                <a:schemeClr val="tx1">
                  <a:shade val="95000"/>
                </a:schemeClr>
              </a:buClr>
              <a:buSzPct val="65000"/>
              <a:buFont typeface="Wingdings 2"/>
              <a:buChar char=""/>
            </a:pPr>
            <a:r>
              <a:rPr lang="en-US" dirty="0"/>
              <a:t>This is the final act before the trumpets are sounded which were a herald of the coming judgment of God.</a:t>
            </a:r>
          </a:p>
        </p:txBody>
      </p:sp>
    </p:spTree>
    <p:extLst>
      <p:ext uri="{BB962C8B-B14F-4D97-AF65-F5344CB8AC3E}">
        <p14:creationId xmlns:p14="http://schemas.microsoft.com/office/powerpoint/2010/main" val="37488932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Still more Sevens</a:t>
            </a:r>
          </a:p>
        </p:txBody>
      </p:sp>
      <p:sp>
        <p:nvSpPr>
          <p:cNvPr id="3" name="Content Placeholder 2"/>
          <p:cNvSpPr>
            <a:spLocks noGrp="1"/>
          </p:cNvSpPr>
          <p:nvPr>
            <p:ph idx="1"/>
          </p:nvPr>
        </p:nvSpPr>
        <p:spPr/>
        <p:txBody>
          <a:bodyPr>
            <a:normAutofit fontScale="85000" lnSpcReduction="20000"/>
          </a:bodyPr>
          <a:lstStyle/>
          <a:p>
            <a:r>
              <a:rPr lang="en-US" dirty="0"/>
              <a:t>Seven seals, trumpets, and bowls all represent the completion of God's plan. </a:t>
            </a:r>
          </a:p>
          <a:p>
            <a:r>
              <a:rPr lang="en-US" dirty="0"/>
              <a:t>The seven spirits of God represent either the seven archangels, or all spirits. </a:t>
            </a:r>
          </a:p>
          <a:p>
            <a:r>
              <a:rPr lang="en-US" dirty="0"/>
              <a:t>Seven churches represent the universal church </a:t>
            </a:r>
          </a:p>
          <a:p>
            <a:r>
              <a:rPr lang="en-US" dirty="0"/>
              <a:t>Forgive  - not just seven times, but seventy times seven times.</a:t>
            </a:r>
          </a:p>
          <a:p>
            <a:r>
              <a:rPr lang="en-US" dirty="0"/>
              <a:t>The monster Leviathan had seven heads. </a:t>
            </a:r>
          </a:p>
          <a:p>
            <a:r>
              <a:rPr lang="en-US" dirty="0"/>
              <a:t>The slain Lamb has seven horns and seven eyes </a:t>
            </a:r>
          </a:p>
          <a:p>
            <a:r>
              <a:rPr lang="en-US" dirty="0"/>
              <a:t>The Antichrist has seven heads </a:t>
            </a:r>
          </a:p>
        </p:txBody>
      </p:sp>
    </p:spTree>
    <p:extLst>
      <p:ext uri="{BB962C8B-B14F-4D97-AF65-F5344CB8AC3E}">
        <p14:creationId xmlns:p14="http://schemas.microsoft.com/office/powerpoint/2010/main" val="41229093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a:t>Seven Means Completeness and Perfection</a:t>
            </a:r>
          </a:p>
        </p:txBody>
      </p:sp>
      <p:sp>
        <p:nvSpPr>
          <p:cNvPr id="3" name="Content Placeholder 2"/>
          <p:cNvSpPr>
            <a:spLocks noGrp="1"/>
          </p:cNvSpPr>
          <p:nvPr>
            <p:ph idx="1"/>
          </p:nvPr>
        </p:nvSpPr>
        <p:spPr/>
        <p:txBody>
          <a:bodyPr>
            <a:normAutofit fontScale="85000" lnSpcReduction="20000"/>
          </a:bodyPr>
          <a:lstStyle/>
          <a:p>
            <a:r>
              <a:rPr lang="en-US" dirty="0"/>
              <a:t>Oxford Companion to the Bible: </a:t>
            </a:r>
          </a:p>
          <a:p>
            <a:r>
              <a:rPr lang="en-US" dirty="0"/>
              <a:t>“Seven, the sum of three plus four, of heaven and earth, signifies completeness and perfection. There were seven chief heavenly bodies (sun, moon, and the five planets known to the ancients), seven days of the week, seven archangels. The great festivals lasted seven days, and there were seven weeks between the Passover and the feast of weeks (Pentecost). Every seventh year was a Sabbath year, when the land would rest and lay fallow, and Hebrew slaves were allowed to go free.. . .”  </a:t>
            </a:r>
          </a:p>
        </p:txBody>
      </p:sp>
    </p:spTree>
    <p:extLst>
      <p:ext uri="{BB962C8B-B14F-4D97-AF65-F5344CB8AC3E}">
        <p14:creationId xmlns:p14="http://schemas.microsoft.com/office/powerpoint/2010/main" val="7978500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181600" y="205978"/>
            <a:ext cx="3505200" cy="3680222"/>
          </a:xfrm>
        </p:spPr>
        <p:txBody>
          <a:bodyPr>
            <a:normAutofit fontScale="90000"/>
          </a:bodyPr>
          <a:lstStyle/>
          <a:p>
            <a:r>
              <a:rPr lang="en-US" sz="1800" dirty="0">
                <a:solidFill>
                  <a:schemeClr val="bg1"/>
                </a:solidFill>
              </a:rPr>
              <a:t>Unknown German Master, </a:t>
            </a:r>
            <a:r>
              <a:rPr lang="en-US" sz="1800" i="1" dirty="0">
                <a:solidFill>
                  <a:schemeClr val="bg1"/>
                </a:solidFill>
              </a:rPr>
              <a:t>Madonna on a Crescent Moon in Hortus Conclusus</a:t>
            </a:r>
            <a:br>
              <a:rPr lang="en-US" sz="1800" dirty="0">
                <a:solidFill>
                  <a:schemeClr val="bg1"/>
                </a:solidFill>
              </a:rPr>
            </a:br>
            <a:r>
              <a:rPr lang="en-US" sz="1800" dirty="0">
                <a:solidFill>
                  <a:schemeClr val="bg1"/>
                </a:solidFill>
              </a:rPr>
              <a:t>1450s</a:t>
            </a:r>
            <a:br>
              <a:rPr lang="en-US" sz="1800" dirty="0">
                <a:solidFill>
                  <a:schemeClr val="bg1"/>
                </a:solidFill>
              </a:rPr>
            </a:br>
            <a:r>
              <a:rPr lang="en-US" sz="1800" dirty="0">
                <a:solidFill>
                  <a:schemeClr val="bg1"/>
                </a:solidFill>
              </a:rPr>
              <a:t>Oak, 95 x 62 cm</a:t>
            </a:r>
            <a:br>
              <a:rPr lang="en-US" sz="1800" dirty="0">
                <a:solidFill>
                  <a:schemeClr val="bg1"/>
                </a:solidFill>
              </a:rPr>
            </a:br>
            <a:r>
              <a:rPr lang="en-US" sz="1800" dirty="0">
                <a:solidFill>
                  <a:schemeClr val="bg1"/>
                </a:solidFill>
              </a:rPr>
              <a:t>Staatliche Museen, Berlin</a:t>
            </a:r>
            <a:br>
              <a:rPr lang="en-US" sz="1800" dirty="0">
                <a:solidFill>
                  <a:schemeClr val="bg1"/>
                </a:solidFill>
              </a:rPr>
            </a:br>
            <a:br>
              <a:rPr lang="en-US" sz="1800" dirty="0">
                <a:solidFill>
                  <a:schemeClr val="bg1"/>
                </a:solidFill>
              </a:rPr>
            </a:br>
            <a:r>
              <a:rPr lang="en-US" sz="1800" dirty="0">
                <a:solidFill>
                  <a:schemeClr val="bg1"/>
                </a:solidFill>
              </a:rPr>
              <a:t>This image represents an unusual combination of the Woman of the Apocalypse and a Madonna of Humility. The Madonna is shown seated in an enclosed garden, with male and female donors in suitably humble small scale.</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67660"/>
            <a:ext cx="4347968" cy="50472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146893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5562600" y="205978"/>
            <a:ext cx="3124200" cy="4708922"/>
          </a:xfrm>
        </p:spPr>
        <p:txBody>
          <a:bodyPr>
            <a:noAutofit/>
          </a:bodyPr>
          <a:lstStyle/>
          <a:p>
            <a:pPr algn="l"/>
            <a:r>
              <a:rPr lang="en-US" sz="1800" dirty="0">
                <a:solidFill>
                  <a:schemeClr val="bg1"/>
                </a:solidFill>
              </a:rPr>
              <a:t>William Blake, </a:t>
            </a:r>
            <a:br>
              <a:rPr lang="en-US" sz="1800" dirty="0">
                <a:solidFill>
                  <a:schemeClr val="bg1"/>
                </a:solidFill>
              </a:rPr>
            </a:br>
            <a:r>
              <a:rPr lang="en-US" sz="1800" i="1" dirty="0">
                <a:solidFill>
                  <a:schemeClr val="bg1"/>
                </a:solidFill>
              </a:rPr>
              <a:t>The Great Red Dragon and the Woman Clothed with the Sun: "The Devil is Come Down"</a:t>
            </a:r>
            <a:br>
              <a:rPr lang="en-US" sz="1800" i="1" dirty="0">
                <a:solidFill>
                  <a:schemeClr val="bg1"/>
                </a:solidFill>
              </a:rPr>
            </a:br>
            <a:r>
              <a:rPr lang="en-US" sz="1800" dirty="0">
                <a:solidFill>
                  <a:schemeClr val="bg1"/>
                </a:solidFill>
              </a:rPr>
              <a:t>(Based on Revelation 12:12-17)</a:t>
            </a:r>
            <a:br>
              <a:rPr lang="en-US" sz="1800" dirty="0">
                <a:solidFill>
                  <a:schemeClr val="bg1"/>
                </a:solidFill>
              </a:rPr>
            </a:br>
            <a:r>
              <a:rPr lang="en-US" sz="1800" dirty="0">
                <a:solidFill>
                  <a:schemeClr val="bg1"/>
                </a:solidFill>
              </a:rPr>
              <a:t> </a:t>
            </a:r>
            <a:br>
              <a:rPr lang="en-US" sz="1800" dirty="0">
                <a:solidFill>
                  <a:schemeClr val="bg1"/>
                </a:solidFill>
              </a:rPr>
            </a:br>
            <a:r>
              <a:rPr lang="en-US" sz="1600" dirty="0">
                <a:solidFill>
                  <a:schemeClr val="bg1"/>
                </a:solidFill>
              </a:rPr>
              <a:t>No sooner she had spoke but 	Rahab Babylon appeared</a:t>
            </a:r>
            <a:br>
              <a:rPr lang="en-US" sz="1600" dirty="0">
                <a:solidFill>
                  <a:schemeClr val="bg1"/>
                </a:solidFill>
              </a:rPr>
            </a:br>
            <a:r>
              <a:rPr lang="en-US" sz="1600" dirty="0">
                <a:solidFill>
                  <a:schemeClr val="bg1"/>
                </a:solidFill>
              </a:rPr>
              <a:t>Eastward upon the Paved work 	across Europe &amp; Asia</a:t>
            </a:r>
            <a:br>
              <a:rPr lang="en-US" sz="1600" dirty="0">
                <a:solidFill>
                  <a:schemeClr val="bg1"/>
                </a:solidFill>
              </a:rPr>
            </a:br>
            <a:r>
              <a:rPr lang="en-US" sz="1600" dirty="0">
                <a:solidFill>
                  <a:schemeClr val="bg1"/>
                </a:solidFill>
              </a:rPr>
              <a:t>Glorious as the midday Sun in 	Satans bosom glowing:</a:t>
            </a:r>
            <a:br>
              <a:rPr lang="en-US" sz="1600" dirty="0">
                <a:solidFill>
                  <a:schemeClr val="bg1"/>
                </a:solidFill>
              </a:rPr>
            </a:br>
            <a:r>
              <a:rPr lang="en-US" sz="1600" dirty="0">
                <a:solidFill>
                  <a:schemeClr val="bg1"/>
                </a:solidFill>
              </a:rPr>
              <a:t>A Female hidden in a Male, Religion 	hidden in War</a:t>
            </a:r>
            <a:br>
              <a:rPr lang="en-US" sz="1600" dirty="0">
                <a:solidFill>
                  <a:schemeClr val="bg1"/>
                </a:solidFill>
              </a:rPr>
            </a:br>
            <a:r>
              <a:rPr lang="en-US" sz="1600" dirty="0">
                <a:solidFill>
                  <a:schemeClr val="bg1"/>
                </a:solidFill>
              </a:rPr>
              <a:t>Namd Moral Virtue: cruel two-fold 	Monster shining bright</a:t>
            </a:r>
            <a:br>
              <a:rPr lang="en-US" sz="1600" dirty="0">
                <a:solidFill>
                  <a:schemeClr val="bg1"/>
                </a:solidFill>
              </a:rPr>
            </a:br>
            <a:r>
              <a:rPr lang="en-US" sz="1600" dirty="0">
                <a:solidFill>
                  <a:schemeClr val="bg1"/>
                </a:solidFill>
              </a:rPr>
              <a:t>A Dragon red &amp; hidden Harlot which John in Patmos saw</a:t>
            </a:r>
            <a:br>
              <a:rPr lang="en-US" sz="1600" dirty="0">
                <a:solidFill>
                  <a:schemeClr val="bg1"/>
                </a:solidFill>
              </a:rPr>
            </a:br>
            <a:r>
              <a:rPr lang="en-US" sz="1600" i="1" dirty="0">
                <a:solidFill>
                  <a:schemeClr val="bg1"/>
                </a:solidFill>
              </a:rPr>
              <a:t>(Milton a Poem, </a:t>
            </a:r>
            <a:r>
              <a:rPr lang="en-US" sz="1600" dirty="0">
                <a:solidFill>
                  <a:schemeClr val="bg1"/>
                </a:solidFill>
              </a:rPr>
              <a:t>c. 1811)</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1" y="628652"/>
            <a:ext cx="4486275" cy="4086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53721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solidFill>
                  <a:schemeClr val="tx1"/>
                </a:solidFill>
                <a:effectLst/>
              </a:rPr>
              <a:t>Woman Clothed with the Sun and on the Moon.</a:t>
            </a:r>
            <a:endParaRPr lang="en-US" dirty="0"/>
          </a:p>
        </p:txBody>
      </p:sp>
      <p:sp>
        <p:nvSpPr>
          <p:cNvPr id="3" name="Content Placeholder 2"/>
          <p:cNvSpPr>
            <a:spLocks noGrp="1"/>
          </p:cNvSpPr>
          <p:nvPr>
            <p:ph idx="1"/>
          </p:nvPr>
        </p:nvSpPr>
        <p:spPr/>
        <p:txBody>
          <a:bodyPr>
            <a:normAutofit fontScale="70000" lnSpcReduction="20000"/>
          </a:bodyPr>
          <a:lstStyle/>
          <a:p>
            <a:r>
              <a:rPr lang="en-US" dirty="0"/>
              <a:t>Chapter 12 describes a woman clothed with the sun, with the moon under her feet, and on her head a crown of twelve stars. She was pregnant and was crying out in birth pangs, in the agony of giving birth. </a:t>
            </a:r>
          </a:p>
          <a:p>
            <a:r>
              <a:rPr lang="en-US" dirty="0"/>
              <a:t>The next action step is a dragon, poised to devour the child. </a:t>
            </a:r>
          </a:p>
          <a:p>
            <a:r>
              <a:rPr lang="en-US" dirty="0"/>
              <a:t>Oxford Annotated Bible have this to say: The vision of the woman, the child, and the dragon portrays the conflict between Christ and Satan.  </a:t>
            </a:r>
          </a:p>
          <a:p>
            <a:r>
              <a:rPr lang="en-US" dirty="0"/>
              <a:t>The woman appears to be the heavenly representative of God's people, first as Israel then as the Christian Church. </a:t>
            </a:r>
          </a:p>
          <a:p>
            <a:r>
              <a:rPr lang="en-US" dirty="0"/>
              <a:t>The woman portrayed in one place as a virgin, in another as a wife and in still another as a mother and all stand for God’s people.</a:t>
            </a:r>
          </a:p>
        </p:txBody>
      </p:sp>
    </p:spTree>
    <p:extLst>
      <p:ext uri="{BB962C8B-B14F-4D97-AF65-F5344CB8AC3E}">
        <p14:creationId xmlns:p14="http://schemas.microsoft.com/office/powerpoint/2010/main" val="41273509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Dragons</a:t>
            </a:r>
          </a:p>
        </p:txBody>
      </p:sp>
      <p:sp>
        <p:nvSpPr>
          <p:cNvPr id="3" name="Content Placeholder 2"/>
          <p:cNvSpPr>
            <a:spLocks noGrp="1"/>
          </p:cNvSpPr>
          <p:nvPr>
            <p:ph idx="1"/>
          </p:nvPr>
        </p:nvSpPr>
        <p:spPr>
          <a:xfrm>
            <a:off x="228600" y="895350"/>
            <a:ext cx="8610600" cy="4114800"/>
          </a:xfrm>
        </p:spPr>
        <p:txBody>
          <a:bodyPr>
            <a:normAutofit fontScale="77500" lnSpcReduction="20000"/>
          </a:bodyPr>
          <a:lstStyle/>
          <a:p>
            <a:r>
              <a:rPr lang="en-US" dirty="0"/>
              <a:t>Dragon is a reptilian monster appearing in the mythology and iconography of the ancient near east.</a:t>
            </a:r>
          </a:p>
          <a:p>
            <a:r>
              <a:rPr lang="en-US" dirty="0"/>
              <a:t>In the OT the dragon appears as the prime evil enemy of God rejected in creation Psalm 74:13-14 and Isaiah 51:9  that will appear at the end to be finally dispatched.</a:t>
            </a:r>
          </a:p>
          <a:p>
            <a:r>
              <a:rPr lang="en-US" dirty="0"/>
              <a:t>In Revelation this theme is continued only now it is identified with the Satan.</a:t>
            </a:r>
          </a:p>
          <a:p>
            <a:r>
              <a:rPr lang="en-US" dirty="0"/>
              <a:t>Names:</a:t>
            </a:r>
          </a:p>
          <a:p>
            <a:pPr lvl="1"/>
            <a:r>
              <a:rPr lang="en-US" dirty="0"/>
              <a:t>Tannin, and Leviathan – also used for monsters of the deep sea. Gen 1:21 and Psalm 104:26.</a:t>
            </a:r>
          </a:p>
          <a:p>
            <a:pPr lvl="1"/>
            <a:r>
              <a:rPr lang="en-US" dirty="0"/>
              <a:t>Rahab -  also sometimes called Egypt in the context of enemy of God’s people Isaiah 30:7; Ezek 29:3</a:t>
            </a:r>
          </a:p>
          <a:p>
            <a:r>
              <a:rPr lang="en-US" dirty="0"/>
              <a:t>Current Location: Under watch prostrate beneath God Job 9:13</a:t>
            </a:r>
          </a:p>
        </p:txBody>
      </p:sp>
    </p:spTree>
    <p:extLst>
      <p:ext uri="{BB962C8B-B14F-4D97-AF65-F5344CB8AC3E}">
        <p14:creationId xmlns:p14="http://schemas.microsoft.com/office/powerpoint/2010/main" val="15506535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4308872"/>
          </a:xfrm>
        </p:spPr>
        <p:txBody>
          <a:bodyPr>
            <a:normAutofit/>
          </a:bodyPr>
          <a:lstStyle/>
          <a:p>
            <a:r>
              <a:rPr lang="en-US" sz="1800" dirty="0">
                <a:solidFill>
                  <a:schemeClr val="bg1"/>
                </a:solidFill>
              </a:rPr>
              <a:t> Frans Floris, </a:t>
            </a:r>
            <a:r>
              <a:rPr lang="en-US" sz="1800" i="1" dirty="0">
                <a:solidFill>
                  <a:schemeClr val="bg1"/>
                </a:solidFill>
              </a:rPr>
              <a:t>The Fall of the Rebellious Angels</a:t>
            </a:r>
            <a:r>
              <a:rPr lang="en-US" sz="1800" dirty="0">
                <a:solidFill>
                  <a:schemeClr val="bg1"/>
                </a:solidFill>
              </a:rPr>
              <a:t>, 1554</a:t>
            </a:r>
            <a:br>
              <a:rPr lang="en-US" sz="1800" dirty="0">
                <a:solidFill>
                  <a:schemeClr val="bg1"/>
                </a:solidFill>
              </a:rPr>
            </a:br>
            <a:r>
              <a:rPr lang="en-US" sz="1800" dirty="0">
                <a:solidFill>
                  <a:schemeClr val="bg1"/>
                </a:solidFill>
              </a:rPr>
              <a:t>Oil on panel, 308 x 220 cm</a:t>
            </a:r>
            <a:br>
              <a:rPr lang="en-US" sz="1800" dirty="0">
                <a:solidFill>
                  <a:schemeClr val="bg1"/>
                </a:solidFill>
              </a:rPr>
            </a:br>
            <a:r>
              <a:rPr lang="en-US" sz="1800" dirty="0">
                <a:solidFill>
                  <a:schemeClr val="bg1"/>
                </a:solidFill>
              </a:rPr>
              <a:t>Koninklijk Museum voor Schone Kunsten, Antwerp</a:t>
            </a:r>
            <a:br>
              <a:rPr lang="en-US" sz="1800" dirty="0">
                <a:solidFill>
                  <a:schemeClr val="bg1"/>
                </a:solidFill>
              </a:rPr>
            </a:br>
            <a:br>
              <a:rPr lang="en-US" sz="1800" dirty="0">
                <a:solidFill>
                  <a:schemeClr val="bg1"/>
                </a:solidFill>
              </a:rPr>
            </a:br>
            <a:r>
              <a:rPr lang="en-US" sz="1800" i="1" dirty="0">
                <a:solidFill>
                  <a:schemeClr val="bg1"/>
                </a:solidFill>
              </a:rPr>
              <a:t>The Fall of the Rebellious Angels </a:t>
            </a:r>
            <a:r>
              <a:rPr lang="en-US" sz="1800" dirty="0">
                <a:solidFill>
                  <a:schemeClr val="bg1"/>
                </a:solidFill>
              </a:rPr>
              <a:t>was the middle panel of a triptych that decorated the altar at the Fencers' guild in the Onze-Lieve-Vrouwekerk in Antwerp (the Church of Our Lady). In the iconoclastic fury of 1566 the triptych was severely damaged and lost both of its side panels.</a:t>
            </a:r>
            <a:br>
              <a:rPr lang="en-US" sz="1800" dirty="0">
                <a:solidFill>
                  <a:schemeClr val="bg1"/>
                </a:solidFill>
              </a:rPr>
            </a:br>
            <a:r>
              <a:rPr lang="en-US" sz="1800" dirty="0">
                <a:solidFill>
                  <a:schemeClr val="bg1"/>
                </a:solidFill>
              </a:rPr>
              <a:t>The scene represented in the painting stems from Revelation  12.  Michael, the patron saint of the Fencers' guild, is fighting the dragon with seven heads, and the devils. The archangel and his helpers are attacking using the fencers' weapons, while the devils are defending themselves with knives, axes, pikes, bows and arrows and torches. </a:t>
            </a:r>
          </a:p>
        </p:txBody>
      </p:sp>
    </p:spTree>
    <p:extLst>
      <p:ext uri="{BB962C8B-B14F-4D97-AF65-F5344CB8AC3E}">
        <p14:creationId xmlns:p14="http://schemas.microsoft.com/office/powerpoint/2010/main" val="24271986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0633" y="114306"/>
            <a:ext cx="4652815" cy="48738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6421481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rkleText_16x9.potx" id="{771666D2-6CBA-47B2-A4DE-9266E545B17E}" vid="{D4FBD173-578B-4CAD-8C1F-42DB78090B0D}"/>
    </a:ext>
  </a:ext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7400</TotalTime>
  <Words>3721</Words>
  <Application>Microsoft Office PowerPoint</Application>
  <PresentationFormat>On-screen Show (16:9)</PresentationFormat>
  <Paragraphs>353</Paragraphs>
  <Slides>36</Slides>
  <Notes>26</Notes>
  <HiddenSlides>0</HiddenSlides>
  <MMClips>0</MMClips>
  <ScaleCrop>false</ScaleCrop>
  <HeadingPairs>
    <vt:vector size="6" baseType="variant">
      <vt:variant>
        <vt:lpstr>Fonts Used</vt:lpstr>
      </vt:variant>
      <vt:variant>
        <vt:i4>11</vt:i4>
      </vt:variant>
      <vt:variant>
        <vt:lpstr>Theme</vt:lpstr>
      </vt:variant>
      <vt:variant>
        <vt:i4>8</vt:i4>
      </vt:variant>
      <vt:variant>
        <vt:lpstr>Slide Titles</vt:lpstr>
      </vt:variant>
      <vt:variant>
        <vt:i4>36</vt:i4>
      </vt:variant>
    </vt:vector>
  </HeadingPairs>
  <TitlesOfParts>
    <vt:vector size="55" baseType="lpstr">
      <vt:lpstr>Arial</vt:lpstr>
      <vt:lpstr>Book Antiqua</vt:lpstr>
      <vt:lpstr>Calibri</vt:lpstr>
      <vt:lpstr>Calibri Light</vt:lpstr>
      <vt:lpstr>Franklin Gothic Heavy</vt:lpstr>
      <vt:lpstr>Lucida Sans</vt:lpstr>
      <vt:lpstr>Times New Roman</vt:lpstr>
      <vt:lpstr>Wingdings</vt:lpstr>
      <vt:lpstr>Wingdings 2</vt:lpstr>
      <vt:lpstr>Wingdings 3</vt:lpstr>
      <vt:lpstr>WP TypographicSymbols</vt:lpstr>
      <vt:lpstr>Apex</vt:lpstr>
      <vt:lpstr>4_Office Theme</vt:lpstr>
      <vt:lpstr>5_Office Theme</vt:lpstr>
      <vt:lpstr>6_Office Theme</vt:lpstr>
      <vt:lpstr>7_Office Theme</vt:lpstr>
      <vt:lpstr>8_Office Theme</vt:lpstr>
      <vt:lpstr>9_Office Theme</vt:lpstr>
      <vt:lpstr>15_Office Theme</vt:lpstr>
      <vt:lpstr>PowerPoint Presentation</vt:lpstr>
      <vt:lpstr>The Revelation to John</vt:lpstr>
      <vt:lpstr>Lesson FOUR</vt:lpstr>
      <vt:lpstr>Review</vt:lpstr>
      <vt:lpstr>Themes</vt:lpstr>
      <vt:lpstr>Themes</vt:lpstr>
      <vt:lpstr>More Themes</vt:lpstr>
      <vt:lpstr>Twenty Four Elders</vt:lpstr>
      <vt:lpstr>Twenty Four Elders</vt:lpstr>
      <vt:lpstr>Twenty Four Elders</vt:lpstr>
      <vt:lpstr>Jacobello Alberegno, Polyptych of the Apocalypse, 1360-90 Tempera on panel, 95 x 61 cm (centre), 45 x 33 cm (sides) Gallerie dell'Accademia, Venice</vt:lpstr>
      <vt:lpstr>Twenty Four Elders</vt:lpstr>
      <vt:lpstr>Four Horsemen of the Apocalypse – </vt:lpstr>
      <vt:lpstr>Four Horsemen of the Apocalypse – </vt:lpstr>
      <vt:lpstr>The White Horse</vt:lpstr>
      <vt:lpstr>The Red Horse</vt:lpstr>
      <vt:lpstr>The Black Horse</vt:lpstr>
      <vt:lpstr>Pale Green Horse</vt:lpstr>
      <vt:lpstr>Nicolas Bataille, The Harlot Seated on the Beast, 1375-79 Tapestry, 400 x 1800 cm Musée des Tapisseries, Angers</vt:lpstr>
      <vt:lpstr>Mark of the Beast/666</vt:lpstr>
      <vt:lpstr>666 Oxford Dictionary of The Christian Church</vt:lpstr>
      <vt:lpstr>666 Oxford Dictionary of The Christian Church</vt:lpstr>
      <vt:lpstr>666 Oxford Dictionary of The Christian Church</vt:lpstr>
      <vt:lpstr>Spanish Miniaturist,  Locusts Come upon the Earth c. 1180 Tempera, gold, and ink on parchment, 445 x 300 mm Metropolitan Museum of Art, New York</vt:lpstr>
      <vt:lpstr>Pacino di Bonaguida, Laudario of the Compagnia di Sant'Agnese, 1320s Tempera and gold on parchment, 438 x 322 mm British Library, London  The hymn of praise to St Michael, "Exultando in Gesu" (Rejoicing in Christ), is spelled out in gilt capitals across the bottom of the leaf. </vt:lpstr>
      <vt:lpstr>666 Happy?</vt:lpstr>
      <vt:lpstr>The Number Seven</vt:lpstr>
      <vt:lpstr>Seventh Seal</vt:lpstr>
      <vt:lpstr>Still more Sevens</vt:lpstr>
      <vt:lpstr>Seven Means Completeness and Perfection</vt:lpstr>
      <vt:lpstr>Unknown German Master, Madonna on a Crescent Moon in Hortus Conclusus 1450s Oak, 95 x 62 cm Staatliche Museen, Berlin  This image represents an unusual combination of the Woman of the Apocalypse and a Madonna of Humility. The Madonna is shown seated in an enclosed garden, with male and female donors in suitably humble small scale.</vt:lpstr>
      <vt:lpstr>William Blake,  The Great Red Dragon and the Woman Clothed with the Sun: "The Devil is Come Down" (Based on Revelation 12:12-17)   No sooner she had spoke but  Rahab Babylon appeared Eastward upon the Paved work  across Europe &amp; Asia Glorious as the midday Sun in  Satans bosom glowing: A Female hidden in a Male, Religion  hidden in War Namd Moral Virtue: cruel two-fold  Monster shining bright A Dragon red &amp; hidden Harlot which John in Patmos saw (Milton a Poem, c. 1811)</vt:lpstr>
      <vt:lpstr>Woman Clothed with the Sun and on the Moon.</vt:lpstr>
      <vt:lpstr>Dragons</vt:lpstr>
      <vt:lpstr> Frans Floris, The Fall of the Rebellious Angels, 1554 Oil on panel, 308 x 220 cm Koninklijk Museum voor Schone Kunsten, Antwerp  The Fall of the Rebellious Angels was the middle panel of a triptych that decorated the altar at the Fencers' guild in the Onze-Lieve-Vrouwekerk in Antwerp (the Church of Our Lady). In the iconoclastic fury of 1566 the triptych was severely damaged and lost both of its side panels. The scene represented in the painting stems from Revelation  12.  Michael, the patron saint of the Fencers' guild, is fighting the dragon with seven heads, and the devils. The archangel and his helpers are attacking using the fencers' weapons, while the devils are defending themselves with knives, axes, pikes, bows and arrows and torches. </vt:lpstr>
      <vt:lpstr>PowerPoint Presentation</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REVELATION FOR THE MODERN READER</dc:title>
  <dc:creator>JBC</dc:creator>
  <cp:lastModifiedBy>Junius B Cross</cp:lastModifiedBy>
  <cp:revision>134</cp:revision>
  <dcterms:created xsi:type="dcterms:W3CDTF">2013-01-28T07:04:20Z</dcterms:created>
  <dcterms:modified xsi:type="dcterms:W3CDTF">2017-08-20T20:53:27Z</dcterms:modified>
</cp:coreProperties>
</file>