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621" r:id="rId2"/>
    <p:sldId id="622" r:id="rId3"/>
    <p:sldId id="623" r:id="rId4"/>
    <p:sldId id="624" r:id="rId5"/>
    <p:sldId id="625" r:id="rId6"/>
    <p:sldId id="626" r:id="rId7"/>
    <p:sldId id="627" r:id="rId8"/>
    <p:sldId id="628" r:id="rId9"/>
    <p:sldId id="629" r:id="rId10"/>
    <p:sldId id="630" r:id="rId11"/>
    <p:sldId id="631" r:id="rId12"/>
    <p:sldId id="640" r:id="rId13"/>
    <p:sldId id="641" r:id="rId14"/>
    <p:sldId id="642" r:id="rId15"/>
    <p:sldId id="643" r:id="rId16"/>
    <p:sldId id="644" r:id="rId17"/>
    <p:sldId id="645" r:id="rId18"/>
    <p:sldId id="646" r:id="rId19"/>
    <p:sldId id="647" r:id="rId20"/>
    <p:sldId id="648" r:id="rId21"/>
    <p:sldId id="632" r:id="rId22"/>
    <p:sldId id="64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1" autoAdjust="0"/>
    <p:restoredTop sz="94660"/>
  </p:normalViewPr>
  <p:slideViewPr>
    <p:cSldViewPr snapToGrid="0">
      <p:cViewPr varScale="1">
        <p:scale>
          <a:sx n="64" d="100"/>
          <a:sy n="64" d="100"/>
        </p:scale>
        <p:origin x="45" y="6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addSld modSld">
      <pc:chgData name="Junius B Cross" userId="38d6a8e307679b5c" providerId="LiveId" clId="{76B2420C-400A-42FC-A4AC-64B23C65DAA3}" dt="2026-06-27T22:38:12.772" v="6" actId="26606"/>
      <pc:docMkLst>
        <pc:docMk/>
      </pc:docMkLst>
      <pc:sldChg chg="modSp mod modNotes">
        <pc:chgData name="Junius B Cross" userId="38d6a8e307679b5c" providerId="LiveId" clId="{76B2420C-400A-42FC-A4AC-64B23C65DAA3}" dt="2026-06-27T22:09:44.732" v="1" actId="26606"/>
        <pc:sldMkLst>
          <pc:docMk/>
          <pc:sldMk cId="3529981204" sldId="621"/>
        </pc:sldMkLst>
        <pc:spChg chg="mod">
          <ac:chgData name="Junius B Cross" userId="38d6a8e307679b5c" providerId="LiveId" clId="{76B2420C-400A-42FC-A4AC-64B23C65DAA3}" dt="2026-06-27T22:02:35.933" v="0" actId="26606"/>
          <ac:spMkLst>
            <pc:docMk/>
            <pc:sldMk cId="3529981204" sldId="621"/>
            <ac:spMk id="3" creationId="{00000000-0000-0000-0000-000000000000}"/>
          </ac:spMkLst>
        </pc:spChg>
      </pc:sldChg>
      <pc:sldChg chg="modSp mod">
        <pc:chgData name="Junius B Cross" userId="38d6a8e307679b5c" providerId="LiveId" clId="{76B2420C-400A-42FC-A4AC-64B23C65DAA3}" dt="2026-06-27T22:02:35.933" v="0" actId="26606"/>
        <pc:sldMkLst>
          <pc:docMk/>
          <pc:sldMk cId="3138551720" sldId="622"/>
        </pc:sldMkLst>
        <pc:spChg chg="mod">
          <ac:chgData name="Junius B Cross" userId="38d6a8e307679b5c" providerId="LiveId" clId="{76B2420C-400A-42FC-A4AC-64B23C65DAA3}" dt="2026-06-27T22:02:35.933" v="0" actId="26606"/>
          <ac:spMkLst>
            <pc:docMk/>
            <pc:sldMk cId="3138551720" sldId="622"/>
            <ac:spMk id="5" creationId="{00000000-0000-0000-0000-000000000000}"/>
          </ac:spMkLst>
        </pc:spChg>
      </pc:sldChg>
      <pc:sldChg chg="modSp mod">
        <pc:chgData name="Junius B Cross" userId="38d6a8e307679b5c" providerId="LiveId" clId="{76B2420C-400A-42FC-A4AC-64B23C65DAA3}" dt="2026-06-27T22:09:44.732" v="1" actId="26606"/>
        <pc:sldMkLst>
          <pc:docMk/>
          <pc:sldMk cId="4035148141" sldId="623"/>
        </pc:sldMkLst>
        <pc:spChg chg="mod">
          <ac:chgData name="Junius B Cross" userId="38d6a8e307679b5c" providerId="LiveId" clId="{76B2420C-400A-42FC-A4AC-64B23C65DAA3}" dt="2026-06-27T22:09:44.732" v="1" actId="26606"/>
          <ac:spMkLst>
            <pc:docMk/>
            <pc:sldMk cId="4035148141" sldId="623"/>
            <ac:spMk id="2" creationId="{00000000-0000-0000-0000-000000000000}"/>
          </ac:spMkLst>
        </pc:spChg>
      </pc:sldChg>
      <pc:sldChg chg="modSp mod">
        <pc:chgData name="Junius B Cross" userId="38d6a8e307679b5c" providerId="LiveId" clId="{76B2420C-400A-42FC-A4AC-64B23C65DAA3}" dt="2026-06-27T22:09:44.732" v="1" actId="26606"/>
        <pc:sldMkLst>
          <pc:docMk/>
          <pc:sldMk cId="3903467148" sldId="624"/>
        </pc:sldMkLst>
        <pc:spChg chg="mod">
          <ac:chgData name="Junius B Cross" userId="38d6a8e307679b5c" providerId="LiveId" clId="{76B2420C-400A-42FC-A4AC-64B23C65DAA3}" dt="2026-06-27T22:09:44.732" v="1" actId="26606"/>
          <ac:spMkLst>
            <pc:docMk/>
            <pc:sldMk cId="3903467148" sldId="624"/>
            <ac:spMk id="2" creationId="{00000000-0000-0000-0000-000000000000}"/>
          </ac:spMkLst>
        </pc:spChg>
      </pc:sldChg>
      <pc:sldChg chg="modSp mod">
        <pc:chgData name="Junius B Cross" userId="38d6a8e307679b5c" providerId="LiveId" clId="{76B2420C-400A-42FC-A4AC-64B23C65DAA3}" dt="2026-06-27T22:09:44.732" v="1" actId="26606"/>
        <pc:sldMkLst>
          <pc:docMk/>
          <pc:sldMk cId="3425372835" sldId="625"/>
        </pc:sldMkLst>
        <pc:spChg chg="mod">
          <ac:chgData name="Junius B Cross" userId="38d6a8e307679b5c" providerId="LiveId" clId="{76B2420C-400A-42FC-A4AC-64B23C65DAA3}" dt="2026-06-27T22:09:44.732" v="1" actId="26606"/>
          <ac:spMkLst>
            <pc:docMk/>
            <pc:sldMk cId="3425372835" sldId="625"/>
            <ac:spMk id="2" creationId="{00000000-0000-0000-0000-000000000000}"/>
          </ac:spMkLst>
        </pc:spChg>
        <pc:spChg chg="mod">
          <ac:chgData name="Junius B Cross" userId="38d6a8e307679b5c" providerId="LiveId" clId="{76B2420C-400A-42FC-A4AC-64B23C65DAA3}" dt="2026-06-27T22:02:35.933" v="0" actId="26606"/>
          <ac:spMkLst>
            <pc:docMk/>
            <pc:sldMk cId="3425372835" sldId="625"/>
            <ac:spMk id="3" creationId="{00000000-0000-0000-0000-000000000000}"/>
          </ac:spMkLst>
        </pc:spChg>
      </pc:sldChg>
      <pc:sldChg chg="modSp mod">
        <pc:chgData name="Junius B Cross" userId="38d6a8e307679b5c" providerId="LiveId" clId="{76B2420C-400A-42FC-A4AC-64B23C65DAA3}" dt="2026-06-27T22:09:44.732" v="1" actId="26606"/>
        <pc:sldMkLst>
          <pc:docMk/>
          <pc:sldMk cId="1548742739" sldId="626"/>
        </pc:sldMkLst>
        <pc:spChg chg="mod">
          <ac:chgData name="Junius B Cross" userId="38d6a8e307679b5c" providerId="LiveId" clId="{76B2420C-400A-42FC-A4AC-64B23C65DAA3}" dt="2026-06-27T22:09:44.732" v="1" actId="26606"/>
          <ac:spMkLst>
            <pc:docMk/>
            <pc:sldMk cId="1548742739" sldId="626"/>
            <ac:spMk id="2" creationId="{00000000-0000-0000-0000-000000000000}"/>
          </ac:spMkLst>
        </pc:spChg>
      </pc:sldChg>
      <pc:sldChg chg="modSp mod">
        <pc:chgData name="Junius B Cross" userId="38d6a8e307679b5c" providerId="LiveId" clId="{76B2420C-400A-42FC-A4AC-64B23C65DAA3}" dt="2026-06-27T22:09:44.732" v="1" actId="26606"/>
        <pc:sldMkLst>
          <pc:docMk/>
          <pc:sldMk cId="1057820606" sldId="627"/>
        </pc:sldMkLst>
        <pc:spChg chg="mod">
          <ac:chgData name="Junius B Cross" userId="38d6a8e307679b5c" providerId="LiveId" clId="{76B2420C-400A-42FC-A4AC-64B23C65DAA3}" dt="2026-06-27T22:09:44.732" v="1" actId="26606"/>
          <ac:spMkLst>
            <pc:docMk/>
            <pc:sldMk cId="1057820606" sldId="627"/>
            <ac:spMk id="2" creationId="{00000000-0000-0000-0000-000000000000}"/>
          </ac:spMkLst>
        </pc:spChg>
      </pc:sldChg>
      <pc:sldChg chg="modSp mod modNotes">
        <pc:chgData name="Junius B Cross" userId="38d6a8e307679b5c" providerId="LiveId" clId="{76B2420C-400A-42FC-A4AC-64B23C65DAA3}" dt="2026-06-27T22:38:12.772" v="6" actId="26606"/>
        <pc:sldMkLst>
          <pc:docMk/>
          <pc:sldMk cId="4054021542" sldId="628"/>
        </pc:sldMkLst>
        <pc:spChg chg="mod">
          <ac:chgData name="Junius B Cross" userId="38d6a8e307679b5c" providerId="LiveId" clId="{76B2420C-400A-42FC-A4AC-64B23C65DAA3}" dt="2026-06-27T22:02:35.933" v="0" actId="26606"/>
          <ac:spMkLst>
            <pc:docMk/>
            <pc:sldMk cId="4054021542" sldId="628"/>
            <ac:spMk id="3" creationId="{00000000-0000-0000-0000-000000000000}"/>
          </ac:spMkLst>
        </pc:spChg>
      </pc:sldChg>
      <pc:sldChg chg="modNotes">
        <pc:chgData name="Junius B Cross" userId="38d6a8e307679b5c" providerId="LiveId" clId="{76B2420C-400A-42FC-A4AC-64B23C65DAA3}" dt="2026-06-27T22:38:12.772" v="6" actId="26606"/>
        <pc:sldMkLst>
          <pc:docMk/>
          <pc:sldMk cId="817222627" sldId="629"/>
        </pc:sldMkLst>
      </pc:sldChg>
      <pc:sldChg chg="modSp mod modNotes">
        <pc:chgData name="Junius B Cross" userId="38d6a8e307679b5c" providerId="LiveId" clId="{76B2420C-400A-42FC-A4AC-64B23C65DAA3}" dt="2026-06-27T22:38:12.772" v="6" actId="26606"/>
        <pc:sldMkLst>
          <pc:docMk/>
          <pc:sldMk cId="3360534986" sldId="630"/>
        </pc:sldMkLst>
        <pc:spChg chg="mod">
          <ac:chgData name="Junius B Cross" userId="38d6a8e307679b5c" providerId="LiveId" clId="{76B2420C-400A-42FC-A4AC-64B23C65DAA3}" dt="2026-06-27T22:02:35.933" v="0" actId="26606"/>
          <ac:spMkLst>
            <pc:docMk/>
            <pc:sldMk cId="3360534986" sldId="630"/>
            <ac:spMk id="7" creationId="{00000000-0000-0000-0000-000000000000}"/>
          </ac:spMkLst>
        </pc:spChg>
        <pc:spChg chg="mod">
          <ac:chgData name="Junius B Cross" userId="38d6a8e307679b5c" providerId="LiveId" clId="{76B2420C-400A-42FC-A4AC-64B23C65DAA3}" dt="2026-06-27T22:02:35.933" v="0" actId="26606"/>
          <ac:spMkLst>
            <pc:docMk/>
            <pc:sldMk cId="3360534986" sldId="630"/>
            <ac:spMk id="8" creationId="{00000000-0000-0000-0000-000000000000}"/>
          </ac:spMkLst>
        </pc:spChg>
        <pc:spChg chg="mod">
          <ac:chgData name="Junius B Cross" userId="38d6a8e307679b5c" providerId="LiveId" clId="{76B2420C-400A-42FC-A4AC-64B23C65DAA3}" dt="2026-06-27T22:18:02.830" v="3" actId="26606"/>
          <ac:spMkLst>
            <pc:docMk/>
            <pc:sldMk cId="3360534986" sldId="630"/>
            <ac:spMk id="9" creationId="{00000000-0000-0000-0000-000000000000}"/>
          </ac:spMkLst>
        </pc:spChg>
      </pc:sldChg>
      <pc:sldChg chg="modSp mod modNotes">
        <pc:chgData name="Junius B Cross" userId="38d6a8e307679b5c" providerId="LiveId" clId="{76B2420C-400A-42FC-A4AC-64B23C65DAA3}" dt="2026-06-27T22:38:12.772" v="6" actId="26606"/>
        <pc:sldMkLst>
          <pc:docMk/>
          <pc:sldMk cId="681770143" sldId="631"/>
        </pc:sldMkLst>
        <pc:spChg chg="mod">
          <ac:chgData name="Junius B Cross" userId="38d6a8e307679b5c" providerId="LiveId" clId="{76B2420C-400A-42FC-A4AC-64B23C65DAA3}" dt="2026-06-27T22:02:35.933" v="0" actId="26606"/>
          <ac:spMkLst>
            <pc:docMk/>
            <pc:sldMk cId="681770143" sldId="631"/>
            <ac:spMk id="3" creationId="{00000000-0000-0000-0000-000000000000}"/>
          </ac:spMkLst>
        </pc:spChg>
      </pc:sldChg>
      <pc:sldChg chg="modSp mod modNotes">
        <pc:chgData name="Junius B Cross" userId="38d6a8e307679b5c" providerId="LiveId" clId="{76B2420C-400A-42FC-A4AC-64B23C65DAA3}" dt="2026-06-27T22:29:20.288" v="5" actId="26606"/>
        <pc:sldMkLst>
          <pc:docMk/>
          <pc:sldMk cId="56679310" sldId="632"/>
        </pc:sldMkLst>
        <pc:spChg chg="mod">
          <ac:chgData name="Junius B Cross" userId="38d6a8e307679b5c" providerId="LiveId" clId="{76B2420C-400A-42FC-A4AC-64B23C65DAA3}" dt="2026-06-27T22:29:20.288" v="5" actId="26606"/>
          <ac:spMkLst>
            <pc:docMk/>
            <pc:sldMk cId="56679310" sldId="632"/>
            <ac:spMk id="19" creationId="{00000000-0000-0000-0000-000000000000}"/>
          </ac:spMkLst>
        </pc:spChg>
      </pc:sldChg>
      <pc:sldChg chg="modSp mod modNotes">
        <pc:chgData name="Junius B Cross" userId="38d6a8e307679b5c" providerId="LiveId" clId="{76B2420C-400A-42FC-A4AC-64B23C65DAA3}" dt="2026-06-27T22:38:12.772" v="6" actId="26606"/>
        <pc:sldMkLst>
          <pc:docMk/>
          <pc:sldMk cId="1992592034" sldId="640"/>
        </pc:sldMkLst>
        <pc:spChg chg="mod">
          <ac:chgData name="Junius B Cross" userId="38d6a8e307679b5c" providerId="LiveId" clId="{76B2420C-400A-42FC-A4AC-64B23C65DAA3}" dt="2026-06-27T22:18:02.830" v="3" actId="26606"/>
          <ac:spMkLst>
            <pc:docMk/>
            <pc:sldMk cId="1992592034" sldId="640"/>
            <ac:spMk id="15" creationId="{00000000-0000-0000-0000-000000000000}"/>
          </ac:spMkLst>
        </pc:spChg>
      </pc:sldChg>
      <pc:sldChg chg="modSp mod modNotes">
        <pc:chgData name="Junius B Cross" userId="38d6a8e307679b5c" providerId="LiveId" clId="{76B2420C-400A-42FC-A4AC-64B23C65DAA3}" dt="2026-06-27T22:38:12.772" v="6" actId="26606"/>
        <pc:sldMkLst>
          <pc:docMk/>
          <pc:sldMk cId="3276127734" sldId="641"/>
        </pc:sldMkLst>
        <pc:spChg chg="mod">
          <ac:chgData name="Junius B Cross" userId="38d6a8e307679b5c" providerId="LiveId" clId="{76B2420C-400A-42FC-A4AC-64B23C65DAA3}" dt="2026-06-27T22:02:35.933" v="0" actId="26606"/>
          <ac:spMkLst>
            <pc:docMk/>
            <pc:sldMk cId="3276127734" sldId="641"/>
            <ac:spMk id="3" creationId="{00000000-0000-0000-0000-000000000000}"/>
          </ac:spMkLst>
        </pc:spChg>
      </pc:sldChg>
      <pc:sldChg chg="modSp mod modNotes">
        <pc:chgData name="Junius B Cross" userId="38d6a8e307679b5c" providerId="LiveId" clId="{76B2420C-400A-42FC-A4AC-64B23C65DAA3}" dt="2026-06-27T22:38:12.772" v="6" actId="26606"/>
        <pc:sldMkLst>
          <pc:docMk/>
          <pc:sldMk cId="3309022957" sldId="642"/>
        </pc:sldMkLst>
        <pc:spChg chg="mod">
          <ac:chgData name="Junius B Cross" userId="38d6a8e307679b5c" providerId="LiveId" clId="{76B2420C-400A-42FC-A4AC-64B23C65DAA3}" dt="2026-06-27T22:02:35.933" v="0" actId="26606"/>
          <ac:spMkLst>
            <pc:docMk/>
            <pc:sldMk cId="3309022957" sldId="642"/>
            <ac:spMk id="3" creationId="{00000000-0000-0000-0000-000000000000}"/>
          </ac:spMkLst>
        </pc:spChg>
      </pc:sldChg>
      <pc:sldChg chg="modSp mod modNotes">
        <pc:chgData name="Junius B Cross" userId="38d6a8e307679b5c" providerId="LiveId" clId="{76B2420C-400A-42FC-A4AC-64B23C65DAA3}" dt="2026-06-27T22:38:12.772" v="6" actId="26606"/>
        <pc:sldMkLst>
          <pc:docMk/>
          <pc:sldMk cId="4280990884" sldId="643"/>
        </pc:sldMkLst>
        <pc:spChg chg="mod">
          <ac:chgData name="Junius B Cross" userId="38d6a8e307679b5c" providerId="LiveId" clId="{76B2420C-400A-42FC-A4AC-64B23C65DAA3}" dt="2026-06-27T22:02:35.933" v="0" actId="26606"/>
          <ac:spMkLst>
            <pc:docMk/>
            <pc:sldMk cId="4280990884" sldId="643"/>
            <ac:spMk id="2" creationId="{00000000-0000-0000-0000-000000000000}"/>
          </ac:spMkLst>
        </pc:spChg>
        <pc:spChg chg="mod">
          <ac:chgData name="Junius B Cross" userId="38d6a8e307679b5c" providerId="LiveId" clId="{76B2420C-400A-42FC-A4AC-64B23C65DAA3}" dt="2026-06-27T22:29:20.288" v="5" actId="26606"/>
          <ac:spMkLst>
            <pc:docMk/>
            <pc:sldMk cId="4280990884" sldId="643"/>
            <ac:spMk id="3" creationId="{00000000-0000-0000-0000-000000000000}"/>
          </ac:spMkLst>
        </pc:spChg>
      </pc:sldChg>
      <pc:sldChg chg="modSp mod modNotes">
        <pc:chgData name="Junius B Cross" userId="38d6a8e307679b5c" providerId="LiveId" clId="{76B2420C-400A-42FC-A4AC-64B23C65DAA3}" dt="2026-06-27T22:38:12.772" v="6" actId="26606"/>
        <pc:sldMkLst>
          <pc:docMk/>
          <pc:sldMk cId="2330224022" sldId="644"/>
        </pc:sldMkLst>
        <pc:spChg chg="mod">
          <ac:chgData name="Junius B Cross" userId="38d6a8e307679b5c" providerId="LiveId" clId="{76B2420C-400A-42FC-A4AC-64B23C65DAA3}" dt="2026-06-27T22:02:35.933" v="0" actId="26606"/>
          <ac:spMkLst>
            <pc:docMk/>
            <pc:sldMk cId="2330224022" sldId="644"/>
            <ac:spMk id="2" creationId="{00000000-0000-0000-0000-000000000000}"/>
          </ac:spMkLst>
        </pc:spChg>
        <pc:spChg chg="mod">
          <ac:chgData name="Junius B Cross" userId="38d6a8e307679b5c" providerId="LiveId" clId="{76B2420C-400A-42FC-A4AC-64B23C65DAA3}" dt="2026-06-27T22:29:20.288" v="5" actId="26606"/>
          <ac:spMkLst>
            <pc:docMk/>
            <pc:sldMk cId="2330224022" sldId="644"/>
            <ac:spMk id="3" creationId="{00000000-0000-0000-0000-000000000000}"/>
          </ac:spMkLst>
        </pc:spChg>
      </pc:sldChg>
      <pc:sldChg chg="modSp mod modNotes">
        <pc:chgData name="Junius B Cross" userId="38d6a8e307679b5c" providerId="LiveId" clId="{76B2420C-400A-42FC-A4AC-64B23C65DAA3}" dt="2026-06-27T22:38:12.772" v="6" actId="26606"/>
        <pc:sldMkLst>
          <pc:docMk/>
          <pc:sldMk cId="2632372520" sldId="645"/>
        </pc:sldMkLst>
        <pc:spChg chg="mod">
          <ac:chgData name="Junius B Cross" userId="38d6a8e307679b5c" providerId="LiveId" clId="{76B2420C-400A-42FC-A4AC-64B23C65DAA3}" dt="2026-06-27T22:29:20.288" v="5" actId="26606"/>
          <ac:spMkLst>
            <pc:docMk/>
            <pc:sldMk cId="2632372520" sldId="645"/>
            <ac:spMk id="3" creationId="{00000000-0000-0000-0000-000000000000}"/>
          </ac:spMkLst>
        </pc:spChg>
      </pc:sldChg>
      <pc:sldChg chg="modSp mod modNotes">
        <pc:chgData name="Junius B Cross" userId="38d6a8e307679b5c" providerId="LiveId" clId="{76B2420C-400A-42FC-A4AC-64B23C65DAA3}" dt="2026-06-27T22:38:12.772" v="6" actId="26606"/>
        <pc:sldMkLst>
          <pc:docMk/>
          <pc:sldMk cId="2329571426" sldId="646"/>
        </pc:sldMkLst>
        <pc:spChg chg="mod">
          <ac:chgData name="Junius B Cross" userId="38d6a8e307679b5c" providerId="LiveId" clId="{76B2420C-400A-42FC-A4AC-64B23C65DAA3}" dt="2026-06-27T22:23:58.306" v="4" actId="26606"/>
          <ac:spMkLst>
            <pc:docMk/>
            <pc:sldMk cId="2329571426" sldId="646"/>
            <ac:spMk id="3" creationId="{00000000-0000-0000-0000-000000000000}"/>
          </ac:spMkLst>
        </pc:spChg>
      </pc:sldChg>
      <pc:sldChg chg="modSp mod modNotes">
        <pc:chgData name="Junius B Cross" userId="38d6a8e307679b5c" providerId="LiveId" clId="{76B2420C-400A-42FC-A4AC-64B23C65DAA3}" dt="2026-06-27T22:38:12.772" v="6" actId="26606"/>
        <pc:sldMkLst>
          <pc:docMk/>
          <pc:sldMk cId="2266793128" sldId="647"/>
        </pc:sldMkLst>
        <pc:spChg chg="mod">
          <ac:chgData name="Junius B Cross" userId="38d6a8e307679b5c" providerId="LiveId" clId="{76B2420C-400A-42FC-A4AC-64B23C65DAA3}" dt="2026-06-27T22:23:58.306" v="4" actId="26606"/>
          <ac:spMkLst>
            <pc:docMk/>
            <pc:sldMk cId="2266793128" sldId="647"/>
            <ac:spMk id="3" creationId="{00000000-0000-0000-0000-000000000000}"/>
          </ac:spMkLst>
        </pc:spChg>
      </pc:sldChg>
      <pc:sldChg chg="modNotes">
        <pc:chgData name="Junius B Cross" userId="38d6a8e307679b5c" providerId="LiveId" clId="{76B2420C-400A-42FC-A4AC-64B23C65DAA3}" dt="2026-06-27T22:29:20.288" v="5" actId="26606"/>
        <pc:sldMkLst>
          <pc:docMk/>
          <pc:sldMk cId="1898909956" sldId="648"/>
        </pc:sldMkLst>
      </pc:sldChg>
      <pc:sldChg chg="add">
        <pc:chgData name="Junius B Cross" userId="38d6a8e307679b5c" providerId="LiveId" clId="{76B2420C-400A-42FC-A4AC-64B23C65DAA3}" dt="2026-06-27T22:38:12.772" v="6" actId="26606"/>
        <pc:sldMkLst>
          <pc:docMk/>
          <pc:sldMk cId="2632372520" sldId="64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EC8A83-E435-4862-B90E-CF6C093D21F1}" type="doc">
      <dgm:prSet loTypeId="urn:microsoft.com/office/officeart/2005/8/layout/hierarchy1" loCatId="hierarchy" qsTypeId="urn:microsoft.com/office/officeart/2005/8/quickstyle/simple2" qsCatId="simple" csTypeId="urn:microsoft.com/office/officeart/2005/8/colors/accent0_3" csCatId="mainScheme"/>
      <dgm:spPr/>
      <dgm:t>
        <a:bodyPr/>
        <a:lstStyle/>
        <a:p>
          <a:endParaRPr lang="en-US"/>
        </a:p>
      </dgm:t>
    </dgm:pt>
    <dgm:pt modelId="{93591DA0-E893-44A2-9834-8A96078AF651}">
      <dgm:prSet/>
      <dgm:spPr/>
      <dgm:t>
        <a:bodyPr/>
        <a:lstStyle/>
        <a:p>
          <a:r>
            <a:rPr lang="en-US"/>
            <a:t>The importance of these concepts of different sources, J, E, D and P is that there are contradictions and repetitions in the text that are very troubling if we assume that it was one document written one time dictated from God, but that are no trouble if you know that it was from serval writers over time with different concerns.  </a:t>
          </a:r>
        </a:p>
      </dgm:t>
    </dgm:pt>
    <dgm:pt modelId="{3A692A51-0D74-4F3D-B112-EA410804E659}" type="parTrans" cxnId="{C39E9BC5-C321-4FEB-AE83-B9CD7D8844EE}">
      <dgm:prSet/>
      <dgm:spPr/>
      <dgm:t>
        <a:bodyPr/>
        <a:lstStyle/>
        <a:p>
          <a:endParaRPr lang="en-US"/>
        </a:p>
      </dgm:t>
    </dgm:pt>
    <dgm:pt modelId="{B6873D4D-8928-4F79-9ED0-B03F2BC5225A}" type="sibTrans" cxnId="{C39E9BC5-C321-4FEB-AE83-B9CD7D8844EE}">
      <dgm:prSet/>
      <dgm:spPr/>
      <dgm:t>
        <a:bodyPr/>
        <a:lstStyle/>
        <a:p>
          <a:endParaRPr lang="en-US"/>
        </a:p>
      </dgm:t>
    </dgm:pt>
    <dgm:pt modelId="{BEAD3301-3BDA-4821-A9E5-095E00B053B3}">
      <dgm:prSet/>
      <dgm:spPr/>
      <dgm:t>
        <a:bodyPr/>
        <a:lstStyle/>
        <a:p>
          <a:r>
            <a:rPr lang="en-US"/>
            <a:t>The contradictions were not removed because the editors did not feel that they could alter traditional writings and they recognized the value of differing points of view. </a:t>
          </a:r>
        </a:p>
      </dgm:t>
    </dgm:pt>
    <dgm:pt modelId="{8430B85A-DF3D-4B9F-A522-51714318AF78}" type="parTrans" cxnId="{F365792A-E4C5-416F-AED1-377B072E9126}">
      <dgm:prSet/>
      <dgm:spPr/>
      <dgm:t>
        <a:bodyPr/>
        <a:lstStyle/>
        <a:p>
          <a:endParaRPr lang="en-US"/>
        </a:p>
      </dgm:t>
    </dgm:pt>
    <dgm:pt modelId="{18F8F6AD-BFBB-40E6-BFC9-F4031031EF4B}" type="sibTrans" cxnId="{F365792A-E4C5-416F-AED1-377B072E9126}">
      <dgm:prSet/>
      <dgm:spPr/>
      <dgm:t>
        <a:bodyPr/>
        <a:lstStyle/>
        <a:p>
          <a:endParaRPr lang="en-US"/>
        </a:p>
      </dgm:t>
    </dgm:pt>
    <dgm:pt modelId="{48D5F0E9-8BED-4F65-8854-F128AE90C0A0}" type="pres">
      <dgm:prSet presAssocID="{D9EC8A83-E435-4862-B90E-CF6C093D21F1}" presName="hierChild1" presStyleCnt="0">
        <dgm:presLayoutVars>
          <dgm:chPref val="1"/>
          <dgm:dir/>
          <dgm:animOne val="branch"/>
          <dgm:animLvl val="lvl"/>
          <dgm:resizeHandles/>
        </dgm:presLayoutVars>
      </dgm:prSet>
      <dgm:spPr/>
    </dgm:pt>
    <dgm:pt modelId="{03282AEC-B415-4FE4-AAA1-7CA16ADCD380}" type="pres">
      <dgm:prSet presAssocID="{93591DA0-E893-44A2-9834-8A96078AF651}" presName="hierRoot1" presStyleCnt="0"/>
      <dgm:spPr/>
    </dgm:pt>
    <dgm:pt modelId="{120191EA-B66A-4534-9847-6146612DB1EF}" type="pres">
      <dgm:prSet presAssocID="{93591DA0-E893-44A2-9834-8A96078AF651}" presName="composite" presStyleCnt="0"/>
      <dgm:spPr/>
    </dgm:pt>
    <dgm:pt modelId="{59D9204C-FA80-4C73-8BA8-C4070271F49F}" type="pres">
      <dgm:prSet presAssocID="{93591DA0-E893-44A2-9834-8A96078AF651}" presName="background" presStyleLbl="node0" presStyleIdx="0" presStyleCnt="2"/>
      <dgm:spPr/>
    </dgm:pt>
    <dgm:pt modelId="{43BA90EC-36A9-4027-AAB0-E8FBC68589D1}" type="pres">
      <dgm:prSet presAssocID="{93591DA0-E893-44A2-9834-8A96078AF651}" presName="text" presStyleLbl="fgAcc0" presStyleIdx="0" presStyleCnt="2">
        <dgm:presLayoutVars>
          <dgm:chPref val="3"/>
        </dgm:presLayoutVars>
      </dgm:prSet>
      <dgm:spPr/>
    </dgm:pt>
    <dgm:pt modelId="{3AF73D1D-36A9-42B8-8CD0-AA051F01C927}" type="pres">
      <dgm:prSet presAssocID="{93591DA0-E893-44A2-9834-8A96078AF651}" presName="hierChild2" presStyleCnt="0"/>
      <dgm:spPr/>
    </dgm:pt>
    <dgm:pt modelId="{9E56B6CA-0223-4F05-A945-DD1324B493D9}" type="pres">
      <dgm:prSet presAssocID="{BEAD3301-3BDA-4821-A9E5-095E00B053B3}" presName="hierRoot1" presStyleCnt="0"/>
      <dgm:spPr/>
    </dgm:pt>
    <dgm:pt modelId="{3B1536F5-3180-46C7-B6A3-7447FEE205FF}" type="pres">
      <dgm:prSet presAssocID="{BEAD3301-3BDA-4821-A9E5-095E00B053B3}" presName="composite" presStyleCnt="0"/>
      <dgm:spPr/>
    </dgm:pt>
    <dgm:pt modelId="{D854E6A6-68E6-4EAA-86AD-6B2AAB60A3A3}" type="pres">
      <dgm:prSet presAssocID="{BEAD3301-3BDA-4821-A9E5-095E00B053B3}" presName="background" presStyleLbl="node0" presStyleIdx="1" presStyleCnt="2"/>
      <dgm:spPr/>
    </dgm:pt>
    <dgm:pt modelId="{42F9E3C4-341E-4361-A780-701D16BF9236}" type="pres">
      <dgm:prSet presAssocID="{BEAD3301-3BDA-4821-A9E5-095E00B053B3}" presName="text" presStyleLbl="fgAcc0" presStyleIdx="1" presStyleCnt="2">
        <dgm:presLayoutVars>
          <dgm:chPref val="3"/>
        </dgm:presLayoutVars>
      </dgm:prSet>
      <dgm:spPr/>
    </dgm:pt>
    <dgm:pt modelId="{50FF4A20-63B7-487E-8D4C-2F4B602A051C}" type="pres">
      <dgm:prSet presAssocID="{BEAD3301-3BDA-4821-A9E5-095E00B053B3}" presName="hierChild2" presStyleCnt="0"/>
      <dgm:spPr/>
    </dgm:pt>
  </dgm:ptLst>
  <dgm:cxnLst>
    <dgm:cxn modelId="{1A728919-4845-4E67-A30E-F371DA965E39}" type="presOf" srcId="{BEAD3301-3BDA-4821-A9E5-095E00B053B3}" destId="{42F9E3C4-341E-4361-A780-701D16BF9236}" srcOrd="0" destOrd="0" presId="urn:microsoft.com/office/officeart/2005/8/layout/hierarchy1"/>
    <dgm:cxn modelId="{F365792A-E4C5-416F-AED1-377B072E9126}" srcId="{D9EC8A83-E435-4862-B90E-CF6C093D21F1}" destId="{BEAD3301-3BDA-4821-A9E5-095E00B053B3}" srcOrd="1" destOrd="0" parTransId="{8430B85A-DF3D-4B9F-A522-51714318AF78}" sibTransId="{18F8F6AD-BFBB-40E6-BFC9-F4031031EF4B}"/>
    <dgm:cxn modelId="{5B8ED758-0618-4494-ADBE-8B2755988372}" type="presOf" srcId="{D9EC8A83-E435-4862-B90E-CF6C093D21F1}" destId="{48D5F0E9-8BED-4F65-8854-F128AE90C0A0}" srcOrd="0" destOrd="0" presId="urn:microsoft.com/office/officeart/2005/8/layout/hierarchy1"/>
    <dgm:cxn modelId="{C39E9BC5-C321-4FEB-AE83-B9CD7D8844EE}" srcId="{D9EC8A83-E435-4862-B90E-CF6C093D21F1}" destId="{93591DA0-E893-44A2-9834-8A96078AF651}" srcOrd="0" destOrd="0" parTransId="{3A692A51-0D74-4F3D-B112-EA410804E659}" sibTransId="{B6873D4D-8928-4F79-9ED0-B03F2BC5225A}"/>
    <dgm:cxn modelId="{A79869ED-50EF-4AD0-B309-4D8FBD1F7039}" type="presOf" srcId="{93591DA0-E893-44A2-9834-8A96078AF651}" destId="{43BA90EC-36A9-4027-AAB0-E8FBC68589D1}" srcOrd="0" destOrd="0" presId="urn:microsoft.com/office/officeart/2005/8/layout/hierarchy1"/>
    <dgm:cxn modelId="{AFBDE450-7345-4B13-A5E8-49E7ED37E30C}" type="presParOf" srcId="{48D5F0E9-8BED-4F65-8854-F128AE90C0A0}" destId="{03282AEC-B415-4FE4-AAA1-7CA16ADCD380}" srcOrd="0" destOrd="0" presId="urn:microsoft.com/office/officeart/2005/8/layout/hierarchy1"/>
    <dgm:cxn modelId="{15A9C558-0BFF-4E64-9E54-354AFC808CD3}" type="presParOf" srcId="{03282AEC-B415-4FE4-AAA1-7CA16ADCD380}" destId="{120191EA-B66A-4534-9847-6146612DB1EF}" srcOrd="0" destOrd="0" presId="urn:microsoft.com/office/officeart/2005/8/layout/hierarchy1"/>
    <dgm:cxn modelId="{BB6B343B-112A-4ED1-9F1E-F089E39C5637}" type="presParOf" srcId="{120191EA-B66A-4534-9847-6146612DB1EF}" destId="{59D9204C-FA80-4C73-8BA8-C4070271F49F}" srcOrd="0" destOrd="0" presId="urn:microsoft.com/office/officeart/2005/8/layout/hierarchy1"/>
    <dgm:cxn modelId="{46067678-B4E0-4F3A-9B61-B8B3B97E886A}" type="presParOf" srcId="{120191EA-B66A-4534-9847-6146612DB1EF}" destId="{43BA90EC-36A9-4027-AAB0-E8FBC68589D1}" srcOrd="1" destOrd="0" presId="urn:microsoft.com/office/officeart/2005/8/layout/hierarchy1"/>
    <dgm:cxn modelId="{5351A802-D876-4F5D-837D-2F5D0C1C2C8F}" type="presParOf" srcId="{03282AEC-B415-4FE4-AAA1-7CA16ADCD380}" destId="{3AF73D1D-36A9-42B8-8CD0-AA051F01C927}" srcOrd="1" destOrd="0" presId="urn:microsoft.com/office/officeart/2005/8/layout/hierarchy1"/>
    <dgm:cxn modelId="{147CD3C7-8DE6-4BBE-81AD-A35A90B9AE46}" type="presParOf" srcId="{48D5F0E9-8BED-4F65-8854-F128AE90C0A0}" destId="{9E56B6CA-0223-4F05-A945-DD1324B493D9}" srcOrd="1" destOrd="0" presId="urn:microsoft.com/office/officeart/2005/8/layout/hierarchy1"/>
    <dgm:cxn modelId="{A5D1BACF-DB58-4B8D-BA75-2412614BEB81}" type="presParOf" srcId="{9E56B6CA-0223-4F05-A945-DD1324B493D9}" destId="{3B1536F5-3180-46C7-B6A3-7447FEE205FF}" srcOrd="0" destOrd="0" presId="urn:microsoft.com/office/officeart/2005/8/layout/hierarchy1"/>
    <dgm:cxn modelId="{0E0ACD1C-0C08-4AA9-8A0B-1E650AEC7BD6}" type="presParOf" srcId="{3B1536F5-3180-46C7-B6A3-7447FEE205FF}" destId="{D854E6A6-68E6-4EAA-86AD-6B2AAB60A3A3}" srcOrd="0" destOrd="0" presId="urn:microsoft.com/office/officeart/2005/8/layout/hierarchy1"/>
    <dgm:cxn modelId="{2696C221-C5F4-42F6-A452-74183BAD77AA}" type="presParOf" srcId="{3B1536F5-3180-46C7-B6A3-7447FEE205FF}" destId="{42F9E3C4-341E-4361-A780-701D16BF9236}" srcOrd="1" destOrd="0" presId="urn:microsoft.com/office/officeart/2005/8/layout/hierarchy1"/>
    <dgm:cxn modelId="{02571C03-02C3-4657-8863-7C896EB404F3}" type="presParOf" srcId="{9E56B6CA-0223-4F05-A945-DD1324B493D9}" destId="{50FF4A20-63B7-487E-8D4C-2F4B602A051C}"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9204C-FA80-4C73-8BA8-C4070271F49F}">
      <dsp:nvSpPr>
        <dsp:cNvPr id="0" name=""/>
        <dsp:cNvSpPr/>
      </dsp:nvSpPr>
      <dsp:spPr>
        <a:xfrm>
          <a:off x="130938" y="1393"/>
          <a:ext cx="4224635" cy="268264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3BA90EC-36A9-4027-AAB0-E8FBC68589D1}">
      <dsp:nvSpPr>
        <dsp:cNvPr id="0" name=""/>
        <dsp:cNvSpPr/>
      </dsp:nvSpPr>
      <dsp:spPr>
        <a:xfrm>
          <a:off x="600342" y="447327"/>
          <a:ext cx="4224635" cy="26826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The importance of these concepts of different sources, J, E, D and P is that there are contradictions and repetitions in the text that are very troubling if we assume that it was one document written one time dictated from God, but that are no trouble if you know that it was from serval writers over time with different concerns.  </a:t>
          </a:r>
        </a:p>
      </dsp:txBody>
      <dsp:txXfrm>
        <a:off x="678914" y="525899"/>
        <a:ext cx="4067491" cy="2525499"/>
      </dsp:txXfrm>
    </dsp:sp>
    <dsp:sp modelId="{D854E6A6-68E6-4EAA-86AD-6B2AAB60A3A3}">
      <dsp:nvSpPr>
        <dsp:cNvPr id="0" name=""/>
        <dsp:cNvSpPr/>
      </dsp:nvSpPr>
      <dsp:spPr>
        <a:xfrm>
          <a:off x="5294381" y="1393"/>
          <a:ext cx="4224635" cy="268264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2F9E3C4-341E-4361-A780-701D16BF9236}">
      <dsp:nvSpPr>
        <dsp:cNvPr id="0" name=""/>
        <dsp:cNvSpPr/>
      </dsp:nvSpPr>
      <dsp:spPr>
        <a:xfrm>
          <a:off x="5763785" y="447327"/>
          <a:ext cx="4224635" cy="26826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The contradictions were not removed because the editors did not feel that they could alter traditional writings and they recognized the value of differing points of view. </a:t>
          </a:r>
        </a:p>
      </dsp:txBody>
      <dsp:txXfrm>
        <a:off x="5842357" y="525899"/>
        <a:ext cx="4067491" cy="252549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999790-5F43-4F56-B76D-24702DB02D9B}"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C8187E-879B-43EA-B5EB-A2FC1A568067}" type="slidenum">
              <a:rPr lang="en-US" smtClean="0"/>
              <a:t>‹#›</a:t>
            </a:fld>
            <a:endParaRPr lang="en-US"/>
          </a:p>
        </p:txBody>
      </p:sp>
    </p:spTree>
    <p:extLst>
      <p:ext uri="{BB962C8B-B14F-4D97-AF65-F5344CB8AC3E}">
        <p14:creationId xmlns:p14="http://schemas.microsoft.com/office/powerpoint/2010/main" val="1860818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a:t>
            </a:r>
            <a:r>
              <a:rPr lang="en-US"/>
              <a:t>episcopalchristianeducation</a:t>
            </a:r>
            <a:r>
              <a:rPr lang="en-US" dirty="0"/>
              <a:t>.com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612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How comfortable are you with the idea that copying and translation introduced real ambiguities into the text?</a:t>
            </a:r>
          </a:p>
          <a:p>
            <a:r>
              <a:rPr lang="en-US"/>
              <a:t>• If a scribe's margin note could become part of the text, how should that affect how we treat every word as final?</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Page 9</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0210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The text moved from oral tradition to 'the book of the law' to a fixed canon over many centuries. Does that long process change how you view its authority?</a:t>
            </a:r>
          </a:p>
          <a:p>
            <a:r>
              <a:rPr lang="en-US"/>
              <a:t>• What strikes you about the Masoretes' care to copy the text without varying a single letter?</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Pages </a:t>
            </a:r>
            <a:r>
              <a:rPr lang="en-US"/>
              <a:t>9–10</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202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Why do you think the simple observation that the word for God changes was such a turning point for scholars?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a:t>
            </a:r>
            <a:r>
              <a:rPr lang="en-US"/>
              <a:t>Pages </a:t>
            </a:r>
            <a:r>
              <a:rPr lang="en-US" baseline="0"/>
              <a:t>17–18</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329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Knowing that distinct writers (E, J, P, D) can be traced through word choice and concerns, does the text feel more fragmented or more rich to you?</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Page 18</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943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These four sources span roughly 950 to 400 BC. What might it mean that Israel kept editing its founding story across 500 years?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a:t>
            </a:r>
            <a:r>
              <a:rPr lang="en-US"/>
              <a:t>Pages 18–19</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74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J and E picture God acting through nature and emotion, while P leans toward miracle and order. Which portrayal speaks more to you, and why?</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a:t>
            </a:r>
            <a:r>
              <a:rPr lang="en-US"/>
              <a:t>Pages 19–20</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9272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Each source cares about different things - place names, law, ritual. What does it tell us that all of these interests were preserved together?</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Page 20</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8739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If the first books of the Bible weave together several voices (J, E, D, and P) rather than a single author, does that change how you read them? Why or why not?</a:t>
            </a:r>
          </a:p>
          <a:p>
            <a:r>
              <a:rPr lang="en-US"/>
              <a:t>• Where in these chapters have we seen the same event told two different ways, and what does each version emphasize?</a:t>
            </a:r>
          </a:p>
          <a:p>
            <a:r>
              <a:rPr lang="en-US"/>
              <a:t>• Does knowing the text was edited over centuries make it feel less sacred to you, or more human and relatable?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Page 20</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791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The JE story lets us hear the inner thoughts of God, the man, and the serpent. How does that storytelling style shape the way we relate to it compared with the orderly P account of Genesis 1?</a:t>
            </a:r>
          </a:p>
          <a:p>
            <a:r>
              <a:rPr lang="en-US"/>
              <a:t>• In P, water stands for the chaos God tames; in JE, water is the precious thing a desert world is waiting for. What might each image be saying about how its writers viewed the world?</a:t>
            </a:r>
          </a:p>
          <a:p>
            <a:r>
              <a:rPr lang="en-US"/>
              <a:t>• If the chapter and verse numbers were added much later by the Masoretes, how might reading a passage as a whole story change what we notice in it?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a:t>
            </a:r>
            <a:r>
              <a:rPr lang="en-US"/>
              <a:t>Pages 45</a:t>
            </a:r>
            <a:r>
              <a:rPr lang="en-US" baseline="0"/>
              <a:t>–46</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20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C80B-FB63-4FC0-8AA5-84367B058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8159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4BD912-975A-4BAA-87FF-075EB73630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9372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4BD912-975A-4BAA-87FF-075EB73630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98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a:t>Discussion prompts:</a:t>
            </a:r>
          </a:p>
          <a:p>
            <a:r>
              <a:rPr lang="en-US"/>
              <a:t>• Genesis 1 says humankind - male and female - was created together in God's image. How does that compare with the second account?</a:t>
            </a:r>
          </a:p>
          <a:p>
            <a:r>
              <a:rPr lang="en-US"/>
              <a:t>• What does it mean to you that human beings are made 'in the image of God'?</a:t>
            </a:r>
          </a:p>
          <a:p>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4BD912-975A-4BAA-87FF-075EB73630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9881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a:t>Discussion prompts:</a:t>
            </a:r>
          </a:p>
          <a:p>
            <a:r>
              <a:rPr lang="en-US"/>
              <a:t>• Why might Genesis keep two different creation accounts side by side instead of merging them into one?</a:t>
            </a:r>
          </a:p>
          <a:p>
            <a:r>
              <a:rPr lang="en-US"/>
              <a:t>• Does it change the meaning whether the man and woman were created together or one from the other?</a:t>
            </a:r>
          </a:p>
          <a:p>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4BD912-975A-4BAA-87FF-075EB73630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097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a:t>Discussion prompts:</a:t>
            </a:r>
          </a:p>
          <a:p>
            <a:r>
              <a:rPr lang="en-US"/>
              <a:t>• The first version creates male and female together; the second forms the woman from the man. What is each version saying about human relationships?</a:t>
            </a:r>
          </a:p>
          <a:p>
            <a:r>
              <a:rPr lang="en-US"/>
              <a:t>• Which account speaks more to you, and why?</a:t>
            </a:r>
          </a:p>
          <a:p>
            <a:endParaRPr lang="en-US"/>
          </a:p>
          <a:p>
            <a:r>
              <a:rPr lang="en-US" b="1"/>
              <a:t>Discussion prompts:</a:t>
            </a:r>
          </a:p>
          <a:p>
            <a:r>
              <a:rPr lang="en-US"/>
              <a:t>• Genesis 1 says humankind - male and female - was created together in God's image. How does that compare with the second account?</a:t>
            </a:r>
          </a:p>
          <a:p>
            <a:r>
              <a:rPr lang="en-US"/>
              <a:t>• What does it mean to you that human beings are made 'in the image of God'?</a:t>
            </a:r>
          </a:p>
          <a:p>
            <a:endParaRPr lang="en-US"/>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4BD912-975A-4BAA-87FF-075EB73630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0010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a:t>Discussion prompts:</a:t>
            </a:r>
          </a:p>
          <a:p>
            <a:r>
              <a:rPr lang="en-US"/>
              <a:t>• The 'helper' here suggests mutuality and interdependence, not subordination. How does that shape the way we read the relationship between man and woman?</a:t>
            </a:r>
          </a:p>
          <a:p>
            <a:r>
              <a:rPr lang="en-US"/>
              <a:t>• What do you make of the wordplay between man ('ish) and woman ('ishah)?</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Oxford Annotated Bible</a:t>
            </a:r>
            <a:r>
              <a:rPr lang="en-US" baseline="0" dirty="0"/>
              <a:t> </a:t>
            </a:r>
            <a:r>
              <a:rPr lang="en-US" baseline="0"/>
              <a:t>Footnotes</a:t>
            </a:r>
            <a:r>
              <a:rPr lang="en-US" baseline="0" dirty="0"/>
              <a:t> to Gen 2:14-25</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4BD912-975A-4BAA-87FF-075EB73630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6844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Discussion prompts:</a:t>
            </a:r>
          </a:p>
          <a:p>
            <a:r>
              <a:rPr lang="en-US"/>
              <a:t>• If a single name could stand for a whole tribe, how might that change the way we read stories about individuals?</a:t>
            </a:r>
          </a:p>
          <a:p>
            <a:r>
              <a:rPr lang="en-US"/>
              <a:t>• Where does it help to remember that these stories were oral long before they were written down?</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Year One EFM “Hebrew Scriptures</a:t>
            </a:r>
            <a:r>
              <a:rPr lang="en-US" dirty="0"/>
              <a:t>”, Ross Mackenzie, Editor, Fourth Edition, Sewanee, Tennessee, USA. Pages 3 and 8</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83932B-BB26-4464-BB55-019A468A5D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368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85902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291081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74796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581113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77797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86501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831133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83972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958530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217304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458207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8795105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2</a:t>
            </a:r>
          </a:p>
        </p:txBody>
      </p:sp>
      <p:sp>
        <p:nvSpPr>
          <p:cNvPr id="3" name="Content Placeholder 2"/>
          <p:cNvSpPr>
            <a:spLocks noGrp="1"/>
          </p:cNvSpPr>
          <p:nvPr>
            <p:ph idx="1"/>
          </p:nvPr>
        </p:nvSpPr>
        <p:spPr>
          <a:xfrm>
            <a:off x="640080" y="595293"/>
            <a:ext cx="5676637" cy="3463951"/>
          </a:xfrm>
        </p:spPr>
        <p:txBody>
          <a:bodyPr anchor="ctr">
            <a:normAutofit/>
          </a:bodyPr>
          <a:lstStyle/>
          <a:p>
            <a:r>
              <a:rPr lang="en-US" sz="1800" dirty="0"/>
              <a:t>The creation narrative from Lesson </a:t>
            </a:r>
            <a:r>
              <a:rPr lang="en-US" sz="1800" b="1" kern="1200" dirty="0">
                <a:latin typeface="+mn-lt"/>
                <a:ea typeface="+mn-ea"/>
                <a:cs typeface="+mn-cs"/>
              </a:rPr>
              <a:t>1</a:t>
            </a:r>
            <a:r>
              <a:rPr lang="en-US" sz="1800" dirty="0"/>
              <a:t> seemed to be complete, but the text in Genesis continues</a:t>
            </a:r>
          </a:p>
        </p:txBody>
      </p:sp>
    </p:spTree>
    <p:extLst>
      <p:ext uri="{BB962C8B-B14F-4D97-AF65-F5344CB8AC3E}">
        <p14:creationId xmlns:p14="http://schemas.microsoft.com/office/powerpoint/2010/main" val="3529981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5045" y="67719"/>
            <a:ext cx="9404723" cy="1400530"/>
          </a:xfrm>
        </p:spPr>
        <p:txBody>
          <a:bodyPr/>
          <a:lstStyle/>
          <a:p>
            <a:r>
              <a:rPr lang="en-US" dirty="0"/>
              <a:t>The creation of Humans</a:t>
            </a:r>
          </a:p>
        </p:txBody>
      </p:sp>
      <p:sp>
        <p:nvSpPr>
          <p:cNvPr id="5" name="Text Placeholder 4"/>
          <p:cNvSpPr>
            <a:spLocks noGrp="1"/>
          </p:cNvSpPr>
          <p:nvPr>
            <p:ph type="body" idx="1"/>
          </p:nvPr>
        </p:nvSpPr>
        <p:spPr>
          <a:xfrm>
            <a:off x="1258157" y="839547"/>
            <a:ext cx="4396338" cy="576262"/>
          </a:xfrm>
        </p:spPr>
        <p:txBody>
          <a:bodyPr/>
          <a:lstStyle/>
          <a:p>
            <a:r>
              <a:rPr lang="en-US" dirty="0"/>
              <a:t>Genesis 1:26 and 27</a:t>
            </a:r>
          </a:p>
        </p:txBody>
      </p:sp>
      <p:sp>
        <p:nvSpPr>
          <p:cNvPr id="6" name="Content Placeholder 5"/>
          <p:cNvSpPr>
            <a:spLocks noGrp="1"/>
          </p:cNvSpPr>
          <p:nvPr>
            <p:ph sz="half" idx="2"/>
          </p:nvPr>
        </p:nvSpPr>
        <p:spPr>
          <a:xfrm>
            <a:off x="1103312" y="1520689"/>
            <a:ext cx="4396339" cy="3741738"/>
          </a:xfrm>
        </p:spPr>
        <p:txBody>
          <a:bodyPr>
            <a:normAutofit/>
          </a:bodyPr>
          <a:lstStyle/>
          <a:p>
            <a:r>
              <a:rPr lang="en-US" sz="2400" dirty="0"/>
              <a:t>²⁶ Then God said, “Let us make humankind in our image, according to our likeness; and let them have dominion…</a:t>
            </a:r>
          </a:p>
          <a:p>
            <a:r>
              <a:rPr lang="en-US" sz="2400" dirty="0"/>
              <a:t>27  So God created humankind in his image, in the image of God he created them; male and female he created them. </a:t>
            </a:r>
          </a:p>
        </p:txBody>
      </p:sp>
      <p:sp>
        <p:nvSpPr>
          <p:cNvPr id="7" name="Text Placeholder 6"/>
          <p:cNvSpPr>
            <a:spLocks noGrp="1"/>
          </p:cNvSpPr>
          <p:nvPr>
            <p:ph type="body" sz="quarter" idx="3"/>
          </p:nvPr>
        </p:nvSpPr>
        <p:spPr>
          <a:xfrm>
            <a:off x="5654495" y="839547"/>
            <a:ext cx="4396339" cy="576262"/>
          </a:xfrm>
        </p:spPr>
        <p:txBody>
          <a:bodyPr/>
          <a:lstStyle/>
          <a:p>
            <a:r>
              <a:rPr lang="en-US"/>
              <a:t>Genesis 2:7</a:t>
            </a:r>
            <a:r>
              <a:rPr lang="en-US" dirty="0"/>
              <a:t> and 20B - 24</a:t>
            </a:r>
          </a:p>
        </p:txBody>
      </p:sp>
      <p:sp>
        <p:nvSpPr>
          <p:cNvPr id="8" name="Content Placeholder 7"/>
          <p:cNvSpPr>
            <a:spLocks noGrp="1"/>
          </p:cNvSpPr>
          <p:nvPr>
            <p:ph sz="quarter" idx="4"/>
          </p:nvPr>
        </p:nvSpPr>
        <p:spPr>
          <a:xfrm>
            <a:off x="5654495" y="1306035"/>
            <a:ext cx="6224238" cy="3741738"/>
          </a:xfrm>
        </p:spPr>
        <p:txBody>
          <a:bodyPr>
            <a:noAutofit/>
          </a:bodyPr>
          <a:lstStyle/>
          <a:p>
            <a:r>
              <a:rPr lang="en-US" sz="2400" dirty="0"/>
              <a:t>⁷ then the Lord God formed man from the dust of the ground, and breathed into his nostrils the breath of life; and the man became a living being.</a:t>
            </a:r>
          </a:p>
          <a:p>
            <a:r>
              <a:rPr lang="en-US" sz="2400" dirty="0"/>
              <a:t>20B There was not found a helper as his partner. ²¹ So the Lord God caused a deep sleep to fall upon the man, and he slept; then he took one of his ribs and closed up its place with flesh. ²² And the rib that the Lord God had taken from the man he made into a woman and brought her to the man. ²³ Then the man said, “This at last is bone of my bones and flesh of my flesh; this one shall be called Woman, for out of Man this one was taken.”</a:t>
            </a:r>
          </a:p>
        </p:txBody>
      </p:sp>
      <p:sp>
        <p:nvSpPr>
          <p:cNvPr id="9" name="TextBox 8"/>
          <p:cNvSpPr txBox="1"/>
          <p:nvPr/>
        </p:nvSpPr>
        <p:spPr>
          <a:xfrm flipH="1">
            <a:off x="759209" y="4521201"/>
            <a:ext cx="4931797" cy="163121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Notice in the first </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version -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both male and female are created in God’s Image. Only later </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are</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male and female differentiated.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 </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contrast</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to the second version in which the female is formed from the male.</a:t>
            </a:r>
          </a:p>
        </p:txBody>
      </p:sp>
    </p:spTree>
    <p:extLst>
      <p:ext uri="{BB962C8B-B14F-4D97-AF65-F5344CB8AC3E}">
        <p14:creationId xmlns:p14="http://schemas.microsoft.com/office/powerpoint/2010/main" val="3360534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a:solidFill>
                  <a:srgbClr val="FFFFFF"/>
                </a:solidFill>
              </a:rPr>
              <a:t>The Text</a:t>
            </a:r>
          </a:p>
        </p:txBody>
      </p:sp>
      <p:sp>
        <p:nvSpPr>
          <p:cNvPr id="3" name="Content Placeholder 2"/>
          <p:cNvSpPr>
            <a:spLocks noGrp="1"/>
          </p:cNvSpPr>
          <p:nvPr>
            <p:ph idx="1"/>
          </p:nvPr>
        </p:nvSpPr>
        <p:spPr>
          <a:xfrm>
            <a:off x="1179226" y="3092970"/>
            <a:ext cx="9833548" cy="2693976"/>
          </a:xfrm>
        </p:spPr>
        <p:txBody>
          <a:bodyPr>
            <a:normAutofit/>
          </a:bodyPr>
          <a:lstStyle/>
          <a:p>
            <a:r>
              <a:rPr lang="en-US" sz="1900">
                <a:solidFill>
                  <a:srgbClr val="000000"/>
                </a:solidFill>
              </a:rPr>
              <a:t> </a:t>
            </a:r>
            <a:r>
              <a:rPr lang="en-US" sz="1900" i="1">
                <a:solidFill>
                  <a:srgbClr val="000000"/>
                </a:solidFill>
              </a:rPr>
              <a:t>The man, here, and often in the story, “’adam” is ambiguous. God put him, apparently a masculine being, in the garden to cultivate and take care of it. </a:t>
            </a:r>
          </a:p>
          <a:p>
            <a:r>
              <a:rPr lang="en-US" sz="1900" i="1">
                <a:solidFill>
                  <a:srgbClr val="000000"/>
                </a:solidFill>
              </a:rPr>
              <a:t>Gender distinction is not emphasized until Genesis 2.21–25 where a different word is used to distinguish man “’ish” from woman “ishah”. A word play in sound in Hebrew.</a:t>
            </a:r>
          </a:p>
          <a:p>
            <a:r>
              <a:rPr lang="en-US" sz="1900" i="1">
                <a:solidFill>
                  <a:srgbClr val="000000"/>
                </a:solidFill>
              </a:rPr>
              <a:t>Humans </a:t>
            </a:r>
            <a:r>
              <a:rPr lang="en-US" sz="1900">
                <a:solidFill>
                  <a:srgbClr val="000000"/>
                </a:solidFill>
              </a:rPr>
              <a:t>need to be in relation to Humans.</a:t>
            </a:r>
          </a:p>
          <a:p>
            <a:r>
              <a:rPr lang="en-US" sz="1900" i="1">
                <a:solidFill>
                  <a:srgbClr val="000000"/>
                </a:solidFill>
              </a:rPr>
              <a:t>Helper, not in a relationship of subordination but of mutuality and interdependence.</a:t>
            </a:r>
          </a:p>
          <a:p>
            <a:r>
              <a:rPr lang="en-US" sz="1900" i="1">
                <a:solidFill>
                  <a:srgbClr val="000000"/>
                </a:solidFill>
              </a:rPr>
              <a:t>Creation from the man’s rib shows an affinity between man and woman such as is not possible between humans and animals.</a:t>
            </a:r>
          </a:p>
        </p:txBody>
      </p:sp>
    </p:spTree>
    <p:extLst>
      <p:ext uri="{BB962C8B-B14F-4D97-AF65-F5344CB8AC3E}">
        <p14:creationId xmlns:p14="http://schemas.microsoft.com/office/powerpoint/2010/main" val="681770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a:solidFill>
                  <a:srgbClr val="FFFFFF"/>
                </a:solidFill>
              </a:rPr>
              <a:t>Basic Concepts</a:t>
            </a:r>
          </a:p>
        </p:txBody>
      </p:sp>
      <p:sp>
        <p:nvSpPr>
          <p:cNvPr id="15" name="Content Placeholder 2"/>
          <p:cNvSpPr>
            <a:spLocks noGrp="1"/>
          </p:cNvSpPr>
          <p:nvPr>
            <p:ph idx="1"/>
          </p:nvPr>
        </p:nvSpPr>
        <p:spPr>
          <a:xfrm>
            <a:off x="1179226" y="3092970"/>
            <a:ext cx="9833548" cy="2693976"/>
          </a:xfrm>
        </p:spPr>
        <p:txBody>
          <a:bodyPr>
            <a:normAutofit/>
          </a:bodyPr>
          <a:lstStyle/>
          <a:p>
            <a:r>
              <a:rPr lang="en-US" sz="1900">
                <a:solidFill>
                  <a:srgbClr val="000000"/>
                </a:solidFill>
              </a:rPr>
              <a:t>In considering the Hebrew Scriptures there are some concepts that need to be kept in mind:</a:t>
            </a:r>
          </a:p>
          <a:p>
            <a:r>
              <a:rPr lang="en-US" sz="1900">
                <a:solidFill>
                  <a:srgbClr val="000000"/>
                </a:solidFill>
              </a:rPr>
              <a:t>1. Name – an individual name might mean a person or a whole tribe; it was a convention of ancient writing to refer to a whole tribe by the name of its founder.  </a:t>
            </a:r>
          </a:p>
          <a:p>
            <a:r>
              <a:rPr lang="en-US" sz="1900">
                <a:solidFill>
                  <a:srgbClr val="000000"/>
                </a:solidFill>
              </a:rPr>
              <a:t>2. Writing is a recent invention in the scheme of human history and the Bible was initially part of an oral tradition, later written. </a:t>
            </a:r>
          </a:p>
          <a:p>
            <a:r>
              <a:rPr lang="en-US" sz="1900">
                <a:solidFill>
                  <a:srgbClr val="000000"/>
                </a:solidFill>
              </a:rPr>
              <a:t>The stories were written by many different people, and then later edited together without removing repeats or contradictions. This leads to the presence of “Parallel Passages” e.g., same story.  </a:t>
            </a:r>
          </a:p>
        </p:txBody>
      </p:sp>
    </p:spTree>
    <p:extLst>
      <p:ext uri="{BB962C8B-B14F-4D97-AF65-F5344CB8AC3E}">
        <p14:creationId xmlns:p14="http://schemas.microsoft.com/office/powerpoint/2010/main" val="1992592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Another issue is corrupt texts and translation issues</a:t>
            </a: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200">
                <a:solidFill>
                  <a:srgbClr val="000000"/>
                </a:solidFill>
              </a:rPr>
              <a:t>Corrupt Texts - 1. Hebrew is based on Phoenician [as is Greek], and has no ‘vowels’ “a e i o u” and no word separation. This made interpretation hard. </a:t>
            </a:r>
          </a:p>
          <a:p>
            <a:r>
              <a:rPr lang="en-US" sz="2200">
                <a:solidFill>
                  <a:srgbClr val="000000"/>
                </a:solidFill>
              </a:rPr>
              <a:t>English:	“The man called for the waiter.”</a:t>
            </a:r>
          </a:p>
          <a:p>
            <a:r>
              <a:rPr lang="en-US" sz="2200">
                <a:solidFill>
                  <a:srgbClr val="000000"/>
                </a:solidFill>
              </a:rPr>
              <a:t>Hebrew :	“</a:t>
            </a:r>
            <a:r>
              <a:rPr lang="en-US" sz="2200" b="1">
                <a:solidFill>
                  <a:srgbClr val="000000"/>
                </a:solidFill>
              </a:rPr>
              <a:t>THMNCLLDFRTHWTR</a:t>
            </a:r>
            <a:r>
              <a:rPr lang="en-US" sz="2200">
                <a:solidFill>
                  <a:srgbClr val="000000"/>
                </a:solidFill>
              </a:rPr>
              <a:t>” - which could be The man called for the water / or The man called for the waiter.</a:t>
            </a:r>
          </a:p>
          <a:p>
            <a:r>
              <a:rPr lang="en-US" sz="2200">
                <a:solidFill>
                  <a:srgbClr val="000000"/>
                </a:solidFill>
              </a:rPr>
              <a:t>4. Scribal Glosses - a scribe might make a note in the margin of a scroll, and a later scribe in making a copy would by mistake then include it in the text. Later scribes would continue with copying until the change is considered part of the text.</a:t>
            </a:r>
          </a:p>
          <a:p>
            <a:endParaRPr lang="en-US" sz="2200">
              <a:solidFill>
                <a:srgbClr val="000000"/>
              </a:solidFill>
            </a:endParaRPr>
          </a:p>
        </p:txBody>
      </p:sp>
    </p:spTree>
    <p:extLst>
      <p:ext uri="{BB962C8B-B14F-4D97-AF65-F5344CB8AC3E}">
        <p14:creationId xmlns:p14="http://schemas.microsoft.com/office/powerpoint/2010/main" val="3276127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FFFA32-D9F4-4AF9-A025-CD128AC85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57022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2823A416-999C-4FA3-A853-0AE48404B5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08676"/>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2" name="Oval 11">
              <a:extLst>
                <a:ext uri="{FF2B5EF4-FFF2-40B4-BE49-F238E27FC236}">
                  <a16:creationId xmlns:a16="http://schemas.microsoft.com/office/drawing/2014/main" id="{9338807D-FB66-4E3A-9CF0-786662C4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179226" y="5105400"/>
            <a:ext cx="9833548" cy="1066802"/>
          </a:xfrm>
        </p:spPr>
        <p:txBody>
          <a:bodyPr>
            <a:normAutofit/>
          </a:bodyPr>
          <a:lstStyle/>
          <a:p>
            <a:r>
              <a:rPr lang="en-US" sz="4000">
                <a:solidFill>
                  <a:srgbClr val="3F3F3F"/>
                </a:solidFill>
              </a:rPr>
              <a:t>Where did we get the Bible?</a:t>
            </a:r>
          </a:p>
        </p:txBody>
      </p:sp>
      <p:sp>
        <p:nvSpPr>
          <p:cNvPr id="3" name="Content Placeholder 2"/>
          <p:cNvSpPr>
            <a:spLocks noGrp="1"/>
          </p:cNvSpPr>
          <p:nvPr>
            <p:ph idx="1"/>
          </p:nvPr>
        </p:nvSpPr>
        <p:spPr>
          <a:xfrm>
            <a:off x="1179226" y="872046"/>
            <a:ext cx="9833548" cy="2945574"/>
          </a:xfrm>
        </p:spPr>
        <p:txBody>
          <a:bodyPr anchor="ctr">
            <a:normAutofit/>
          </a:bodyPr>
          <a:lstStyle/>
          <a:p>
            <a:r>
              <a:rPr lang="en-US" sz="2200">
                <a:solidFill>
                  <a:srgbClr val="FFFFFF"/>
                </a:solidFill>
              </a:rPr>
              <a:t>The earliest part came from an Oral tradition later written down. The actual text we have was perhaps “discovered” in the temple mentioned in II Kings 22-23 as “the book of the law” in 621 BC. By 400 BC these writings were all known, but no formal Canon of Scripture was made up until 100 AD. By 500 AD the now familiar ‘verses’ were numbered in the ‘official version.’ This was accomplished by a group called the ‘Masoretes’ and was done such that one could, by counting the letters, ensure that one had made a copy that did not vary by even one letter. In an age when all literature was copied by hand this was very useful. </a:t>
            </a:r>
          </a:p>
          <a:p>
            <a:endParaRPr lang="en-US" sz="2200">
              <a:solidFill>
                <a:srgbClr val="FFFFFF"/>
              </a:solidFill>
            </a:endParaRPr>
          </a:p>
        </p:txBody>
      </p:sp>
    </p:spTree>
    <p:extLst>
      <p:ext uri="{BB962C8B-B14F-4D97-AF65-F5344CB8AC3E}">
        <p14:creationId xmlns:p14="http://schemas.microsoft.com/office/powerpoint/2010/main" val="3309022957"/>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6428" y="627564"/>
            <a:ext cx="7474172" cy="1325563"/>
          </a:xfrm>
        </p:spPr>
        <p:txBody>
          <a:bodyPr>
            <a:normAutofit/>
          </a:bodyPr>
          <a:lstStyle/>
          <a:p>
            <a:r>
              <a:rPr lang="en-US" dirty="0"/>
              <a:t>Historic Understandings –</a:t>
            </a:r>
            <a:br>
              <a:rPr lang="en-US" dirty="0"/>
            </a:br>
            <a:r>
              <a:rPr lang="en-US" dirty="0"/>
              <a:t>The Documentary </a:t>
            </a:r>
            <a:r>
              <a:rPr lang="en-US"/>
              <a:t>Hypothesis</a:t>
            </a:r>
            <a:r>
              <a:rPr lang="en-US" dirty="0"/>
              <a:t> </a:t>
            </a:r>
          </a:p>
        </p:txBody>
      </p:sp>
      <p:sp>
        <p:nvSpPr>
          <p:cNvPr id="3" name="Content Placeholder 2"/>
          <p:cNvSpPr>
            <a:spLocks noGrp="1"/>
          </p:cNvSpPr>
          <p:nvPr>
            <p:ph idx="1"/>
          </p:nvPr>
        </p:nvSpPr>
        <p:spPr>
          <a:xfrm>
            <a:off x="514350" y="2278173"/>
            <a:ext cx="7677149" cy="3952263"/>
          </a:xfrm>
        </p:spPr>
        <p:txBody>
          <a:bodyPr anchor="ctr">
            <a:normAutofit lnSpcReduction="10000"/>
          </a:bodyPr>
          <a:lstStyle/>
          <a:p>
            <a:r>
              <a:rPr lang="en-US" sz="2200" dirty="0"/>
              <a:t>Initially [prior to 1685] western scholars thought the O.T. was a ‘complete unity</a:t>
            </a:r>
            <a:r>
              <a:rPr lang="en-US" sz="2200"/>
              <a:t>’; </a:t>
            </a:r>
            <a:r>
              <a:rPr lang="en-US" sz="2200" dirty="0"/>
              <a:t>the Pentateuch was thought to have been completely written by Moses - even though it describes his death. It was the “dictated” word of God.</a:t>
            </a:r>
          </a:p>
          <a:p>
            <a:r>
              <a:rPr lang="en-US" sz="2200" dirty="0"/>
              <a:t>“The Documentary </a:t>
            </a:r>
            <a:r>
              <a:rPr lang="en-US" sz="2200"/>
              <a:t>Hypothesis</a:t>
            </a:r>
            <a:r>
              <a:rPr lang="en-US" sz="2200" dirty="0"/>
              <a:t>” - </a:t>
            </a:r>
            <a:r>
              <a:rPr lang="en-US" sz="2200"/>
              <a:t>In 1685 a</a:t>
            </a:r>
            <a:r>
              <a:rPr lang="en-US" sz="2200" dirty="0"/>
              <a:t> French </a:t>
            </a:r>
            <a:r>
              <a:rPr lang="en-US" sz="2200"/>
              <a:t>priest</a:t>
            </a:r>
            <a:r>
              <a:rPr lang="en-US" sz="2200" dirty="0"/>
              <a:t>, Father Simon, noticed that the creation story in Genesis 1 seemed </a:t>
            </a:r>
            <a:r>
              <a:rPr lang="en-US" sz="2200"/>
              <a:t>to </a:t>
            </a:r>
            <a:r>
              <a:rPr lang="en-US" sz="2200" dirty="0"/>
              <a:t>conflict with the </a:t>
            </a:r>
            <a:r>
              <a:rPr lang="en-US" sz="2200"/>
              <a:t>one </a:t>
            </a:r>
            <a:r>
              <a:rPr lang="en-US" sz="2200" dirty="0"/>
              <a:t>in Genesis 2</a:t>
            </a:r>
            <a:r>
              <a:rPr lang="en-US" sz="2200"/>
              <a:t>. Others</a:t>
            </a:r>
            <a:r>
              <a:rPr lang="en-US" sz="2200" dirty="0"/>
              <a:t> had known this before, but he also noticed a regular variation in the word for God. </a:t>
            </a:r>
            <a:r>
              <a:rPr lang="en-US" sz="2200"/>
              <a:t>For</a:t>
            </a:r>
            <a:r>
              <a:rPr lang="en-US" sz="2200" dirty="0"/>
              <a:t> example</a:t>
            </a:r>
            <a:r>
              <a:rPr lang="en-US" sz="2200"/>
              <a:t>, in</a:t>
            </a:r>
            <a:r>
              <a:rPr lang="en-US" sz="2200" dirty="0"/>
              <a:t> Gen 1 He is called “God</a:t>
            </a:r>
            <a:r>
              <a:rPr lang="en-US" sz="2200"/>
              <a:t>”; </a:t>
            </a:r>
            <a:r>
              <a:rPr lang="en-US" sz="2200" dirty="0"/>
              <a:t>in Gen 2:4-3:24</a:t>
            </a:r>
            <a:r>
              <a:rPr lang="en-US" sz="2200"/>
              <a:t>,</a:t>
            </a:r>
            <a:r>
              <a:rPr lang="en-US" sz="2200" dirty="0"/>
              <a:t> </a:t>
            </a:r>
            <a:r>
              <a:rPr lang="en-US" sz="2200"/>
              <a:t>“</a:t>
            </a:r>
            <a:r>
              <a:rPr lang="en-US" sz="2200" dirty="0"/>
              <a:t>The Lord God</a:t>
            </a:r>
            <a:r>
              <a:rPr lang="en-US" sz="2200"/>
              <a:t>”; </a:t>
            </a:r>
            <a:r>
              <a:rPr lang="en-US" sz="2200" dirty="0"/>
              <a:t>and in Gen 4 and after</a:t>
            </a:r>
            <a:r>
              <a:rPr lang="en-US" sz="2200"/>
              <a:t>,</a:t>
            </a:r>
            <a:r>
              <a:rPr lang="en-US" sz="2200" dirty="0"/>
              <a:t> “the Lord” </a:t>
            </a:r>
            <a:r>
              <a:rPr lang="en-US" sz="2200"/>
              <a:t>- </a:t>
            </a:r>
            <a:r>
              <a:rPr lang="en-US" sz="2200" dirty="0"/>
              <a:t>each by a different Hebrew word. These </a:t>
            </a:r>
            <a:r>
              <a:rPr lang="en-US" sz="2200"/>
              <a:t>were </a:t>
            </a:r>
            <a:r>
              <a:rPr lang="en-US" sz="2200" dirty="0"/>
              <a:t>two different Hebrew words for God</a:t>
            </a:r>
            <a:r>
              <a:rPr lang="en-US" sz="2200"/>
              <a:t>: </a:t>
            </a:r>
            <a:r>
              <a:rPr lang="en-US" sz="2200" dirty="0"/>
              <a:t>the first ‘</a:t>
            </a:r>
            <a:r>
              <a:rPr lang="en-US" sz="2200" b="1"/>
              <a:t>Elohim</a:t>
            </a:r>
            <a:r>
              <a:rPr lang="en-US" sz="2200" dirty="0"/>
              <a:t>’ and the second ‘</a:t>
            </a:r>
            <a:r>
              <a:rPr lang="en-US" sz="2200" b="1"/>
              <a:t>Yahweh</a:t>
            </a:r>
            <a:r>
              <a:rPr lang="en-US" sz="2200"/>
              <a:t>’ </a:t>
            </a:r>
            <a:r>
              <a:rPr lang="en-US" sz="2200" dirty="0"/>
              <a:t>[spelled with a J</a:t>
            </a:r>
            <a:r>
              <a:rPr lang="en-US" sz="2200"/>
              <a:t>].</a:t>
            </a:r>
            <a:endParaRPr lang="en-US" sz="2200" dirty="0"/>
          </a:p>
          <a:p>
            <a:pPr marL="0" indent="0">
              <a:buNone/>
            </a:pPr>
            <a:endParaRPr lang="en-US" sz="1700" dirty="0"/>
          </a:p>
          <a:p>
            <a:endParaRPr lang="en-US" sz="17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Books">
            <a:extLst>
              <a:ext uri="{FF2B5EF4-FFF2-40B4-BE49-F238E27FC236}">
                <a16:creationId xmlns:a16="http://schemas.microsoft.com/office/drawing/2014/main" id="{A82B26D9-491E-48AE-9648-FEE559B561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4280990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859437" y="957695"/>
            <a:ext cx="3494362" cy="4930246"/>
          </a:xfrm>
        </p:spPr>
        <p:txBody>
          <a:bodyPr>
            <a:normAutofit/>
          </a:bodyPr>
          <a:lstStyle/>
          <a:p>
            <a:pPr algn="r"/>
            <a:r>
              <a:rPr lang="en-US">
                <a:solidFill>
                  <a:schemeClr val="accent1"/>
                </a:solidFill>
              </a:rPr>
              <a:t>Other Old Testament Scholars</a:t>
            </a:r>
            <a:br>
              <a:rPr lang="en-US">
                <a:solidFill>
                  <a:schemeClr val="accent1"/>
                </a:solidFill>
              </a:rPr>
            </a:br>
            <a:r>
              <a:rPr lang="en-US">
                <a:solidFill>
                  <a:schemeClr val="accent1"/>
                </a:solidFill>
              </a:rPr>
              <a:t>E, J, P, and D</a:t>
            </a:r>
          </a:p>
        </p:txBody>
      </p:sp>
      <p:sp>
        <p:nvSpPr>
          <p:cNvPr id="3" name="Content Placeholder 2"/>
          <p:cNvSpPr>
            <a:spLocks noGrp="1"/>
          </p:cNvSpPr>
          <p:nvPr>
            <p:ph idx="1"/>
          </p:nvPr>
        </p:nvSpPr>
        <p:spPr>
          <a:xfrm>
            <a:off x="857266" y="963877"/>
            <a:ext cx="6377769" cy="4930246"/>
          </a:xfrm>
        </p:spPr>
        <p:txBody>
          <a:bodyPr anchor="ctr">
            <a:normAutofit/>
          </a:bodyPr>
          <a:lstStyle/>
          <a:p>
            <a:r>
              <a:rPr lang="en-US" sz="1700"/>
              <a:t>Other O.T. scholars noted that if you marked off the sections using </a:t>
            </a:r>
            <a:r>
              <a:rPr lang="en-US" sz="1700" b="1"/>
              <a:t>Elohim</a:t>
            </a:r>
            <a:r>
              <a:rPr lang="en-US" sz="1700"/>
              <a:t> from those using </a:t>
            </a:r>
            <a:r>
              <a:rPr lang="en-US" sz="1700" b="1"/>
              <a:t>Yahweh</a:t>
            </a:r>
            <a:r>
              <a:rPr lang="en-US" sz="1700"/>
              <a:t>, you seemed to have two different documents woven together by an editor into one. One was called the </a:t>
            </a:r>
            <a:r>
              <a:rPr lang="en-US" sz="1700" b="1"/>
              <a:t>E</a:t>
            </a:r>
            <a:r>
              <a:rPr lang="en-US" sz="1700"/>
              <a:t> writer for Elohist writer. </a:t>
            </a:r>
          </a:p>
          <a:p>
            <a:r>
              <a:rPr lang="en-US" sz="1700"/>
              <a:t>In German the word </a:t>
            </a:r>
            <a:r>
              <a:rPr lang="en-US" sz="1700" b="1"/>
              <a:t>Yahweh</a:t>
            </a:r>
            <a:r>
              <a:rPr lang="en-US" sz="1700"/>
              <a:t> is spelled with a J and the second was called the </a:t>
            </a:r>
            <a:r>
              <a:rPr lang="en-US" sz="1700" b="1"/>
              <a:t>J</a:t>
            </a:r>
            <a:r>
              <a:rPr lang="en-US" sz="1700"/>
              <a:t> Writer. </a:t>
            </a:r>
          </a:p>
          <a:p>
            <a:r>
              <a:rPr lang="en-US" sz="1700"/>
              <a:t>Later, it was discovered that some sections using </a:t>
            </a:r>
            <a:r>
              <a:rPr lang="en-US" sz="1700" b="1"/>
              <a:t>Yahweh</a:t>
            </a:r>
            <a:r>
              <a:rPr lang="en-US" sz="1700"/>
              <a:t> differed from the others, and that these documents seemed to concern the Temple, worship, and the duties of Priests [these were the sections with the long genealogies]. These were called the </a:t>
            </a:r>
            <a:r>
              <a:rPr lang="en-US" sz="1700" b="1"/>
              <a:t>P</a:t>
            </a:r>
            <a:r>
              <a:rPr lang="en-US" sz="1700"/>
              <a:t> Document - or the Priestly Document. </a:t>
            </a:r>
          </a:p>
          <a:p>
            <a:r>
              <a:rPr lang="en-US" sz="1700"/>
              <a:t>A fourth writer, D, was discovered, referring to the ‘new Law’ supposedly found in the Temple in 621 BC under King Josiah. This material is mostly in Deuteronomy but also elsewhere; it is referred to as the </a:t>
            </a:r>
            <a:r>
              <a:rPr lang="en-US" sz="1700" b="1"/>
              <a:t>D</a:t>
            </a:r>
            <a:r>
              <a:rPr lang="en-US" sz="1700"/>
              <a:t> Document.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48571" y="2209249"/>
            <a:ext cx="0" cy="2506648"/>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0224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963877"/>
            <a:ext cx="3494362" cy="4930246"/>
          </a:xfrm>
        </p:spPr>
        <p:txBody>
          <a:bodyPr>
            <a:normAutofit/>
          </a:bodyPr>
          <a:lstStyle/>
          <a:p>
            <a:pPr algn="r"/>
            <a:r>
              <a:rPr lang="en-US">
                <a:solidFill>
                  <a:schemeClr val="accent1"/>
                </a:solidFill>
              </a:rPr>
              <a:t>SOURCE DOCUMENTS J E D P</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6031" y="963877"/>
            <a:ext cx="6377769" cy="4930246"/>
          </a:xfrm>
        </p:spPr>
        <p:txBody>
          <a:bodyPr anchor="ctr">
            <a:normAutofit/>
          </a:bodyPr>
          <a:lstStyle/>
          <a:p>
            <a:r>
              <a:rPr lang="en-US" sz="1500"/>
              <a:t>So there are at least 4 source documents [there are others]: J, E, D and P. It seems that D and P are more likely revisions than new material from oral traditions. </a:t>
            </a:r>
          </a:p>
          <a:p>
            <a:r>
              <a:rPr lang="en-US" sz="1500" b="1"/>
              <a:t>J </a:t>
            </a:r>
            <a:r>
              <a:rPr lang="en-US" sz="1500"/>
              <a:t>- was written some time after the reign of King David, about 950 BC. This is thought so because much of it seems intended to show that King David’s reign fulfilled God’s promises to Abraham.  </a:t>
            </a:r>
          </a:p>
          <a:p>
            <a:r>
              <a:rPr lang="en-US" sz="1500" b="1"/>
              <a:t>E </a:t>
            </a:r>
            <a:r>
              <a:rPr lang="en-US" sz="1500"/>
              <a:t>- was written perhaps 100 years later or 850 BC. These writings must have been well known by 750 BC since the Prophet Hosea quotes from it. </a:t>
            </a:r>
          </a:p>
          <a:p>
            <a:r>
              <a:rPr lang="en-US" sz="1500"/>
              <a:t>Sometime after E was written a ‘Redactor’ wove J and E together. </a:t>
            </a:r>
          </a:p>
          <a:p>
            <a:r>
              <a:rPr lang="en-US" sz="1500"/>
              <a:t>Then in 621 BC ‘The Law’ was found in the temple. Sometime after 586 BC another redactor took the existing </a:t>
            </a:r>
            <a:r>
              <a:rPr lang="en-US" sz="1500" b="1"/>
              <a:t>J/E</a:t>
            </a:r>
            <a:r>
              <a:rPr lang="en-US" sz="1500"/>
              <a:t> and wove the </a:t>
            </a:r>
            <a:r>
              <a:rPr lang="en-US" sz="1500" b="1"/>
              <a:t>D</a:t>
            </a:r>
            <a:r>
              <a:rPr lang="en-US" sz="1500"/>
              <a:t> into it. </a:t>
            </a:r>
          </a:p>
          <a:p>
            <a:r>
              <a:rPr lang="en-US" sz="1500"/>
              <a:t>After the return from the Exile, Ezra [about 400 BC] persuaded the people to accept the ‘Priestly Code’, which was then woven into the </a:t>
            </a:r>
            <a:r>
              <a:rPr lang="en-US" sz="1500" b="1"/>
              <a:t>JED</a:t>
            </a:r>
            <a:r>
              <a:rPr lang="en-US" sz="1500"/>
              <a:t> Document. The </a:t>
            </a:r>
            <a:r>
              <a:rPr lang="en-US" sz="1500" b="1"/>
              <a:t>P</a:t>
            </a:r>
            <a:r>
              <a:rPr lang="en-US" sz="1500"/>
              <a:t> Document was probably not a separate document but a framework for the “Pentateuch” </a:t>
            </a:r>
          </a:p>
        </p:txBody>
      </p:sp>
    </p:spTree>
    <p:extLst>
      <p:ext uri="{BB962C8B-B14F-4D97-AF65-F5344CB8AC3E}">
        <p14:creationId xmlns:p14="http://schemas.microsoft.com/office/powerpoint/2010/main" val="2632372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631825"/>
            <a:ext cx="10515600" cy="1325563"/>
          </a:xfrm>
        </p:spPr>
        <p:txBody>
          <a:bodyPr>
            <a:normAutofit/>
          </a:bodyPr>
          <a:lstStyle/>
          <a:p>
            <a:r>
              <a:rPr lang="en-US" dirty="0"/>
              <a:t>Different Styles</a:t>
            </a:r>
          </a:p>
        </p:txBody>
      </p:sp>
      <p:sp>
        <p:nvSpPr>
          <p:cNvPr id="3" name="Content Placeholder 2"/>
          <p:cNvSpPr>
            <a:spLocks noGrp="1"/>
          </p:cNvSpPr>
          <p:nvPr>
            <p:ph idx="1"/>
          </p:nvPr>
        </p:nvSpPr>
        <p:spPr>
          <a:xfrm>
            <a:off x="838200" y="2057400"/>
            <a:ext cx="10515600" cy="3871762"/>
          </a:xfrm>
        </p:spPr>
        <p:txBody>
          <a:bodyPr>
            <a:normAutofit/>
          </a:bodyPr>
          <a:lstStyle/>
          <a:p>
            <a:r>
              <a:rPr lang="en-US" sz="2200" b="1"/>
              <a:t>J</a:t>
            </a:r>
            <a:r>
              <a:rPr lang="en-US" sz="2200"/>
              <a:t> and </a:t>
            </a:r>
            <a:r>
              <a:rPr lang="en-US" sz="2200" b="1"/>
              <a:t>E</a:t>
            </a:r>
            <a:r>
              <a:rPr lang="en-US" sz="2200"/>
              <a:t> both anthropomorphize God; that is, they describe Him as showing anger and compassion and speaking directly to people. </a:t>
            </a:r>
          </a:p>
          <a:p>
            <a:r>
              <a:rPr lang="en-US" sz="2200" b="1"/>
              <a:t>J</a:t>
            </a:r>
            <a:r>
              <a:rPr lang="en-US" sz="2200"/>
              <a:t>’s approach is more direct. The </a:t>
            </a:r>
            <a:r>
              <a:rPr lang="en-US" sz="2200" b="1"/>
              <a:t>E</a:t>
            </a:r>
            <a:r>
              <a:rPr lang="en-US" sz="2200"/>
              <a:t> writer dislikes this, since no one can see God, so he uses intermediaries such as angels when God appears to people. </a:t>
            </a:r>
          </a:p>
          <a:p>
            <a:r>
              <a:rPr lang="en-US" sz="2200"/>
              <a:t>Both </a:t>
            </a:r>
            <a:r>
              <a:rPr lang="en-US" sz="2200" b="1"/>
              <a:t>J</a:t>
            </a:r>
            <a:r>
              <a:rPr lang="en-US" sz="2200"/>
              <a:t> and </a:t>
            </a:r>
            <a:r>
              <a:rPr lang="en-US" sz="2200" b="1"/>
              <a:t>E</a:t>
            </a:r>
            <a:r>
              <a:rPr lang="en-US" sz="2200"/>
              <a:t> describe God’s use of natural phenomena such as plagues. For instance, in </a:t>
            </a:r>
            <a:r>
              <a:rPr lang="en-US" sz="2200" b="1"/>
              <a:t>J</a:t>
            </a:r>
            <a:r>
              <a:rPr lang="en-US" sz="2200"/>
              <a:t> and </a:t>
            </a:r>
            <a:r>
              <a:rPr lang="en-US" sz="2200" b="1"/>
              <a:t>E</a:t>
            </a:r>
            <a:r>
              <a:rPr lang="en-US" sz="2200"/>
              <a:t> it was a strong east wind that divided the Red Sea for the escape.</a:t>
            </a:r>
          </a:p>
          <a:p>
            <a:r>
              <a:rPr lang="en-US" sz="2200"/>
              <a:t>For </a:t>
            </a:r>
            <a:r>
              <a:rPr lang="en-US" sz="2200" b="1"/>
              <a:t>P</a:t>
            </a:r>
            <a:r>
              <a:rPr lang="en-US" sz="2200"/>
              <a:t>, the supernatural was emphasized, so the Red Sea was parted by the rod of Moses. </a:t>
            </a:r>
            <a:r>
              <a:rPr lang="en-US" sz="2200" b="1"/>
              <a:t>P</a:t>
            </a:r>
            <a:r>
              <a:rPr lang="en-US" sz="2200"/>
              <a:t> is inclined to use miracles to describe things, while </a:t>
            </a:r>
            <a:r>
              <a:rPr lang="en-US" sz="2200" b="1"/>
              <a:t>J</a:t>
            </a:r>
            <a:r>
              <a:rPr lang="en-US" sz="2200"/>
              <a:t> and </a:t>
            </a:r>
            <a:r>
              <a:rPr lang="en-US" sz="2200" b="1"/>
              <a:t>E</a:t>
            </a:r>
            <a:r>
              <a:rPr lang="en-US" sz="2200"/>
              <a:t> use natural forces to explain events. </a:t>
            </a:r>
          </a:p>
          <a:p>
            <a:r>
              <a:rPr lang="en-US" sz="2200"/>
              <a:t> </a:t>
            </a:r>
            <a:r>
              <a:rPr lang="en-US" sz="2200" b="1"/>
              <a:t>J</a:t>
            </a:r>
            <a:r>
              <a:rPr lang="en-US" sz="2200"/>
              <a:t> calls the inhabitants of Palestine ‘Canaanites,’ while </a:t>
            </a:r>
            <a:r>
              <a:rPr lang="en-US" sz="2200" b="1"/>
              <a:t>E</a:t>
            </a:r>
            <a:r>
              <a:rPr lang="en-US" sz="2200"/>
              <a:t> calls them ‘Amorites.’</a:t>
            </a:r>
          </a:p>
          <a:p>
            <a:endParaRPr lang="en-US" sz="2200"/>
          </a:p>
        </p:txBody>
      </p:sp>
    </p:spTree>
    <p:extLst>
      <p:ext uri="{BB962C8B-B14F-4D97-AF65-F5344CB8AC3E}">
        <p14:creationId xmlns:p14="http://schemas.microsoft.com/office/powerpoint/2010/main" val="2329571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963877"/>
            <a:ext cx="3494362" cy="4930246"/>
          </a:xfrm>
        </p:spPr>
        <p:txBody>
          <a:bodyPr>
            <a:normAutofit/>
          </a:bodyPr>
          <a:lstStyle/>
          <a:p>
            <a:pPr algn="r"/>
            <a:r>
              <a:rPr lang="en-US">
                <a:solidFill>
                  <a:schemeClr val="accent1"/>
                </a:solidFill>
              </a:rPr>
              <a:t>Different Interests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6031" y="963877"/>
            <a:ext cx="6377769" cy="4930246"/>
          </a:xfrm>
        </p:spPr>
        <p:txBody>
          <a:bodyPr anchor="ctr">
            <a:normAutofit/>
          </a:bodyPr>
          <a:lstStyle/>
          <a:p>
            <a:r>
              <a:rPr lang="en-US" sz="2400" b="1"/>
              <a:t>J</a:t>
            </a:r>
            <a:r>
              <a:rPr lang="en-US" sz="2400" dirty="0"/>
              <a:t> is interested in how or why places were named.</a:t>
            </a:r>
          </a:p>
          <a:p>
            <a:r>
              <a:rPr lang="en-US" sz="2400" b="1"/>
              <a:t>P</a:t>
            </a:r>
            <a:r>
              <a:rPr lang="en-US" sz="2400" dirty="0"/>
              <a:t> is more interested in the Law and Temple Ritual. </a:t>
            </a:r>
          </a:p>
          <a:p>
            <a:r>
              <a:rPr lang="en-US" sz="2400" dirty="0"/>
              <a:t> </a:t>
            </a:r>
            <a:r>
              <a:rPr lang="en-US" sz="2400" b="1"/>
              <a:t>J</a:t>
            </a:r>
            <a:r>
              <a:rPr lang="en-US" sz="2400" dirty="0"/>
              <a:t> and </a:t>
            </a:r>
            <a:r>
              <a:rPr lang="en-US" sz="2400" b="1"/>
              <a:t>P</a:t>
            </a:r>
            <a:r>
              <a:rPr lang="en-US" sz="2400" dirty="0"/>
              <a:t> call the </a:t>
            </a:r>
            <a:r>
              <a:rPr lang="en-US" sz="2400"/>
              <a:t>mountain</a:t>
            </a:r>
            <a:r>
              <a:rPr lang="en-US" sz="2400" dirty="0"/>
              <a:t> Sinai</a:t>
            </a:r>
            <a:r>
              <a:rPr lang="en-US" sz="2400"/>
              <a:t>,</a:t>
            </a:r>
            <a:r>
              <a:rPr lang="en-US" sz="2400" dirty="0"/>
              <a:t> while </a:t>
            </a:r>
            <a:r>
              <a:rPr lang="en-US" sz="2400" b="1"/>
              <a:t>E</a:t>
            </a:r>
            <a:r>
              <a:rPr lang="en-US" sz="2400" dirty="0"/>
              <a:t> calls it Mt Horeb. </a:t>
            </a:r>
          </a:p>
          <a:p>
            <a:endParaRPr lang="en-US" sz="2400" dirty="0"/>
          </a:p>
        </p:txBody>
      </p:sp>
    </p:spTree>
    <p:extLst>
      <p:ext uri="{BB962C8B-B14F-4D97-AF65-F5344CB8AC3E}">
        <p14:creationId xmlns:p14="http://schemas.microsoft.com/office/powerpoint/2010/main" val="2266793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D6CF29CD-38B8-4924-BA11-6D60517487E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p:cNvPicPr>
            <a:picLocks noChangeAspect="1" noChangeArrowheads="1"/>
          </p:cNvPicPr>
          <p:nvPr/>
        </p:nvPicPr>
        <p:blipFill rotWithShape="1">
          <a:blip r:embed="rId3" cstate="print"/>
          <a:srcRect/>
          <a:stretch/>
        </p:blipFill>
        <p:spPr bwMode="auto">
          <a:xfrm>
            <a:off x="650449" y="1085056"/>
            <a:ext cx="10901471" cy="2834386"/>
          </a:xfrm>
          <a:prstGeom prst="rect">
            <a:avLst/>
          </a:prstGeom>
          <a:noFill/>
        </p:spPr>
      </p:pic>
      <p:sp>
        <p:nvSpPr>
          <p:cNvPr id="4" name="Title 3"/>
          <p:cNvSpPr>
            <a:spLocks noGrp="1"/>
          </p:cNvSpPr>
          <p:nvPr>
            <p:ph type="ctrTitle"/>
          </p:nvPr>
        </p:nvSpPr>
        <p:spPr>
          <a:xfrm>
            <a:off x="707011" y="4502330"/>
            <a:ext cx="10765410" cy="1207269"/>
          </a:xfrm>
        </p:spPr>
        <p:txBody>
          <a:bodyPr>
            <a:normAutofit/>
          </a:bodyPr>
          <a:lstStyle/>
          <a:p>
            <a:r>
              <a:rPr lang="en-US" dirty="0">
                <a:solidFill>
                  <a:schemeClr val="bg1"/>
                </a:solidFill>
              </a:rPr>
              <a:t>Creation Story Two</a:t>
            </a:r>
          </a:p>
        </p:txBody>
      </p:sp>
      <p:sp>
        <p:nvSpPr>
          <p:cNvPr id="5" name="Subtitle 4"/>
          <p:cNvSpPr>
            <a:spLocks noGrp="1"/>
          </p:cNvSpPr>
          <p:nvPr>
            <p:ph type="subTitle" idx="1"/>
          </p:nvPr>
        </p:nvSpPr>
        <p:spPr>
          <a:xfrm>
            <a:off x="1376313" y="5665510"/>
            <a:ext cx="9426806" cy="719122"/>
          </a:xfrm>
        </p:spPr>
        <p:txBody>
          <a:bodyPr>
            <a:normAutofit/>
          </a:bodyPr>
          <a:lstStyle/>
          <a:p>
            <a:r>
              <a:rPr lang="en-US" sz="1700">
                <a:solidFill>
                  <a:schemeClr val="bg2"/>
                </a:solidFill>
              </a:rPr>
              <a:t>The</a:t>
            </a:r>
            <a:r>
              <a:rPr lang="en-US" sz="1700" dirty="0">
                <a:solidFill>
                  <a:schemeClr val="bg2"/>
                </a:solidFill>
              </a:rPr>
              <a:t> Oxford Annotated Bible titles this reading as </a:t>
            </a:r>
          </a:p>
          <a:p>
            <a:r>
              <a:rPr lang="en-US" sz="1700" dirty="0">
                <a:solidFill>
                  <a:schemeClr val="bg2"/>
                </a:solidFill>
              </a:rPr>
              <a:t>‘Another Account of Creation’</a:t>
            </a:r>
          </a:p>
        </p:txBody>
      </p:sp>
    </p:spTree>
    <p:extLst>
      <p:ext uri="{BB962C8B-B14F-4D97-AF65-F5344CB8AC3E}">
        <p14:creationId xmlns:p14="http://schemas.microsoft.com/office/powerpoint/2010/main" val="3138551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a:solidFill>
                  <a:srgbClr val="FFFFFF"/>
                </a:solidFill>
              </a:rPr>
              <a:t>Okay Different Sources - So What?</a:t>
            </a:r>
          </a:p>
        </p:txBody>
      </p:sp>
      <p:graphicFrame>
        <p:nvGraphicFramePr>
          <p:cNvPr id="16" name="Content Placeholder 2">
            <a:extLst>
              <a:ext uri="{FF2B5EF4-FFF2-40B4-BE49-F238E27FC236}">
                <a16:creationId xmlns:a16="http://schemas.microsoft.com/office/drawing/2014/main" id="{DC760CCB-543C-4AB1-A762-F9F51B80B511}"/>
              </a:ext>
            </a:extLst>
          </p:cNvPr>
          <p:cNvGraphicFramePr>
            <a:graphicFrameLocks noGrp="1"/>
          </p:cNvGraphicFramePr>
          <p:nvPr>
            <p:ph idx="1"/>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98909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p:cNvSpPr>
            <a:spLocks noGrp="1"/>
          </p:cNvSpPr>
          <p:nvPr>
            <p:ph type="title"/>
          </p:nvPr>
        </p:nvSpPr>
        <p:spPr>
          <a:xfrm>
            <a:off x="640079" y="2053641"/>
            <a:ext cx="3669161" cy="2760098"/>
          </a:xfrm>
        </p:spPr>
        <p:txBody>
          <a:bodyPr>
            <a:normAutofit/>
          </a:bodyPr>
          <a:lstStyle/>
          <a:p>
            <a:r>
              <a:rPr lang="en-US">
                <a:solidFill>
                  <a:srgbClr val="FFFFFF"/>
                </a:solidFill>
              </a:rPr>
              <a:t>THE JE CREATION STORY</a:t>
            </a:r>
          </a:p>
        </p:txBody>
      </p:sp>
      <p:sp>
        <p:nvSpPr>
          <p:cNvPr id="19" name="Content Placeholder 3"/>
          <p:cNvSpPr>
            <a:spLocks noGrp="1"/>
          </p:cNvSpPr>
          <p:nvPr>
            <p:ph idx="1"/>
          </p:nvPr>
        </p:nvSpPr>
        <p:spPr>
          <a:xfrm>
            <a:off x="6090574" y="801866"/>
            <a:ext cx="5306084" cy="5230634"/>
          </a:xfrm>
        </p:spPr>
        <p:txBody>
          <a:bodyPr anchor="ctr">
            <a:normAutofit/>
          </a:bodyPr>
          <a:lstStyle/>
          <a:p>
            <a:r>
              <a:rPr lang="en-US" sz="1700">
                <a:solidFill>
                  <a:srgbClr val="000000"/>
                </a:solidFill>
              </a:rPr>
              <a:t> Unlike the tightly worded </a:t>
            </a:r>
            <a:r>
              <a:rPr lang="en-US" sz="1700" b="1">
                <a:solidFill>
                  <a:srgbClr val="000000"/>
                </a:solidFill>
              </a:rPr>
              <a:t>P</a:t>
            </a:r>
            <a:r>
              <a:rPr lang="en-US" sz="1700">
                <a:solidFill>
                  <a:srgbClr val="000000"/>
                </a:solidFill>
              </a:rPr>
              <a:t> (creation 1) account, the </a:t>
            </a:r>
            <a:r>
              <a:rPr lang="en-US" sz="1700" b="1">
                <a:solidFill>
                  <a:srgbClr val="000000"/>
                </a:solidFill>
              </a:rPr>
              <a:t>JE</a:t>
            </a:r>
            <a:r>
              <a:rPr lang="en-US" sz="1700">
                <a:solidFill>
                  <a:srgbClr val="000000"/>
                </a:solidFill>
              </a:rPr>
              <a:t> (creation 2) story is a narrative that lets us in on the thoughts of the actors—God, man, and serpent.</a:t>
            </a:r>
          </a:p>
          <a:p>
            <a:r>
              <a:rPr lang="en-US" sz="1700">
                <a:solidFill>
                  <a:srgbClr val="000000"/>
                </a:solidFill>
              </a:rPr>
              <a:t> This story is called </a:t>
            </a:r>
            <a:r>
              <a:rPr lang="en-US" sz="1700" b="1">
                <a:solidFill>
                  <a:srgbClr val="000000"/>
                </a:solidFill>
              </a:rPr>
              <a:t>JE</a:t>
            </a:r>
            <a:r>
              <a:rPr lang="en-US" sz="1700">
                <a:solidFill>
                  <a:srgbClr val="000000"/>
                </a:solidFill>
              </a:rPr>
              <a:t> since the two authors are so intertwined as to be inseparable. The word for God is </a:t>
            </a:r>
            <a:r>
              <a:rPr lang="en-US" sz="1700" b="1">
                <a:solidFill>
                  <a:srgbClr val="000000"/>
                </a:solidFill>
              </a:rPr>
              <a:t>Yahweh/Elohim</a:t>
            </a:r>
            <a:r>
              <a:rPr lang="en-US" sz="1700">
                <a:solidFill>
                  <a:srgbClr val="000000"/>
                </a:solidFill>
              </a:rPr>
              <a:t>; these words are used elsewhere alone for God, only here are they joined and translated as The Lord God. </a:t>
            </a:r>
          </a:p>
          <a:p>
            <a:r>
              <a:rPr lang="en-US" sz="1700">
                <a:solidFill>
                  <a:srgbClr val="000000"/>
                </a:solidFill>
              </a:rPr>
              <a:t> Note about Verses - Remember these were added much later by the Masoretes. Thus the verses and the division of the Bible into Chapters is a relatively recent phenomenon and these were not present in the Hebrew Text. One does not need to read much into verses just as verses.</a:t>
            </a:r>
          </a:p>
          <a:p>
            <a:r>
              <a:rPr lang="en-US" sz="1700">
                <a:solidFill>
                  <a:srgbClr val="000000"/>
                </a:solidFill>
              </a:rPr>
              <a:t> In the </a:t>
            </a:r>
            <a:r>
              <a:rPr lang="en-US" sz="1700" b="1">
                <a:solidFill>
                  <a:srgbClr val="000000"/>
                </a:solidFill>
              </a:rPr>
              <a:t>P</a:t>
            </a:r>
            <a:r>
              <a:rPr lang="en-US" sz="1700">
                <a:solidFill>
                  <a:srgbClr val="000000"/>
                </a:solidFill>
              </a:rPr>
              <a:t> texts water represents Chaos that God tamed. In </a:t>
            </a:r>
            <a:r>
              <a:rPr lang="en-US" sz="1700" b="1">
                <a:solidFill>
                  <a:srgbClr val="000000"/>
                </a:solidFill>
              </a:rPr>
              <a:t>JE</a:t>
            </a:r>
            <a:r>
              <a:rPr lang="en-US" sz="1700">
                <a:solidFill>
                  <a:srgbClr val="000000"/>
                </a:solidFill>
              </a:rPr>
              <a:t> water is a precious fluid and the world starts as a desert and humans were created to till the desert.  Water is needed for life and is not itself a threat to life.</a:t>
            </a:r>
          </a:p>
        </p:txBody>
      </p:sp>
    </p:spTree>
    <p:extLst>
      <p:ext uri="{BB962C8B-B14F-4D97-AF65-F5344CB8AC3E}">
        <p14:creationId xmlns:p14="http://schemas.microsoft.com/office/powerpoint/2010/main" val="56679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963877"/>
            <a:ext cx="3494362" cy="4930246"/>
          </a:xfrm>
        </p:spPr>
        <p:txBody>
          <a:bodyPr>
            <a:normAutofit/>
          </a:bodyPr>
          <a:lstStyle/>
          <a:p>
            <a:pPr algn="r"/>
            <a:r>
              <a:rPr lang="en-US">
                <a:solidFill>
                  <a:schemeClr val="accent1"/>
                </a:solidFill>
              </a:rPr>
              <a:t>THE FOUR SOURCES AT A GLANCE</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6031" y="963877"/>
            <a:ext cx="6377769" cy="4930246"/>
          </a:xfrm>
        </p:spPr>
        <p:txBody>
          <a:bodyPr anchor="ctr">
            <a:normAutofit/>
          </a:bodyPr>
          <a:lstStyle/>
          <a:p>
            <a:r>
              <a:rPr lang="en-US" sz="1600"/>
              <a:t>Four voices, woven together over roughly five centuries, make up the opening books of the Bible:</a:t>
            </a:r>
          </a:p>
          <a:p>
            <a:r>
              <a:rPr lang="en-US" sz="1600" b="1" dirty="0"/>
              <a:t>J</a:t>
            </a:r>
            <a:r>
              <a:rPr lang="en-US" sz="1600" dirty="0"/>
              <a:t> — Yahwist, about 950 BC. Vivid, human storytelling that names God </a:t>
            </a:r>
            <a:r>
              <a:rPr lang="en-US" sz="1600" b="1" dirty="0"/>
              <a:t>Yahweh</a:t>
            </a:r>
            <a:r>
              <a:rPr lang="en-US" sz="1600" dirty="0"/>
              <a:t> and lets us hear the thoughts of the characters.</a:t>
            </a:r>
          </a:p>
          <a:p>
            <a:r>
              <a:rPr lang="en-US" sz="1600" b="1" dirty="0"/>
              <a:t>E</a:t>
            </a:r>
            <a:r>
              <a:rPr lang="en-US" sz="1600" dirty="0"/>
              <a:t> — </a:t>
            </a:r>
            <a:r>
              <a:rPr lang="en-US" sz="1600" dirty="0" err="1"/>
              <a:t>Elohist</a:t>
            </a:r>
            <a:r>
              <a:rPr lang="en-US" sz="1600" dirty="0"/>
              <a:t>, about 850 BC. Calls God </a:t>
            </a:r>
            <a:r>
              <a:rPr lang="en-US" sz="1600" b="1" dirty="0"/>
              <a:t>Elohim</a:t>
            </a:r>
            <a:r>
              <a:rPr lang="en-US" sz="1600" dirty="0"/>
              <a:t>; well known by 750 BC, when Hosea quotes from it.</a:t>
            </a:r>
          </a:p>
          <a:p>
            <a:r>
              <a:rPr lang="en-US" sz="1600" b="1" dirty="0"/>
              <a:t>D</a:t>
            </a:r>
            <a:r>
              <a:rPr lang="en-US" sz="1600" dirty="0"/>
              <a:t> — Deuteronomist, the ‘new Law’ found in the Temple in 621 BC under King Josiah; mostly Deuteronomy.</a:t>
            </a:r>
          </a:p>
          <a:p>
            <a:r>
              <a:rPr lang="en-US" sz="1600" b="1" dirty="0"/>
              <a:t>P</a:t>
            </a:r>
            <a:r>
              <a:rPr lang="en-US" sz="1600" dirty="0"/>
              <a:t> — Priestly, woven in about 400 BC under Ezra. Focused on the Temple, worship, and genealogies, giving the “Pentateuch” its framework.</a:t>
            </a:r>
          </a:p>
        </p:txBody>
      </p:sp>
    </p:spTree>
    <p:extLst>
      <p:ext uri="{BB962C8B-B14F-4D97-AF65-F5344CB8AC3E}">
        <p14:creationId xmlns:p14="http://schemas.microsoft.com/office/powerpoint/2010/main" val="2632372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Genesis 2:4b - </a:t>
            </a:r>
            <a:r>
              <a:rPr lang="en-US" b="1"/>
              <a:t>17</a:t>
            </a:r>
            <a:endParaRPr lang="en-US" dirty="0"/>
          </a:p>
        </p:txBody>
      </p:sp>
      <p:sp>
        <p:nvSpPr>
          <p:cNvPr id="3" name="Content Placeholder 2"/>
          <p:cNvSpPr>
            <a:spLocks noGrp="1"/>
          </p:cNvSpPr>
          <p:nvPr>
            <p:ph idx="1"/>
          </p:nvPr>
        </p:nvSpPr>
        <p:spPr/>
        <p:txBody>
          <a:bodyPr>
            <a:normAutofit/>
          </a:bodyPr>
          <a:lstStyle/>
          <a:p>
            <a:r>
              <a:rPr lang="en-US" sz="2400" dirty="0"/>
              <a:t>⁴ In the day that the Lord God made the earth and the heavens, ⁵ when no plant of the field was yet in the earth and no herb of the field had yet sprung up—for the Lord God had not caused it to rain upon the earth, and there was no one to till the ground; ⁶ but a stream would rise from the earth, and water the whole face of the ground— ⁷ then the Lord God formed man from the dust of the ground, and breathed into his nostrils the breath of life; and the man became a living being. </a:t>
            </a:r>
          </a:p>
        </p:txBody>
      </p:sp>
    </p:spTree>
    <p:extLst>
      <p:ext uri="{BB962C8B-B14F-4D97-AF65-F5344CB8AC3E}">
        <p14:creationId xmlns:p14="http://schemas.microsoft.com/office/powerpoint/2010/main" val="4035148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Genesis 2:4b - </a:t>
            </a:r>
            <a:r>
              <a:rPr lang="en-US" b="1"/>
              <a:t>17</a:t>
            </a:r>
            <a:endParaRPr lang="en-US" dirty="0"/>
          </a:p>
        </p:txBody>
      </p:sp>
      <p:sp>
        <p:nvSpPr>
          <p:cNvPr id="3" name="Content Placeholder 2"/>
          <p:cNvSpPr>
            <a:spLocks noGrp="1"/>
          </p:cNvSpPr>
          <p:nvPr>
            <p:ph idx="1"/>
          </p:nvPr>
        </p:nvSpPr>
        <p:spPr/>
        <p:txBody>
          <a:bodyPr>
            <a:noAutofit/>
          </a:bodyPr>
          <a:lstStyle/>
          <a:p>
            <a:r>
              <a:rPr lang="en-US" sz="2400" dirty="0"/>
              <a:t>⁸ And the Lord God planted a garden in Eden, in the east; and there he put the man whom he had formed. ⁹ Out of the ground the Lord God made to grow every tree that is pleasant to the sight and good for food, the tree of life also in the midst of the garden, and the tree of the knowledge of good and evil. 10 A river flows out of Eden to water the garden, and from there it divides and becomes four branches. 11 The name of the first is Pishon; it is the one that flows around the whole land of Havilah, where there is gold; </a:t>
            </a:r>
          </a:p>
        </p:txBody>
      </p:sp>
    </p:spTree>
    <p:extLst>
      <p:ext uri="{BB962C8B-B14F-4D97-AF65-F5344CB8AC3E}">
        <p14:creationId xmlns:p14="http://schemas.microsoft.com/office/powerpoint/2010/main" val="3903467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Genesis 2:4b - </a:t>
            </a:r>
            <a:r>
              <a:rPr lang="en-US" b="1"/>
              <a:t>17</a:t>
            </a:r>
            <a:endParaRPr lang="en-US" dirty="0"/>
          </a:p>
        </p:txBody>
      </p:sp>
      <p:sp>
        <p:nvSpPr>
          <p:cNvPr id="3" name="Content Placeholder 2"/>
          <p:cNvSpPr>
            <a:spLocks noGrp="1"/>
          </p:cNvSpPr>
          <p:nvPr>
            <p:ph idx="1"/>
          </p:nvPr>
        </p:nvSpPr>
        <p:spPr/>
        <p:txBody>
          <a:bodyPr>
            <a:noAutofit/>
          </a:bodyPr>
          <a:lstStyle/>
          <a:p>
            <a:r>
              <a:rPr lang="en-US" sz="2400" dirty="0"/>
              <a:t>12 and the gold of that land is good; bdellium and onyx stone are there. 13 The name of the second river is Gihon; it is the one that flows around the whole land of Cush. </a:t>
            </a:r>
            <a:r>
              <a:rPr lang="en-US" sz="2400"/>
              <a:t>14 </a:t>
            </a:r>
            <a:r>
              <a:rPr lang="en-US" sz="2400" dirty="0"/>
              <a:t>The name of the third river is Tigris, which flows east of Assyria. And the fourth river is the Euphrates. 15 The Lord God took the man and put him in the garden of Eden to till it and keep it. </a:t>
            </a:r>
            <a:r>
              <a:rPr lang="en-US" sz="2400"/>
              <a:t>16</a:t>
            </a:r>
            <a:r>
              <a:rPr lang="en-US" sz="2400" dirty="0"/>
              <a:t> And the Lord God commanded the man, “You may freely eat of every tree of the garden; 17 but of the tree of the knowledge of good and evil you shall not eat, for in the day that you eat of it you shall die.”</a:t>
            </a:r>
          </a:p>
        </p:txBody>
      </p:sp>
    </p:spTree>
    <p:extLst>
      <p:ext uri="{BB962C8B-B14F-4D97-AF65-F5344CB8AC3E}">
        <p14:creationId xmlns:p14="http://schemas.microsoft.com/office/powerpoint/2010/main" val="3425372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Genesis </a:t>
            </a:r>
            <a:r>
              <a:rPr lang="en-US" b="1"/>
              <a:t>2:18-25</a:t>
            </a:r>
            <a:endParaRPr lang="en-US" dirty="0"/>
          </a:p>
        </p:txBody>
      </p:sp>
      <p:sp>
        <p:nvSpPr>
          <p:cNvPr id="3" name="Content Placeholder 2"/>
          <p:cNvSpPr>
            <a:spLocks noGrp="1"/>
          </p:cNvSpPr>
          <p:nvPr>
            <p:ph idx="1"/>
          </p:nvPr>
        </p:nvSpPr>
        <p:spPr>
          <a:xfrm>
            <a:off x="508000" y="1905000"/>
            <a:ext cx="10972800" cy="4572000"/>
          </a:xfrm>
        </p:spPr>
        <p:txBody>
          <a:bodyPr>
            <a:normAutofit/>
          </a:bodyPr>
          <a:lstStyle/>
          <a:p>
            <a:r>
              <a:rPr lang="en-US" sz="2400" dirty="0"/>
              <a:t>The LORD God said, "It is not good that the man should be alone; I will make him a helper as his partner." So out of the ground the LORD God formed every animal of the field and every bird of the air, and brought them to the man to see what he would call them; and whatever the man called every living creature, that was its name. The man gave names to all cattle, and to the birds of the air, and to every animal of the field; but for the man there was not found a helper as his partner. </a:t>
            </a:r>
          </a:p>
        </p:txBody>
      </p:sp>
    </p:spTree>
    <p:extLst>
      <p:ext uri="{BB962C8B-B14F-4D97-AF65-F5344CB8AC3E}">
        <p14:creationId xmlns:p14="http://schemas.microsoft.com/office/powerpoint/2010/main" val="1548742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Genesis </a:t>
            </a:r>
            <a:r>
              <a:rPr lang="en-US" b="1"/>
              <a:t>2:18-25</a:t>
            </a:r>
            <a:endParaRPr lang="en-US" dirty="0"/>
          </a:p>
        </p:txBody>
      </p:sp>
      <p:sp>
        <p:nvSpPr>
          <p:cNvPr id="3" name="Content Placeholder 2"/>
          <p:cNvSpPr>
            <a:spLocks noGrp="1"/>
          </p:cNvSpPr>
          <p:nvPr>
            <p:ph idx="1"/>
          </p:nvPr>
        </p:nvSpPr>
        <p:spPr>
          <a:xfrm>
            <a:off x="508000" y="1905000"/>
            <a:ext cx="10972800" cy="4572000"/>
          </a:xfrm>
        </p:spPr>
        <p:txBody>
          <a:bodyPr>
            <a:normAutofit/>
          </a:bodyPr>
          <a:lstStyle/>
          <a:p>
            <a:r>
              <a:rPr lang="en-US" sz="2400" dirty="0"/>
              <a:t>So the LORD God caused a deep sleep to fall upon the man, and he slept; then he took one of his ribs and closed up its place with flesh. And the rib that the LORD God had taken from the man he made into a woman and brought her to the man. Then the man said, "This at last is bone of my bones and flesh of my flesh; this one shall be called Woman, for out of Man this one was taken." Therefore a man leaves his father and his mother and clings to his wife, and they become one flesh. 25 And the man and his wife were both naked, and were not ashamed.</a:t>
            </a:r>
          </a:p>
          <a:p>
            <a:endParaRPr lang="en-US" dirty="0"/>
          </a:p>
          <a:p>
            <a:endParaRPr lang="en-US" dirty="0"/>
          </a:p>
        </p:txBody>
      </p:sp>
    </p:spTree>
    <p:extLst>
      <p:ext uri="{BB962C8B-B14F-4D97-AF65-F5344CB8AC3E}">
        <p14:creationId xmlns:p14="http://schemas.microsoft.com/office/powerpoint/2010/main" val="1057820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21ADB3D-AD65-44B4-847D-5E90E90A5D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6">
              <a:extLst>
                <a:ext uri="{FF2B5EF4-FFF2-40B4-BE49-F238E27FC236}">
                  <a16:creationId xmlns:a16="http://schemas.microsoft.com/office/drawing/2014/main" id="{34D7BF57-4CAA-45B2-9EF0-0AA1FCF70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7">
              <a:extLst>
                <a:ext uri="{FF2B5EF4-FFF2-40B4-BE49-F238E27FC236}">
                  <a16:creationId xmlns:a16="http://schemas.microsoft.com/office/drawing/2014/main" id="{7886F306-C03A-40C6-8FD5-DCE3D4595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8">
              <a:extLst>
                <a:ext uri="{FF2B5EF4-FFF2-40B4-BE49-F238E27FC236}">
                  <a16:creationId xmlns:a16="http://schemas.microsoft.com/office/drawing/2014/main" id="{2FDC9A36-C7C3-47D7-A64E-ED25C47EC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9">
              <a:extLst>
                <a:ext uri="{FF2B5EF4-FFF2-40B4-BE49-F238E27FC236}">
                  <a16:creationId xmlns:a16="http://schemas.microsoft.com/office/drawing/2014/main" id="{BB19BC37-158A-43DC-9A9E-E45CC7195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10">
              <a:extLst>
                <a:ext uri="{FF2B5EF4-FFF2-40B4-BE49-F238E27FC236}">
                  <a16:creationId xmlns:a16="http://schemas.microsoft.com/office/drawing/2014/main" id="{077654CC-108F-48D5-B5E9-437F164F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11">
              <a:extLst>
                <a:ext uri="{FF2B5EF4-FFF2-40B4-BE49-F238E27FC236}">
                  <a16:creationId xmlns:a16="http://schemas.microsoft.com/office/drawing/2014/main" id="{A3CF3A63-1C1E-4E85-A78A-FDC16431E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2">
              <a:extLst>
                <a:ext uri="{FF2B5EF4-FFF2-40B4-BE49-F238E27FC236}">
                  <a16:creationId xmlns:a16="http://schemas.microsoft.com/office/drawing/2014/main" id="{8740FC9A-72DD-4D9B-BA25-1CCED135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3">
              <a:extLst>
                <a:ext uri="{FF2B5EF4-FFF2-40B4-BE49-F238E27FC236}">
                  <a16:creationId xmlns:a16="http://schemas.microsoft.com/office/drawing/2014/main" id="{7FBF5743-F2AE-4D0D-BCD1-01F7686D0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4">
              <a:extLst>
                <a:ext uri="{FF2B5EF4-FFF2-40B4-BE49-F238E27FC236}">
                  <a16:creationId xmlns:a16="http://schemas.microsoft.com/office/drawing/2014/main" id="{CED32316-D4F7-4795-BBE0-DEBB60E27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5">
              <a:extLst>
                <a:ext uri="{FF2B5EF4-FFF2-40B4-BE49-F238E27FC236}">
                  <a16:creationId xmlns:a16="http://schemas.microsoft.com/office/drawing/2014/main" id="{583B23C9-B9B7-4E93-9538-CBE316F83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6">
              <a:extLst>
                <a:ext uri="{FF2B5EF4-FFF2-40B4-BE49-F238E27FC236}">
                  <a16:creationId xmlns:a16="http://schemas.microsoft.com/office/drawing/2014/main" id="{5B144260-9F2C-4ADB-A37C-1CFB4B428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7">
              <a:extLst>
                <a:ext uri="{FF2B5EF4-FFF2-40B4-BE49-F238E27FC236}">
                  <a16:creationId xmlns:a16="http://schemas.microsoft.com/office/drawing/2014/main" id="{53FF918D-79D3-4F55-A68C-0DD5880DA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8">
              <a:extLst>
                <a:ext uri="{FF2B5EF4-FFF2-40B4-BE49-F238E27FC236}">
                  <a16:creationId xmlns:a16="http://schemas.microsoft.com/office/drawing/2014/main" id="{B9FC1440-933F-44FE-8D77-4827DD0F99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9">
              <a:extLst>
                <a:ext uri="{FF2B5EF4-FFF2-40B4-BE49-F238E27FC236}">
                  <a16:creationId xmlns:a16="http://schemas.microsoft.com/office/drawing/2014/main" id="{0F67F308-A67C-4D2E-B081-59BB31D8E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0">
              <a:extLst>
                <a:ext uri="{FF2B5EF4-FFF2-40B4-BE49-F238E27FC236}">
                  <a16:creationId xmlns:a16="http://schemas.microsoft.com/office/drawing/2014/main" id="{80112F01-90EB-4AEC-A39C-5C6875FFB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21">
              <a:extLst>
                <a:ext uri="{FF2B5EF4-FFF2-40B4-BE49-F238E27FC236}">
                  <a16:creationId xmlns:a16="http://schemas.microsoft.com/office/drawing/2014/main" id="{893F6B05-90EB-4C75-A0F0-C7247553BD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22">
              <a:extLst>
                <a:ext uri="{FF2B5EF4-FFF2-40B4-BE49-F238E27FC236}">
                  <a16:creationId xmlns:a16="http://schemas.microsoft.com/office/drawing/2014/main" id="{227B563B-E0C0-4D81-966D-B5E2DBAAE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3">
              <a:extLst>
                <a:ext uri="{FF2B5EF4-FFF2-40B4-BE49-F238E27FC236}">
                  <a16:creationId xmlns:a16="http://schemas.microsoft.com/office/drawing/2014/main" id="{130DF93D-D1FF-477A-BDCE-C8B01C3B4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4">
              <a:extLst>
                <a:ext uri="{FF2B5EF4-FFF2-40B4-BE49-F238E27FC236}">
                  <a16:creationId xmlns:a16="http://schemas.microsoft.com/office/drawing/2014/main" id="{44ED67A1-C6FE-4AC8-8473-11DAC03DC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5">
              <a:extLst>
                <a:ext uri="{FF2B5EF4-FFF2-40B4-BE49-F238E27FC236}">
                  <a16:creationId xmlns:a16="http://schemas.microsoft.com/office/drawing/2014/main" id="{213A54F3-15FA-4C8F-8ABF-CE77E7219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3" name="Group 32">
            <a:extLst>
              <a:ext uri="{FF2B5EF4-FFF2-40B4-BE49-F238E27FC236}">
                <a16:creationId xmlns:a16="http://schemas.microsoft.com/office/drawing/2014/main" id="{5F8A7F7F-DD1A-4F41-98AC-B9CE2A620C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Isosceles Triangle 22">
              <a:extLst>
                <a:ext uri="{FF2B5EF4-FFF2-40B4-BE49-F238E27FC236}">
                  <a16:creationId xmlns:a16="http://schemas.microsoft.com/office/drawing/2014/main" id="{3D2FD25A-EFFD-4F5C-9258-981F5907D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DCF573BC-A06F-4036-A3A8-9D07DDE622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904877" y="2415322"/>
            <a:ext cx="3451730" cy="2399869"/>
          </a:xfrm>
        </p:spPr>
        <p:txBody>
          <a:bodyPr>
            <a:normAutofit/>
          </a:bodyPr>
          <a:lstStyle/>
          <a:p>
            <a:pPr algn="ctr"/>
            <a:r>
              <a:rPr lang="en-US" sz="4000">
                <a:solidFill>
                  <a:srgbClr val="FFFFFF"/>
                </a:solidFill>
              </a:rPr>
              <a:t>The story of Creation</a:t>
            </a:r>
          </a:p>
        </p:txBody>
      </p:sp>
      <p:sp>
        <p:nvSpPr>
          <p:cNvPr id="3" name="Content Placeholder 2"/>
          <p:cNvSpPr>
            <a:spLocks noGrp="1"/>
          </p:cNvSpPr>
          <p:nvPr>
            <p:ph idx="1"/>
          </p:nvPr>
        </p:nvSpPr>
        <p:spPr>
          <a:xfrm>
            <a:off x="5120640" y="804672"/>
            <a:ext cx="6281928" cy="5248656"/>
          </a:xfrm>
        </p:spPr>
        <p:txBody>
          <a:bodyPr anchor="ctr">
            <a:normAutofit/>
          </a:bodyPr>
          <a:lstStyle/>
          <a:p>
            <a:r>
              <a:rPr lang="en-US" sz="2000"/>
              <a:t>Genesis, according to scholars, has two creation stories. In the first God creates the universe from chaos including female humans.</a:t>
            </a:r>
          </a:p>
          <a:p>
            <a:r>
              <a:rPr lang="en-US" sz="2000"/>
              <a:t>Gen 1:27 “So God created humankind in his image, in the image of God he created them; male and female he created them.”</a:t>
            </a:r>
          </a:p>
          <a:p>
            <a:r>
              <a:rPr lang="en-US" sz="2000"/>
              <a:t>So, where is this passage?</a:t>
            </a:r>
          </a:p>
        </p:txBody>
      </p:sp>
    </p:spTree>
    <p:extLst>
      <p:ext uri="{BB962C8B-B14F-4D97-AF65-F5344CB8AC3E}">
        <p14:creationId xmlns:p14="http://schemas.microsoft.com/office/powerpoint/2010/main" val="4054021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Creation, the sequel </a:t>
            </a:r>
          </a:p>
        </p:txBody>
      </p:sp>
      <p:sp>
        <p:nvSpPr>
          <p:cNvPr id="3" name="Content Placeholder 2"/>
          <p:cNvSpPr>
            <a:spLocks noGrp="1"/>
          </p:cNvSpPr>
          <p:nvPr>
            <p:ph idx="1"/>
          </p:nvPr>
        </p:nvSpPr>
        <p:spPr/>
        <p:txBody>
          <a:bodyPr>
            <a:normAutofit/>
          </a:bodyPr>
          <a:lstStyle/>
          <a:p>
            <a:r>
              <a:rPr lang="en-US" sz="2400" dirty="0"/>
              <a:t>The Oxford Annotated entitles this section as “Another Account of the Creation”</a:t>
            </a:r>
          </a:p>
          <a:p>
            <a:r>
              <a:rPr lang="en-US" sz="2400" dirty="0"/>
              <a:t>The Creation II starts “In the day that the Lord God made the earth and the heavens….”</a:t>
            </a:r>
          </a:p>
          <a:p>
            <a:r>
              <a:rPr lang="en-US" sz="2400" dirty="0"/>
              <a:t>In this second ‘creation’ God makes the female from the male.</a:t>
            </a:r>
          </a:p>
        </p:txBody>
      </p:sp>
    </p:spTree>
    <p:extLst>
      <p:ext uri="{BB962C8B-B14F-4D97-AF65-F5344CB8AC3E}">
        <p14:creationId xmlns:p14="http://schemas.microsoft.com/office/powerpoint/2010/main" val="81722262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3804</Words>
  <Application>Microsoft Office PowerPoint</Application>
  <PresentationFormat>Widescreen</PresentationFormat>
  <Paragraphs>177</Paragraphs>
  <Slides>22</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1_Office Theme</vt:lpstr>
      <vt:lpstr>Lesson 2</vt:lpstr>
      <vt:lpstr>Creation Story Two</vt:lpstr>
      <vt:lpstr>Genesis 2:4b - 17</vt:lpstr>
      <vt:lpstr>Genesis 2:4b - 17</vt:lpstr>
      <vt:lpstr>Genesis 2:4b - 17</vt:lpstr>
      <vt:lpstr>Genesis 2:18-25</vt:lpstr>
      <vt:lpstr>Genesis 2:18-25</vt:lpstr>
      <vt:lpstr>The story of Creation</vt:lpstr>
      <vt:lpstr>Creation, the sequel </vt:lpstr>
      <vt:lpstr>The creation of Humans</vt:lpstr>
      <vt:lpstr>The Text</vt:lpstr>
      <vt:lpstr>Basic Concepts</vt:lpstr>
      <vt:lpstr>Another issue is corrupt texts and translation issues</vt:lpstr>
      <vt:lpstr>Where did we get the Bible?</vt:lpstr>
      <vt:lpstr>Historic Understandings – The Documentary Hypothesis </vt:lpstr>
      <vt:lpstr>Other Old Testament Scholars E, J, P, and D</vt:lpstr>
      <vt:lpstr>SOURCE DOCUMENTS J E D P</vt:lpstr>
      <vt:lpstr>Different Styles</vt:lpstr>
      <vt:lpstr>Different Interests</vt:lpstr>
      <vt:lpstr>Okay Different Sources - So What?</vt:lpstr>
      <vt:lpstr>THE JE CREATION STORY</vt:lpstr>
      <vt:lpstr>THE FOUR SOURCES AT A GLANCE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2</dc:title>
  <dc:creator>Junius B Cross</dc:creator>
  <cp:lastModifiedBy>Junius Cross</cp:lastModifiedBy>
  <cp:revision>1</cp:revision>
  <dcterms:created xsi:type="dcterms:W3CDTF">2020-04-15T02:06:31Z</dcterms:created>
  <dcterms:modified xsi:type="dcterms:W3CDTF">2026-06-27T22:40:35Z</dcterms:modified>
</cp:coreProperties>
</file>