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769" r:id="rId2"/>
    <p:sldId id="652" r:id="rId3"/>
    <p:sldId id="653" r:id="rId4"/>
    <p:sldId id="654" r:id="rId5"/>
    <p:sldId id="655" r:id="rId6"/>
    <p:sldId id="656" r:id="rId7"/>
    <p:sldId id="649" r:id="rId8"/>
    <p:sldId id="657" r:id="rId9"/>
    <p:sldId id="658" r:id="rId10"/>
    <p:sldId id="770" r:id="rId11"/>
    <p:sldId id="650" r:id="rId12"/>
    <p:sldId id="659" r:id="rId13"/>
    <p:sldId id="662" r:id="rId14"/>
    <p:sldId id="773" r:id="rId15"/>
    <p:sldId id="661" r:id="rId16"/>
    <p:sldId id="664" r:id="rId17"/>
    <p:sldId id="663" r:id="rId18"/>
    <p:sldId id="667" r:id="rId19"/>
    <p:sldId id="660" r:id="rId20"/>
    <p:sldId id="665" r:id="rId21"/>
    <p:sldId id="666" r:id="rId22"/>
    <p:sldId id="340" r:id="rId23"/>
    <p:sldId id="341" r:id="rId24"/>
    <p:sldId id="342" r:id="rId25"/>
    <p:sldId id="343" r:id="rId26"/>
    <p:sldId id="344" r:id="rId27"/>
    <p:sldId id="345" r:id="rId28"/>
    <p:sldId id="772" r:id="rId29"/>
    <p:sldId id="668" r:id="rId30"/>
    <p:sldId id="346" r:id="rId31"/>
    <p:sldId id="347" r:id="rId32"/>
    <p:sldId id="771" r:id="rId33"/>
    <p:sldId id="774"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1" autoAdjust="0"/>
    <p:restoredTop sz="94660"/>
  </p:normalViewPr>
  <p:slideViewPr>
    <p:cSldViewPr snapToGrid="0">
      <p:cViewPr varScale="1">
        <p:scale>
          <a:sx n="64" d="100"/>
          <a:sy n="64" d="100"/>
        </p:scale>
        <p:origin x="45" y="7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nius B Cross" userId="38d6a8e307679b5c" providerId="LiveId" clId="{76B2420C-400A-42FC-A4AC-64B23C65DAA3}"/>
    <pc:docChg chg="custSel addSld modSld">
      <pc:chgData name="Junius B Cross" userId="38d6a8e307679b5c" providerId="LiveId" clId="{76B2420C-400A-42FC-A4AC-64B23C65DAA3}" dt="2026-06-27T23:11:16.831" v="7" actId="27636"/>
      <pc:docMkLst>
        <pc:docMk/>
      </pc:docMkLst>
      <pc:sldChg chg="modSp mod">
        <pc:chgData name="Junius B Cross" userId="38d6a8e307679b5c" providerId="LiveId" clId="{76B2420C-400A-42FC-A4AC-64B23C65DAA3}" dt="2026-06-27T23:11:16.806" v="6" actId="26606"/>
        <pc:sldMkLst>
          <pc:docMk/>
          <pc:sldMk cId="1870555047" sldId="340"/>
        </pc:sldMkLst>
        <pc:spChg chg="mod">
          <ac:chgData name="Junius B Cross" userId="38d6a8e307679b5c" providerId="LiveId" clId="{76B2420C-400A-42FC-A4AC-64B23C65DAA3}" dt="2026-06-27T23:11:16.806" v="6" actId="26606"/>
          <ac:spMkLst>
            <pc:docMk/>
            <pc:sldMk cId="1870555047" sldId="340"/>
            <ac:spMk id="5" creationId="{00000000-0000-0000-0000-000000000000}"/>
          </ac:spMkLst>
        </pc:spChg>
      </pc:sldChg>
      <pc:sldChg chg="modSp mod">
        <pc:chgData name="Junius B Cross" userId="38d6a8e307679b5c" providerId="LiveId" clId="{76B2420C-400A-42FC-A4AC-64B23C65DAA3}" dt="2026-06-27T23:11:16.806" v="6" actId="26606"/>
        <pc:sldMkLst>
          <pc:docMk/>
          <pc:sldMk cId="4003912513" sldId="341"/>
        </pc:sldMkLst>
        <pc:spChg chg="mod">
          <ac:chgData name="Junius B Cross" userId="38d6a8e307679b5c" providerId="LiveId" clId="{76B2420C-400A-42FC-A4AC-64B23C65DAA3}" dt="2026-06-27T23:11:16.806" v="6" actId="26606"/>
          <ac:spMkLst>
            <pc:docMk/>
            <pc:sldMk cId="4003912513" sldId="341"/>
            <ac:spMk id="3" creationId="{00000000-0000-0000-0000-000000000000}"/>
          </ac:spMkLst>
        </pc:spChg>
      </pc:sldChg>
      <pc:sldChg chg="modSp mod">
        <pc:chgData name="Junius B Cross" userId="38d6a8e307679b5c" providerId="LiveId" clId="{76B2420C-400A-42FC-A4AC-64B23C65DAA3}" dt="2026-06-27T23:11:16.806" v="6" actId="26606"/>
        <pc:sldMkLst>
          <pc:docMk/>
          <pc:sldMk cId="1308033509" sldId="342"/>
        </pc:sldMkLst>
        <pc:spChg chg="mod">
          <ac:chgData name="Junius B Cross" userId="38d6a8e307679b5c" providerId="LiveId" clId="{76B2420C-400A-42FC-A4AC-64B23C65DAA3}" dt="2026-06-27T23:11:16.806" v="6" actId="26606"/>
          <ac:spMkLst>
            <pc:docMk/>
            <pc:sldMk cId="1308033509" sldId="342"/>
            <ac:spMk id="3" creationId="{00000000-0000-0000-0000-000000000000}"/>
          </ac:spMkLst>
        </pc:spChg>
      </pc:sldChg>
      <pc:sldChg chg="modSp mod">
        <pc:chgData name="Junius B Cross" userId="38d6a8e307679b5c" providerId="LiveId" clId="{76B2420C-400A-42FC-A4AC-64B23C65DAA3}" dt="2026-06-27T23:11:16.806" v="6" actId="26606"/>
        <pc:sldMkLst>
          <pc:docMk/>
          <pc:sldMk cId="2801601079" sldId="347"/>
        </pc:sldMkLst>
        <pc:spChg chg="mod">
          <ac:chgData name="Junius B Cross" userId="38d6a8e307679b5c" providerId="LiveId" clId="{76B2420C-400A-42FC-A4AC-64B23C65DAA3}" dt="2026-06-27T23:11:16.806" v="6" actId="26606"/>
          <ac:spMkLst>
            <pc:docMk/>
            <pc:sldMk cId="2801601079" sldId="347"/>
            <ac:spMk id="3" creationId="{9FB2D091-9678-45BA-AB7C-E97B1E68415E}"/>
          </ac:spMkLst>
        </pc:spChg>
      </pc:sldChg>
      <pc:sldChg chg="modSp mod modNotes">
        <pc:chgData name="Junius B Cross" userId="38d6a8e307679b5c" providerId="LiveId" clId="{76B2420C-400A-42FC-A4AC-64B23C65DAA3}" dt="2026-06-27T23:06:28.275" v="3" actId="26606"/>
        <pc:sldMkLst>
          <pc:docMk/>
          <pc:sldMk cId="3740674586" sldId="649"/>
        </pc:sldMkLst>
        <pc:spChg chg="mod">
          <ac:chgData name="Junius B Cross" userId="38d6a8e307679b5c" providerId="LiveId" clId="{76B2420C-400A-42FC-A4AC-64B23C65DAA3}" dt="2026-06-27T23:00:20.271" v="1" actId="26606"/>
          <ac:spMkLst>
            <pc:docMk/>
            <pc:sldMk cId="3740674586" sldId="649"/>
            <ac:spMk id="2" creationId="{00000000-0000-0000-0000-000000000000}"/>
          </ac:spMkLst>
        </pc:spChg>
        <pc:spChg chg="mod">
          <ac:chgData name="Junius B Cross" userId="38d6a8e307679b5c" providerId="LiveId" clId="{76B2420C-400A-42FC-A4AC-64B23C65DAA3}" dt="2026-06-27T23:00:20.271" v="1" actId="26606"/>
          <ac:spMkLst>
            <pc:docMk/>
            <pc:sldMk cId="3740674586" sldId="649"/>
            <ac:spMk id="9" creationId="{E0D2F08E-F92D-4A8B-BBDB-9E9CC06E44D3}"/>
          </ac:spMkLst>
        </pc:spChg>
      </pc:sldChg>
      <pc:sldChg chg="modSp mod">
        <pc:chgData name="Junius B Cross" userId="38d6a8e307679b5c" providerId="LiveId" clId="{76B2420C-400A-42FC-A4AC-64B23C65DAA3}" dt="2026-06-27T23:00:20.271" v="1" actId="26606"/>
        <pc:sldMkLst>
          <pc:docMk/>
          <pc:sldMk cId="2612606632" sldId="656"/>
        </pc:sldMkLst>
        <pc:spChg chg="mod">
          <ac:chgData name="Junius B Cross" userId="38d6a8e307679b5c" providerId="LiveId" clId="{76B2420C-400A-42FC-A4AC-64B23C65DAA3}" dt="2026-06-27T23:00:20.271" v="1" actId="26606"/>
          <ac:spMkLst>
            <pc:docMk/>
            <pc:sldMk cId="2612606632" sldId="656"/>
            <ac:spMk id="3" creationId="{00000000-0000-0000-0000-000000000000}"/>
          </ac:spMkLst>
        </pc:spChg>
      </pc:sldChg>
      <pc:sldChg chg="modSp mod modNotes">
        <pc:chgData name="Junius B Cross" userId="38d6a8e307679b5c" providerId="LiveId" clId="{76B2420C-400A-42FC-A4AC-64B23C65DAA3}" dt="2026-06-27T23:11:16.806" v="6" actId="26606"/>
        <pc:sldMkLst>
          <pc:docMk/>
          <pc:sldMk cId="3827631227" sldId="657"/>
        </pc:sldMkLst>
        <pc:spChg chg="mod">
          <ac:chgData name="Junius B Cross" userId="38d6a8e307679b5c" providerId="LiveId" clId="{76B2420C-400A-42FC-A4AC-64B23C65DAA3}" dt="2026-06-27T23:00:20.271" v="1" actId="26606"/>
          <ac:spMkLst>
            <pc:docMk/>
            <pc:sldMk cId="3827631227" sldId="657"/>
            <ac:spMk id="2" creationId="{00000000-0000-0000-0000-000000000000}"/>
          </ac:spMkLst>
        </pc:spChg>
        <pc:spChg chg="mod">
          <ac:chgData name="Junius B Cross" userId="38d6a8e307679b5c" providerId="LiveId" clId="{76B2420C-400A-42FC-A4AC-64B23C65DAA3}" dt="2026-06-27T23:11:16.806" v="6" actId="26606"/>
          <ac:spMkLst>
            <pc:docMk/>
            <pc:sldMk cId="3827631227" sldId="657"/>
            <ac:spMk id="4" creationId="{9F65D67B-B473-4976-A072-45E546C356FE}"/>
          </ac:spMkLst>
        </pc:spChg>
      </pc:sldChg>
      <pc:sldChg chg="modSp mod">
        <pc:chgData name="Junius B Cross" userId="38d6a8e307679b5c" providerId="LiveId" clId="{76B2420C-400A-42FC-A4AC-64B23C65DAA3}" dt="2026-06-27T23:00:20.271" v="1" actId="26606"/>
        <pc:sldMkLst>
          <pc:docMk/>
          <pc:sldMk cId="268583791" sldId="658"/>
        </pc:sldMkLst>
        <pc:spChg chg="mod">
          <ac:chgData name="Junius B Cross" userId="38d6a8e307679b5c" providerId="LiveId" clId="{76B2420C-400A-42FC-A4AC-64B23C65DAA3}" dt="2026-06-27T23:00:20.271" v="1" actId="26606"/>
          <ac:spMkLst>
            <pc:docMk/>
            <pc:sldMk cId="268583791" sldId="658"/>
            <ac:spMk id="2" creationId="{00000000-0000-0000-0000-000000000000}"/>
          </ac:spMkLst>
        </pc:spChg>
        <pc:spChg chg="mod">
          <ac:chgData name="Junius B Cross" userId="38d6a8e307679b5c" providerId="LiveId" clId="{76B2420C-400A-42FC-A4AC-64B23C65DAA3}" dt="2026-06-27T23:00:20.271" v="1" actId="26606"/>
          <ac:spMkLst>
            <pc:docMk/>
            <pc:sldMk cId="268583791" sldId="658"/>
            <ac:spMk id="4" creationId="{9F65D67B-B473-4976-A072-45E546C356FE}"/>
          </ac:spMkLst>
        </pc:spChg>
      </pc:sldChg>
      <pc:sldChg chg="modSp mod">
        <pc:chgData name="Junius B Cross" userId="38d6a8e307679b5c" providerId="LiveId" clId="{76B2420C-400A-42FC-A4AC-64B23C65DAA3}" dt="2026-06-27T23:11:16.806" v="6" actId="26606"/>
        <pc:sldMkLst>
          <pc:docMk/>
          <pc:sldMk cId="105538555" sldId="659"/>
        </pc:sldMkLst>
        <pc:spChg chg="mod">
          <ac:chgData name="Junius B Cross" userId="38d6a8e307679b5c" providerId="LiveId" clId="{76B2420C-400A-42FC-A4AC-64B23C65DAA3}" dt="2026-06-27T23:11:16.806" v="6" actId="26606"/>
          <ac:spMkLst>
            <pc:docMk/>
            <pc:sldMk cId="105538555" sldId="659"/>
            <ac:spMk id="6" creationId="{441089DA-F7D0-4298-8158-B2A6184C362C}"/>
          </ac:spMkLst>
        </pc:spChg>
      </pc:sldChg>
      <pc:sldChg chg="modSp mod">
        <pc:chgData name="Junius B Cross" userId="38d6a8e307679b5c" providerId="LiveId" clId="{76B2420C-400A-42FC-A4AC-64B23C65DAA3}" dt="2026-06-27T23:11:16.806" v="6" actId="26606"/>
        <pc:sldMkLst>
          <pc:docMk/>
          <pc:sldMk cId="308182104" sldId="662"/>
        </pc:sldMkLst>
        <pc:spChg chg="mod">
          <ac:chgData name="Junius B Cross" userId="38d6a8e307679b5c" providerId="LiveId" clId="{76B2420C-400A-42FC-A4AC-64B23C65DAA3}" dt="2026-06-27T23:11:16.806" v="6" actId="26606"/>
          <ac:spMkLst>
            <pc:docMk/>
            <pc:sldMk cId="308182104" sldId="662"/>
            <ac:spMk id="6" creationId="{A44C71E2-E94B-4140-BB78-5C6B65D8FE53}"/>
          </ac:spMkLst>
        </pc:spChg>
      </pc:sldChg>
      <pc:sldChg chg="modSp mod modNotes">
        <pc:chgData name="Junius B Cross" userId="38d6a8e307679b5c" providerId="LiveId" clId="{76B2420C-400A-42FC-A4AC-64B23C65DAA3}" dt="2026-06-27T23:00:20.271" v="1" actId="26606"/>
        <pc:sldMkLst>
          <pc:docMk/>
          <pc:sldMk cId="3747197000" sldId="769"/>
        </pc:sldMkLst>
        <pc:spChg chg="mod">
          <ac:chgData name="Junius B Cross" userId="38d6a8e307679b5c" providerId="LiveId" clId="{76B2420C-400A-42FC-A4AC-64B23C65DAA3}" dt="2026-06-27T23:00:20.271" v="1" actId="26606"/>
          <ac:spMkLst>
            <pc:docMk/>
            <pc:sldMk cId="3747197000" sldId="769"/>
            <ac:spMk id="3" creationId="{00000000-0000-0000-0000-000000000000}"/>
          </ac:spMkLst>
        </pc:spChg>
      </pc:sldChg>
      <pc:sldChg chg="modSp add mod">
        <pc:chgData name="Junius B Cross" userId="38d6a8e307679b5c" providerId="LiveId" clId="{76B2420C-400A-42FC-A4AC-64B23C65DAA3}" dt="2026-06-27T23:00:20.311" v="2" actId="27636"/>
        <pc:sldMkLst>
          <pc:docMk/>
          <pc:sldMk cId="268583791" sldId="770"/>
        </pc:sldMkLst>
        <pc:spChg chg="mod">
          <ac:chgData name="Junius B Cross" userId="38d6a8e307679b5c" providerId="LiveId" clId="{76B2420C-400A-42FC-A4AC-64B23C65DAA3}" dt="2026-06-27T23:00:20.311" v="2" actId="27636"/>
          <ac:spMkLst>
            <pc:docMk/>
            <pc:sldMk cId="268583791" sldId="770"/>
            <ac:spMk id="4" creationId="{9F65D67B-B473-4976-A072-45E546C356FE}"/>
          </ac:spMkLst>
        </pc:spChg>
      </pc:sldChg>
      <pc:sldChg chg="modSp add mod">
        <pc:chgData name="Junius B Cross" userId="38d6a8e307679b5c" providerId="LiveId" clId="{76B2420C-400A-42FC-A4AC-64B23C65DAA3}" dt="2026-06-27T23:06:28.310" v="5" actId="27636"/>
        <pc:sldMkLst>
          <pc:docMk/>
          <pc:sldMk cId="268583791" sldId="771"/>
        </pc:sldMkLst>
        <pc:spChg chg="mod">
          <ac:chgData name="Junius B Cross" userId="38d6a8e307679b5c" providerId="LiveId" clId="{76B2420C-400A-42FC-A4AC-64B23C65DAA3}" dt="2026-06-27T23:06:28.310" v="5" actId="27636"/>
          <ac:spMkLst>
            <pc:docMk/>
            <pc:sldMk cId="268583791" sldId="771"/>
            <ac:spMk id="4" creationId="{9F65D67B-B473-4976-A072-45E546C356FE}"/>
          </ac:spMkLst>
        </pc:spChg>
      </pc:sldChg>
      <pc:sldChg chg="modSp add mod">
        <pc:chgData name="Junius B Cross" userId="38d6a8e307679b5c" providerId="LiveId" clId="{76B2420C-400A-42FC-A4AC-64B23C65DAA3}" dt="2026-06-27T23:06:28.303" v="4" actId="27636"/>
        <pc:sldMkLst>
          <pc:docMk/>
          <pc:sldMk cId="268583791" sldId="772"/>
        </pc:sldMkLst>
        <pc:spChg chg="mod">
          <ac:chgData name="Junius B Cross" userId="38d6a8e307679b5c" providerId="LiveId" clId="{76B2420C-400A-42FC-A4AC-64B23C65DAA3}" dt="2026-06-27T23:06:28.303" v="4" actId="27636"/>
          <ac:spMkLst>
            <pc:docMk/>
            <pc:sldMk cId="268583791" sldId="772"/>
            <ac:spMk id="4" creationId="{9F65D67B-B473-4976-A072-45E546C356FE}"/>
          </ac:spMkLst>
        </pc:spChg>
      </pc:sldChg>
      <pc:sldChg chg="add">
        <pc:chgData name="Junius B Cross" userId="38d6a8e307679b5c" providerId="LiveId" clId="{76B2420C-400A-42FC-A4AC-64B23C65DAA3}" dt="2026-06-27T23:06:28.275" v="3" actId="26606"/>
        <pc:sldMkLst>
          <pc:docMk/>
          <pc:sldMk cId="268583791" sldId="773"/>
        </pc:sldMkLst>
      </pc:sldChg>
      <pc:sldChg chg="modSp add mod">
        <pc:chgData name="Junius B Cross" userId="38d6a8e307679b5c" providerId="LiveId" clId="{76B2420C-400A-42FC-A4AC-64B23C65DAA3}" dt="2026-06-27T23:11:16.831" v="7" actId="27636"/>
        <pc:sldMkLst>
          <pc:docMk/>
          <pc:sldMk cId="268583791" sldId="774"/>
        </pc:sldMkLst>
        <pc:spChg chg="mod">
          <ac:chgData name="Junius B Cross" userId="38d6a8e307679b5c" providerId="LiveId" clId="{76B2420C-400A-42FC-A4AC-64B23C65DAA3}" dt="2026-06-27T23:11:16.831" v="7" actId="27636"/>
          <ac:spMkLst>
            <pc:docMk/>
            <pc:sldMk cId="268583791" sldId="774"/>
            <ac:spMk id="4" creationId="{9F65D67B-B473-4976-A072-45E546C356F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884277-F7B0-45D3-B0F5-8F3733D4393E}" type="datetimeFigureOut">
              <a:rPr lang="en-US" smtClean="0"/>
              <a:t>6/27/2026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5EED78-C6A9-4792-B747-6D73A186B8E6}" type="slidenum">
              <a:rPr lang="en-US" smtClean="0"/>
              <a:t>‹#›</a:t>
            </a:fld>
            <a:endParaRPr lang="en-US"/>
          </a:p>
        </p:txBody>
      </p:sp>
    </p:spTree>
    <p:extLst>
      <p:ext uri="{BB962C8B-B14F-4D97-AF65-F5344CB8AC3E}">
        <p14:creationId xmlns:p14="http://schemas.microsoft.com/office/powerpoint/2010/main" val="1993896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PowerPoint is intended as an aid for the leader of an adult Christian Education group. All sources are footnoted and from easily available materials. Please respect the sacred nature of the scriptures covered. Use these materials as a way to start and sustain a lively discussion and consideration of  a marvelous gift to us for a richer experience of life.</a:t>
            </a:r>
          </a:p>
          <a:p>
            <a:endParaRPr lang="en-US" dirty="0"/>
          </a:p>
          <a:p>
            <a:r>
              <a:rPr lang="en-US" dirty="0"/>
              <a:t>J B Cross</a:t>
            </a:r>
          </a:p>
          <a:p>
            <a:r>
              <a:rPr lang="en-US" dirty="0"/>
              <a:t>www.</a:t>
            </a:r>
            <a:r>
              <a:rPr lang="en-US"/>
              <a:t>episcopalchristianeducation</a:t>
            </a:r>
            <a:r>
              <a:rPr lang="en-US" dirty="0"/>
              <a:t>.com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0449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pPr algn="l"/>
            <a:r>
              <a:rPr lang="en-US" sz="1200" b="1" i="0" u="none" strike="noStrike" baseline="0" dirty="0">
                <a:latin typeface="KarminaSans-SemiBold"/>
              </a:rPr>
              <a:t>5.1–32: Second overview of generations from creation to flood. </a:t>
            </a:r>
            <a:r>
              <a:rPr lang="en-US" sz="1200" b="0" i="0" u="none" strike="noStrike" baseline="0" dirty="0">
                <a:latin typeface="KarminaSans"/>
              </a:rPr>
              <a:t>This Priestly genealogy parallels 4.1–26,</a:t>
            </a:r>
          </a:p>
          <a:p>
            <a:pPr algn="l"/>
            <a:r>
              <a:rPr lang="en-US" sz="1200" b="0" i="0" u="none" strike="noStrike" baseline="0" dirty="0">
                <a:latin typeface="KarminaSans"/>
              </a:rPr>
              <a:t>building from the P creation story (1.1–2.3) to the Priestly strand of the flood narrative. </a:t>
            </a:r>
            <a:r>
              <a:rPr lang="en-US" sz="1200" b="1" i="0" u="none" strike="noStrike" baseline="0" dirty="0">
                <a:latin typeface="KarminaSans-SemiBold"/>
              </a:rPr>
              <a:t>1a: </a:t>
            </a:r>
            <a:r>
              <a:rPr lang="en-US" sz="1200" b="0" i="1" u="none" strike="noStrike" baseline="0" dirty="0">
                <a:latin typeface="KarminaSans-Italic"/>
              </a:rPr>
              <a:t>The list of the descendants</a:t>
            </a:r>
          </a:p>
          <a:p>
            <a:pPr algn="l"/>
            <a:r>
              <a:rPr lang="en-US" sz="1200" b="0" i="1" u="none" strike="noStrike" baseline="0" dirty="0">
                <a:latin typeface="KarminaSans-Italic"/>
              </a:rPr>
              <a:t>of Adam </a:t>
            </a:r>
            <a:r>
              <a:rPr lang="en-US" sz="1200" b="0" i="0" u="none" strike="noStrike" baseline="0" dirty="0">
                <a:latin typeface="KarminaSans"/>
              </a:rPr>
              <a:t>was evidently a separate source which the Priestly writer drew upon for this chapter and used</a:t>
            </a:r>
          </a:p>
          <a:p>
            <a:pPr algn="l"/>
            <a:r>
              <a:rPr lang="en-US" sz="1200" b="0" i="0" u="none" strike="noStrike" baseline="0" dirty="0">
                <a:latin typeface="KarminaSans"/>
              </a:rPr>
              <a:t>as a model for later notices (6.9; 10.1; etc.). </a:t>
            </a:r>
            <a:r>
              <a:rPr lang="en-US" sz="1200" b="1" i="0" u="none" strike="noStrike" baseline="0" dirty="0">
                <a:latin typeface="KarminaSans-SemiBold"/>
              </a:rPr>
              <a:t>1b–2: </a:t>
            </a:r>
            <a:r>
              <a:rPr lang="en-US" sz="1200" b="0" i="0" u="none" strike="noStrike" baseline="0" dirty="0">
                <a:latin typeface="KarminaSans"/>
              </a:rPr>
              <a:t>The Priestly writer uses this reprise of 1.26–28 to bind his</a:t>
            </a:r>
          </a:p>
          <a:p>
            <a:pPr algn="l"/>
            <a:r>
              <a:rPr lang="en-US" sz="1200" b="0" i="0" u="none" strike="noStrike" baseline="0" dirty="0">
                <a:latin typeface="KarminaSans"/>
              </a:rPr>
              <a:t>genealogical source (where “’adam” designates a particular person) to 1.1–2.3 (where “’adam” designates humanity</a:t>
            </a:r>
          </a:p>
          <a:p>
            <a:pPr algn="l"/>
            <a:r>
              <a:rPr lang="en-US" sz="1200" b="0" i="0" u="none" strike="noStrike" baseline="0" dirty="0">
                <a:latin typeface="KarminaSans"/>
              </a:rPr>
              <a:t>as a whole). </a:t>
            </a:r>
            <a:r>
              <a:rPr lang="en-US" sz="1200" b="1" i="0" u="none" strike="noStrike" baseline="0" dirty="0">
                <a:latin typeface="KarminaSans-SemiBold"/>
              </a:rPr>
              <a:t>3: </a:t>
            </a:r>
            <a:r>
              <a:rPr lang="en-US" sz="1200" b="0" i="0" u="none" strike="noStrike" baseline="0" dirty="0">
                <a:latin typeface="KarminaSans"/>
              </a:rPr>
              <a:t>The divine </a:t>
            </a:r>
            <a:r>
              <a:rPr lang="en-US" sz="1200" b="0" i="1" u="none" strike="noStrike" baseline="0" dirty="0">
                <a:latin typeface="KarminaSans-Italic"/>
              </a:rPr>
              <a:t>likeness </a:t>
            </a:r>
            <a:r>
              <a:rPr lang="en-US" sz="1200" b="0" i="0" u="none" strike="noStrike" baseline="0" dirty="0">
                <a:latin typeface="KarminaSans"/>
              </a:rPr>
              <a:t>(v. 1; see 1.26n.) was continued in Adam’s son Seth and thus transmitted</a:t>
            </a:r>
          </a:p>
          <a:p>
            <a:pPr algn="l"/>
            <a:r>
              <a:rPr lang="en-US" sz="1200" b="0" i="0" u="none" strike="noStrike" baseline="0" dirty="0">
                <a:latin typeface="KarminaSans"/>
              </a:rPr>
              <a:t>to succeeding generations (9.6). </a:t>
            </a:r>
            <a:r>
              <a:rPr lang="en-US" sz="1200" b="1" i="0" u="none" strike="noStrike" baseline="0" dirty="0">
                <a:latin typeface="KarminaSans-SemiBold"/>
              </a:rPr>
              <a:t>4–32: </a:t>
            </a:r>
            <a:r>
              <a:rPr lang="en-US" sz="1200" b="0" i="0" u="none" strike="noStrike" baseline="0" dirty="0">
                <a:latin typeface="KarminaSans"/>
              </a:rPr>
              <a:t>Ancient Babylonian lists similarly survey a series of heroes before the</a:t>
            </a:r>
          </a:p>
          <a:p>
            <a:pPr algn="l"/>
            <a:r>
              <a:rPr lang="en-US" sz="1200" b="0" i="0" u="none" strike="noStrike" baseline="0" dirty="0">
                <a:latin typeface="KarminaSans"/>
              </a:rPr>
              <a:t>flood, each of whom lived fantastically long times. Like those lists, the list in 5.4–32 gives extraordinary ages</a:t>
            </a:r>
          </a:p>
          <a:p>
            <a:pPr algn="l"/>
            <a:r>
              <a:rPr lang="en-US" sz="1200" b="0" i="0" u="none" strike="noStrike" baseline="0" dirty="0">
                <a:latin typeface="KarminaSans"/>
              </a:rPr>
              <a:t>for pre-flood figures, with ages declining over time to the 100–200 years of Israel’s ancestors. The names in this</a:t>
            </a:r>
          </a:p>
          <a:p>
            <a:pPr algn="l"/>
            <a:r>
              <a:rPr lang="en-US" sz="1200" b="0" i="0" u="none" strike="noStrike" baseline="0" dirty="0">
                <a:latin typeface="KarminaSans"/>
              </a:rPr>
              <a:t>list resemble those of 4.17–26 (see 4.17–26n.). </a:t>
            </a:r>
            <a:r>
              <a:rPr lang="en-US" sz="1200" b="1" i="0" u="none" strike="noStrike" baseline="0" dirty="0">
                <a:latin typeface="KarminaSans-SemiBold"/>
              </a:rPr>
              <a:t>24: </a:t>
            </a:r>
            <a:r>
              <a:rPr lang="en-US" sz="1200" b="0" i="0" u="none" strike="noStrike" baseline="0" dirty="0">
                <a:latin typeface="KarminaSans"/>
              </a:rPr>
              <a:t>Babylonian traditions also report that some individuals—e.g.,</a:t>
            </a:r>
          </a:p>
          <a:p>
            <a:r>
              <a:rPr lang="en-US" sz="1200" b="0" i="0" u="none" strike="noStrike" baseline="0" dirty="0">
                <a:latin typeface="KarminaSans"/>
              </a:rPr>
              <a:t>Emmeduranki (a pre-flood figure), Etana, and Adapa—were taken up into heaven by God. Later Jewish tradition </a:t>
            </a:r>
            <a:r>
              <a:rPr lang="en-US" sz="1200" b="0" i="0" u="none" strike="noStrike" kern="1200" baseline="0" dirty="0">
                <a:solidFill>
                  <a:schemeClr val="tx1"/>
                </a:solidFill>
                <a:latin typeface="+mn-lt"/>
                <a:ea typeface="+mn-ea"/>
                <a:cs typeface="+mn-cs"/>
              </a:rPr>
              <a:t>speculated at length on Enoch’s travels. </a:t>
            </a:r>
            <a:r>
              <a:rPr lang="en-US" sz="1200" b="1" i="0" u="none" strike="noStrike" kern="1200" baseline="0" dirty="0">
                <a:solidFill>
                  <a:schemeClr val="tx1"/>
                </a:solidFill>
                <a:latin typeface="+mn-lt"/>
                <a:ea typeface="+mn-ea"/>
                <a:cs typeface="+mn-cs"/>
              </a:rPr>
              <a:t>29: </a:t>
            </a:r>
            <a:r>
              <a:rPr lang="en-US" sz="1200" b="0" i="0" u="none" strike="noStrike" kern="1200" baseline="0" dirty="0">
                <a:solidFill>
                  <a:schemeClr val="tx1"/>
                </a:solidFill>
                <a:latin typeface="+mn-lt"/>
                <a:ea typeface="+mn-ea"/>
                <a:cs typeface="+mn-cs"/>
              </a:rPr>
              <a:t>This (non-Priestly) verse links the curse of the ground in 3.17–19 and viticulture, which was inaugurated by Noah (9.20).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6952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sz="1200" b="1" i="0" u="none" strike="noStrike" kern="1200" baseline="0" dirty="0">
                <a:solidFill>
                  <a:schemeClr val="tx1"/>
                </a:solidFill>
                <a:latin typeface="+mn-lt"/>
                <a:ea typeface="+mn-ea"/>
                <a:cs typeface="+mn-cs"/>
              </a:rPr>
              <a:t>6.1–4: Divine-human reproduction </a:t>
            </a:r>
            <a:r>
              <a:rPr lang="en-US" sz="1200" b="0" i="0" u="none" strike="noStrike" kern="1200" baseline="0" dirty="0">
                <a:solidFill>
                  <a:schemeClr val="tx1"/>
                </a:solidFill>
                <a:latin typeface="+mn-lt"/>
                <a:ea typeface="+mn-ea"/>
                <a:cs typeface="+mn-cs"/>
              </a:rPr>
              <a:t>illustrates the breaching of the divine-human boundary that the Lord God feared in 3.22. There the Lord God drove humans away from the tree of life. Here, in an abbreviated narrative often attributed to the Yahwistic primeval history, the Lord God limits their life span to </a:t>
            </a:r>
            <a:r>
              <a:rPr lang="en-US" sz="1200" b="0" i="1" u="none" strike="noStrike" kern="1200" baseline="0" dirty="0">
                <a:solidFill>
                  <a:schemeClr val="tx1"/>
                </a:solidFill>
                <a:latin typeface="+mn-lt"/>
                <a:ea typeface="+mn-ea"/>
                <a:cs typeface="+mn-cs"/>
              </a:rPr>
              <a:t>one hundred twenty </a:t>
            </a:r>
            <a:r>
              <a:rPr lang="en-US" sz="1200" b="0" i="0" u="none" strike="noStrike" kern="1200" baseline="0" dirty="0">
                <a:solidFill>
                  <a:schemeClr val="tx1"/>
                </a:solidFill>
                <a:latin typeface="+mn-lt"/>
                <a:ea typeface="+mn-ea"/>
                <a:cs typeface="+mn-cs"/>
              </a:rPr>
              <a:t>years, the life span of Moses (Deut 31.2); another interpretation is that the </a:t>
            </a:r>
            <a:r>
              <a:rPr lang="en-US" sz="1200" b="0" i="1" u="none" strike="noStrike" kern="1200" baseline="0" dirty="0">
                <a:solidFill>
                  <a:schemeClr val="tx1"/>
                </a:solidFill>
                <a:latin typeface="+mn-lt"/>
                <a:ea typeface="+mn-ea"/>
                <a:cs typeface="+mn-cs"/>
              </a:rPr>
              <a:t>one hundred twenty </a:t>
            </a:r>
            <a:r>
              <a:rPr lang="en-US" sz="1200" b="0" i="0" u="none" strike="noStrike" kern="1200" baseline="0" dirty="0">
                <a:solidFill>
                  <a:schemeClr val="tx1"/>
                </a:solidFill>
                <a:latin typeface="+mn-lt"/>
                <a:ea typeface="+mn-ea"/>
                <a:cs typeface="+mn-cs"/>
              </a:rPr>
              <a:t>years refer to a reprieve from punishment for several generations. Nothing appears to happen to the </a:t>
            </a:r>
            <a:r>
              <a:rPr lang="en-US" sz="1200" b="0" i="1" u="none" strike="noStrike" kern="1200" baseline="0" dirty="0">
                <a:solidFill>
                  <a:schemeClr val="tx1"/>
                </a:solidFill>
                <a:latin typeface="+mn-lt"/>
                <a:ea typeface="+mn-ea"/>
                <a:cs typeface="+mn-cs"/>
              </a:rPr>
              <a:t>sons of God </a:t>
            </a:r>
            <a:r>
              <a:rPr lang="en-US" sz="1200" b="0" i="0" u="none" strike="noStrike" kern="1200" baseline="0" dirty="0">
                <a:solidFill>
                  <a:schemeClr val="tx1"/>
                </a:solidFill>
                <a:latin typeface="+mn-lt"/>
                <a:ea typeface="+mn-ea"/>
                <a:cs typeface="+mn-cs"/>
              </a:rPr>
              <a:t>(see the “heavenly court” in 1.26n.) who instigated it all. </a:t>
            </a:r>
            <a:r>
              <a:rPr lang="en-US" sz="1200" b="1" i="0" u="none" strike="noStrike" kern="1200" baseline="0" dirty="0">
                <a:solidFill>
                  <a:schemeClr val="tx1"/>
                </a:solidFill>
                <a:latin typeface="+mn-lt"/>
                <a:ea typeface="+mn-ea"/>
                <a:cs typeface="+mn-cs"/>
              </a:rPr>
              <a:t>4: </a:t>
            </a:r>
            <a:r>
              <a:rPr lang="en-US" sz="1200" b="0" i="0" u="none" strike="noStrike" kern="1200" baseline="0" dirty="0">
                <a:solidFill>
                  <a:schemeClr val="tx1"/>
                </a:solidFill>
                <a:latin typeface="+mn-lt"/>
                <a:ea typeface="+mn-ea"/>
                <a:cs typeface="+mn-cs"/>
              </a:rPr>
              <a:t>The products of divine-human intercourse are legendary </a:t>
            </a:r>
            <a:r>
              <a:rPr lang="en-US" sz="1200" b="0" i="1" u="none" strike="noStrike" kern="1200" baseline="0" dirty="0">
                <a:solidFill>
                  <a:schemeClr val="tx1"/>
                </a:solidFill>
                <a:latin typeface="+mn-lt"/>
                <a:ea typeface="+mn-ea"/>
                <a:cs typeface="+mn-cs"/>
              </a:rPr>
              <a:t>warriors of renown. </a:t>
            </a:r>
            <a:r>
              <a:rPr lang="en-US" sz="1200" b="0" i="0" u="none" strike="noStrike" kern="1200" baseline="0" dirty="0">
                <a:solidFill>
                  <a:schemeClr val="tx1"/>
                </a:solidFill>
                <a:latin typeface="+mn-lt"/>
                <a:ea typeface="+mn-ea"/>
                <a:cs typeface="+mn-cs"/>
              </a:rPr>
              <a:t>They are distinguished here from the </a:t>
            </a:r>
            <a:r>
              <a:rPr lang="en-US" sz="1200" b="0" i="1" u="none" strike="noStrike" kern="1200" baseline="0" dirty="0">
                <a:solidFill>
                  <a:schemeClr val="tx1"/>
                </a:solidFill>
                <a:latin typeface="+mn-lt"/>
                <a:ea typeface="+mn-ea"/>
                <a:cs typeface="+mn-cs"/>
              </a:rPr>
              <a:t>Nephilim, </a:t>
            </a:r>
            <a:r>
              <a:rPr lang="en-US" sz="1200" b="0" i="0" u="none" strike="noStrike" kern="1200" baseline="0" dirty="0">
                <a:solidFill>
                  <a:schemeClr val="tx1"/>
                </a:solidFill>
                <a:latin typeface="+mn-lt"/>
                <a:ea typeface="+mn-ea"/>
                <a:cs typeface="+mn-cs"/>
              </a:rPr>
              <a:t>a race of giants said to exist both prior to and after those times (cf. Num 13.33; Deut 2.10–11).</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80551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826C5-17A0-45F7-917E-06770E05D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2625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826C5-17A0-45F7-917E-06770E05D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49909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8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Genesis 9</a:t>
            </a:r>
          </a:p>
          <a:p>
            <a:r>
              <a:rPr lang="en-US" dirty="0"/>
              <a:t>9.1-17: God's covenant with Noah includes all human and non-human creatures under divine promise and law. 1: The new age opens with a renewal of the blessing given to human beings, as well as non-human creatures (Genesis 8.17), at creation (Genesis 1.22; Genesis 1.28). 3-6: The command to exercise dominion (Genesis 1.28-30) is qualified by permission to eat animal flesh but not with its life, i.e. its blood (Genesis 4.10-11 n.). The principle is reverence for life, God's gift, symbolized by blood (Leviticus 17.11). 6: The violence that had corrupted the earth (Genesis 6.11) is restrained by a very old law against murder, the validity of which is grounded in the creation: human beings are made in God's image (Genesis 1.26-27). The laws given to Noah are binding not only on Israel but on all humanity (Acts 15.20; Acts 21.25).</a:t>
            </a:r>
          </a:p>
          <a:p>
            <a:r>
              <a:rPr lang="en-US" dirty="0"/>
              <a:t>9.8-11: The preservation of the natural order from the powers of chaos is guaranteed by a covenant (see Genesis 17.2 n.). Unlike later covenants (Genesis 17; Exodus 24), the covenant with Noah is universal in scope, for Noah's three sons (Genesis 6.10; Genesis 9.18-19) are regarded as the ancestors of all the nations (see Genesis 10). This is also an ecological covenant, for it is made with every living creature, including birds and animals (Genesis 9.10; Genesis 9.12; Genesis 9.15), and with the earth itself (Genesis 9.13). 13: Ancients imagined the rainbow as the weapon (bow) of the Divine Warrior from which the lightnings of arrows were shot (Psalm 7.12-13; Habakkuk 3.9-11). The placement of this weapon in the heavens is a sign, or visible token, that God's wrath has abated.</a:t>
            </a:r>
          </a:p>
          <a:p>
            <a:r>
              <a:rPr lang="en-US" dirty="0"/>
              <a:t>9.18-27: Noah's curse upon Canaan. 20: In the new age, Noah was the first to engage in agriculture. His success fulfilled the prophecy made at his birth (Genesis 5.29). 22: Since the curse was later put on Canaan rather than on Ham (Genesis 9.25), it is likely that Canaan was the actor originally. 24: Here Noah's youngest son is clearly Canaan, not Ham as in Genesis 9.22. 25: The curse implies that Canaan's subjugation to Israel was the result of Canaanite sexual practices (Leviticus 18.24-30). 26: Shem, Genesis 10.21. 27: Japheth, Genesis 10.2-5. The verse may refer to the Philistines, one of the sea-peoples who dwelt in the tents of Shem, i.e. conquered the coast of Canaan.</a:t>
            </a:r>
          </a:p>
          <a:p>
            <a:r>
              <a:rPr lang="en-US" dirty="0"/>
              <a:t>9.28-29: The remainder of Noah's life and his death.</a:t>
            </a:r>
          </a:p>
          <a:p>
            <a:r>
              <a:rPr lang="en-US" dirty="0"/>
              <a:t>The New Oxford Annotated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826C5-17A0-45F7-917E-06770E05D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99975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78CBE9-3301-4AAC-B6BA-1F944294D4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22384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78CBE9-3301-4AAC-B6BA-1F944294D4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37036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78CBE9-3301-4AAC-B6BA-1F944294D4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94211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The New Oxford Annotated Bible Foot Notes</a:t>
            </a:r>
          </a:p>
          <a:p>
            <a:r>
              <a:rPr lang="en-US" b="1" dirty="0"/>
              <a:t>11.1–9: The tower of Babel. This narrative (from the non-Priestly Yahwistic primeval history) revisits the</a:t>
            </a:r>
          </a:p>
          <a:p>
            <a:r>
              <a:rPr lang="en-US" b="1" dirty="0"/>
              <a:t>theme of preservation of the divine-human boundary. The threat to that boundary, self-reflective speech by</a:t>
            </a:r>
          </a:p>
          <a:p>
            <a:r>
              <a:rPr lang="en-US" b="1" dirty="0"/>
              <a:t>the Lord, and act of divine prevention all parallel 3.22–24 and 6.1–4. With 11.2 the human family completes the</a:t>
            </a:r>
          </a:p>
          <a:p>
            <a:r>
              <a:rPr lang="en-US" b="1" dirty="0"/>
              <a:t>eastward movement begun in 3.22–24 (cf. 4.16). Yet this story will focus on a scattering of the human family into</a:t>
            </a:r>
          </a:p>
          <a:p>
            <a:r>
              <a:rPr lang="en-US" b="1" dirty="0"/>
              <a:t>different ethnic, linguistic, and territorial groups. As such, it now gives background for the table of nations in</a:t>
            </a:r>
          </a:p>
          <a:p>
            <a:r>
              <a:rPr lang="en-US" b="1" dirty="0"/>
              <a:t>ch 10, although it was not originally written with that in view. 2: Shinar, see 10.8–15n. 4: The humans are depicted</a:t>
            </a:r>
          </a:p>
          <a:p>
            <a:r>
              <a:rPr lang="en-US" b="1" dirty="0"/>
              <a:t>as fearful of being scattered and thus aiming to make a name for themselves through a tower reaching into</a:t>
            </a:r>
          </a:p>
          <a:p>
            <a:r>
              <a:rPr lang="en-US" b="1" dirty="0"/>
              <a:t>heaven. The humans’ intention here to stay together contradicts the divine imperative to “fill the earth” now</a:t>
            </a:r>
          </a:p>
          <a:p>
            <a:r>
              <a:rPr lang="en-US" b="1" dirty="0"/>
              <a:t>found in Priestly traditions (1.28; 9.1,7). 6: The Lord is described here as fearing the human power that might</a:t>
            </a:r>
          </a:p>
          <a:p>
            <a:r>
              <a:rPr lang="en-US" b="1" dirty="0"/>
              <a:t>result from ethnic and linguistic unity (see 3.22). 7: Let us, see 1.26n. 8–9: The Lord’s scattering of humanity and</a:t>
            </a:r>
          </a:p>
          <a:p>
            <a:r>
              <a:rPr lang="en-US" b="1" dirty="0"/>
              <a:t>confusing of language is the final step in creation of civilized humanity, with its multiple territorial and linguistic</a:t>
            </a:r>
          </a:p>
          <a:p>
            <a:r>
              <a:rPr lang="en-US" b="1" dirty="0"/>
              <a:t>groups. The movement toward cultural maturity begun in ch 3 is complete. Each step toward this end has</a:t>
            </a:r>
          </a:p>
          <a:p>
            <a:r>
              <a:rPr lang="en-US" b="1" dirty="0"/>
              <a:t>been fraught with conflict and loss. The name “Babel,” interpreted here as “confusion” but originally meaning</a:t>
            </a:r>
          </a:p>
          <a:p>
            <a:r>
              <a:rPr lang="en-US" b="1" dirty="0"/>
              <a:t>“gate of god” (cf. 28.15n.) serves as a final testimony to the ambiguous results of this process.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5261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latinLnBrk="0" hangingPunct="1"/>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9500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latinLnBrk="0" hangingPunct="1"/>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8776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latinLnBrk="0" hangingPunct="1"/>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4459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latinLnBrk="0" hangingPunct="1"/>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551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13–14: </a:t>
            </a:r>
            <a:r>
              <a:rPr lang="en-US" sz="1200" kern="1200" dirty="0">
                <a:solidFill>
                  <a:schemeClr val="tx1"/>
                </a:solidFill>
                <a:effectLst/>
                <a:latin typeface="+mn-lt"/>
                <a:ea typeface="+mn-ea"/>
                <a:cs typeface="+mn-cs"/>
              </a:rPr>
              <a:t>The importance of arable ground in these chapters can be seen in Cain’s conclusion that expulsion from</a:t>
            </a:r>
          </a:p>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soil </a:t>
            </a:r>
            <a:r>
              <a:rPr lang="en-US" sz="1200" kern="1200" dirty="0">
                <a:solidFill>
                  <a:schemeClr val="tx1"/>
                </a:solidFill>
                <a:effectLst/>
                <a:latin typeface="+mn-lt"/>
                <a:ea typeface="+mn-ea"/>
                <a:cs typeface="+mn-cs"/>
              </a:rPr>
              <a:t>means being </a:t>
            </a:r>
            <a:r>
              <a:rPr lang="en-US" sz="1200" i="1" kern="1200" dirty="0">
                <a:solidFill>
                  <a:schemeClr val="tx1"/>
                </a:solidFill>
                <a:effectLst/>
                <a:latin typeface="+mn-lt"/>
                <a:ea typeface="+mn-ea"/>
                <a:cs typeface="+mn-cs"/>
              </a:rPr>
              <a:t>hidden </a:t>
            </a:r>
            <a:r>
              <a:rPr lang="en-US" sz="1200" kern="1200" dirty="0">
                <a:solidFill>
                  <a:schemeClr val="tx1"/>
                </a:solidFill>
                <a:effectLst/>
                <a:latin typeface="+mn-lt"/>
                <a:ea typeface="+mn-ea"/>
                <a:cs typeface="+mn-cs"/>
              </a:rPr>
              <a:t>from the Lord’s </a:t>
            </a:r>
            <a:r>
              <a:rPr lang="en-US" sz="1200" i="1" kern="1200" dirty="0">
                <a:solidFill>
                  <a:schemeClr val="tx1"/>
                </a:solidFill>
                <a:effectLst/>
                <a:latin typeface="+mn-lt"/>
                <a:ea typeface="+mn-ea"/>
                <a:cs typeface="+mn-cs"/>
              </a:rPr>
              <a:t>face. </a:t>
            </a:r>
            <a:r>
              <a:rPr lang="en-US" sz="1200" b="1" kern="1200" dirty="0">
                <a:solidFill>
                  <a:schemeClr val="tx1"/>
                </a:solidFill>
                <a:effectLst/>
                <a:latin typeface="+mn-lt"/>
                <a:ea typeface="+mn-ea"/>
                <a:cs typeface="+mn-cs"/>
              </a:rPr>
              <a:t>16: </a:t>
            </a:r>
            <a:r>
              <a:rPr lang="en-US" sz="1200" kern="1200" dirty="0">
                <a:solidFill>
                  <a:schemeClr val="tx1"/>
                </a:solidFill>
                <a:effectLst/>
                <a:latin typeface="+mn-lt"/>
                <a:ea typeface="+mn-ea"/>
                <a:cs typeface="+mn-cs"/>
              </a:rPr>
              <a:t>See 11.1–9n.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4.1–16: Cain and Abel. </a:t>
            </a:r>
            <a:r>
              <a:rPr lang="en-US" sz="1200" kern="1200" dirty="0">
                <a:solidFill>
                  <a:schemeClr val="tx1"/>
                </a:solidFill>
                <a:effectLst/>
                <a:latin typeface="+mn-lt"/>
                <a:ea typeface="+mn-ea"/>
                <a:cs typeface="+mn-cs"/>
              </a:rPr>
              <a:t>While 2.4–3.24 featured relations between men and women, 4.1–16 turns to relations between brothers, paralleling 3.1–24 in many respects. </a:t>
            </a:r>
            <a:r>
              <a:rPr lang="en-US" sz="1200" b="1" kern="1200" dirty="0">
                <a:solidFill>
                  <a:schemeClr val="tx1"/>
                </a:solidFill>
                <a:effectLst/>
                <a:latin typeface="+mn-lt"/>
                <a:ea typeface="+mn-ea"/>
                <a:cs typeface="+mn-cs"/>
              </a:rPr>
              <a:t>1: </a:t>
            </a:r>
            <a:r>
              <a:rPr lang="en-US" sz="1200" kern="1200" dirty="0">
                <a:solidFill>
                  <a:schemeClr val="tx1"/>
                </a:solidFill>
                <a:effectLst/>
                <a:latin typeface="+mn-lt"/>
                <a:ea typeface="+mn-ea"/>
                <a:cs typeface="+mn-cs"/>
              </a:rPr>
              <a:t>This first verse emphasizes the wonder of creative power in the first birth of a child. The child’s name, “Cain,” derives from a Hebrew word for create, “qanah.” Ancient Israelites may have associated this Cain with the Kenite tribe (Num 24.21–22). </a:t>
            </a:r>
            <a:r>
              <a:rPr lang="en-US" sz="1200" b="1" kern="1200" dirty="0">
                <a:solidFill>
                  <a:schemeClr val="tx1"/>
                </a:solidFill>
                <a:effectLst/>
                <a:latin typeface="+mn-lt"/>
                <a:ea typeface="+mn-ea"/>
                <a:cs typeface="+mn-cs"/>
              </a:rPr>
              <a:t>2: </a:t>
            </a:r>
            <a:r>
              <a:rPr lang="en-US" sz="1200" kern="1200" dirty="0">
                <a:solidFill>
                  <a:schemeClr val="tx1"/>
                </a:solidFill>
                <a:effectLst/>
                <a:latin typeface="+mn-lt"/>
                <a:ea typeface="+mn-ea"/>
                <a:cs typeface="+mn-cs"/>
              </a:rPr>
              <a:t>The name “Abel” is the same word translated as “vanity” (or “emptiness”) in the book of Ecclesiastes. His name anticipates his destiny. The distinction between Cain and Abel’s occupations implies a further step toward culture. </a:t>
            </a:r>
            <a:r>
              <a:rPr lang="en-US" sz="1200" b="1" kern="1200" dirty="0">
                <a:solidFill>
                  <a:schemeClr val="tx1"/>
                </a:solidFill>
                <a:effectLst/>
                <a:latin typeface="+mn-lt"/>
                <a:ea typeface="+mn-ea"/>
                <a:cs typeface="+mn-cs"/>
              </a:rPr>
              <a:t>3–5: </a:t>
            </a:r>
            <a:r>
              <a:rPr lang="en-US" sz="1200" kern="1200" dirty="0">
                <a:solidFill>
                  <a:schemeClr val="tx1"/>
                </a:solidFill>
                <a:effectLst/>
                <a:latin typeface="+mn-lt"/>
                <a:ea typeface="+mn-ea"/>
                <a:cs typeface="+mn-cs"/>
              </a:rPr>
              <a:t>The story does not explain why the Lord </a:t>
            </a:r>
            <a:r>
              <a:rPr lang="en-US" sz="1200" i="1" kern="1200" dirty="0">
                <a:solidFill>
                  <a:schemeClr val="tx1"/>
                </a:solidFill>
                <a:effectLst/>
                <a:latin typeface="+mn-lt"/>
                <a:ea typeface="+mn-ea"/>
                <a:cs typeface="+mn-cs"/>
              </a:rPr>
              <a:t>had regard for Abel and his offering </a:t>
            </a:r>
            <a:r>
              <a:rPr lang="en-US" sz="1200" kern="1200" dirty="0">
                <a:solidFill>
                  <a:schemeClr val="tx1"/>
                </a:solidFill>
                <a:effectLst/>
                <a:latin typeface="+mn-lt"/>
                <a:ea typeface="+mn-ea"/>
                <a:cs typeface="+mn-cs"/>
              </a:rPr>
              <a:t>but not </a:t>
            </a:r>
            <a:r>
              <a:rPr lang="en-US" sz="1200" i="1" kern="1200" dirty="0">
                <a:solidFill>
                  <a:schemeClr val="tx1"/>
                </a:solidFill>
                <a:effectLst/>
                <a:latin typeface="+mn-lt"/>
                <a:ea typeface="+mn-ea"/>
                <a:cs typeface="+mn-cs"/>
              </a:rPr>
              <a:t>for Cain and his offering. </a:t>
            </a:r>
            <a:r>
              <a:rPr lang="en-US" sz="1200" kern="1200" dirty="0">
                <a:solidFill>
                  <a:schemeClr val="tx1"/>
                </a:solidFill>
                <a:effectLst/>
                <a:latin typeface="+mn-lt"/>
                <a:ea typeface="+mn-ea"/>
                <a:cs typeface="+mn-cs"/>
              </a:rPr>
              <a:t>Instead, it focuses on Cain’s reaction to this unexplained divine preference for the sacrifice of his younger brother. </a:t>
            </a:r>
            <a:r>
              <a:rPr lang="en-US" sz="1200" b="1" kern="1200" dirty="0">
                <a:solidFill>
                  <a:schemeClr val="tx1"/>
                </a:solidFill>
                <a:effectLst/>
                <a:latin typeface="+mn-lt"/>
                <a:ea typeface="+mn-ea"/>
                <a:cs typeface="+mn-cs"/>
              </a:rPr>
              <a:t>6–7: </a:t>
            </a:r>
            <a:r>
              <a:rPr lang="en-US" sz="1200" kern="1200" dirty="0">
                <a:solidFill>
                  <a:schemeClr val="tx1"/>
                </a:solidFill>
                <a:effectLst/>
                <a:latin typeface="+mn-lt"/>
                <a:ea typeface="+mn-ea"/>
                <a:cs typeface="+mn-cs"/>
              </a:rPr>
              <a:t>This is the first mention of </a:t>
            </a:r>
            <a:r>
              <a:rPr lang="en-US" sz="1200" i="1" kern="1200" dirty="0">
                <a:solidFill>
                  <a:schemeClr val="tx1"/>
                </a:solidFill>
                <a:effectLst/>
                <a:latin typeface="+mn-lt"/>
                <a:ea typeface="+mn-ea"/>
                <a:cs typeface="+mn-cs"/>
              </a:rPr>
              <a:t>sin </a:t>
            </a:r>
            <a:r>
              <a:rPr lang="en-US" sz="1200" kern="1200" dirty="0">
                <a:solidFill>
                  <a:schemeClr val="tx1"/>
                </a:solidFill>
                <a:effectLst/>
                <a:latin typeface="+mn-lt"/>
                <a:ea typeface="+mn-ea"/>
                <a:cs typeface="+mn-cs"/>
              </a:rPr>
              <a:t>in the Bible. It is depicted as a predatory animal, </a:t>
            </a:r>
            <a:r>
              <a:rPr lang="en-US" sz="1200" i="1" kern="1200" dirty="0">
                <a:solidFill>
                  <a:schemeClr val="tx1"/>
                </a:solidFill>
                <a:effectLst/>
                <a:latin typeface="+mn-lt"/>
                <a:ea typeface="+mn-ea"/>
                <a:cs typeface="+mn-cs"/>
              </a:rPr>
              <a:t>lurking at the door. </a:t>
            </a:r>
            <a:r>
              <a:rPr lang="en-US" sz="1200" b="1" kern="1200" dirty="0">
                <a:solidFill>
                  <a:schemeClr val="tx1"/>
                </a:solidFill>
                <a:effectLst/>
                <a:latin typeface="+mn-lt"/>
                <a:ea typeface="+mn-ea"/>
                <a:cs typeface="+mn-cs"/>
              </a:rPr>
              <a:t>10–11: </a:t>
            </a:r>
            <a:r>
              <a:rPr lang="en-US" sz="1200" kern="1200" dirty="0">
                <a:solidFill>
                  <a:schemeClr val="tx1"/>
                </a:solidFill>
                <a:effectLst/>
                <a:latin typeface="+mn-lt"/>
                <a:ea typeface="+mn-ea"/>
                <a:cs typeface="+mn-cs"/>
              </a:rPr>
              <a:t>Blood is sacred, for it is the seat of life (9.4; Deut 12.23), and blood of unpunished murders pollutes the ground (Num 35.30–34).</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7407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sz="1200" kern="1200" dirty="0">
                <a:solidFill>
                  <a:schemeClr val="tx1"/>
                </a:solidFill>
                <a:effectLst/>
                <a:latin typeface="+mn-lt"/>
                <a:ea typeface="+mn-ea"/>
                <a:cs typeface="+mn-cs"/>
              </a:rPr>
              <a:t>Gen. 4 - is the story of Cain and Abel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 4 - is the story of Cain and Abel</a:t>
            </a:r>
          </a:p>
          <a:p>
            <a:pPr lvl="2"/>
            <a:r>
              <a:rPr lang="en-US" sz="1200" kern="1200" dirty="0">
                <a:solidFill>
                  <a:schemeClr val="tx1"/>
                </a:solidFill>
                <a:effectLst/>
                <a:latin typeface="+mn-lt"/>
                <a:ea typeface="+mn-ea"/>
                <a:cs typeface="+mn-cs"/>
              </a:rPr>
              <a:t>Why did God choose one sacrifice over another [why the meat and not the grain?]? - Perhaps and this represents an ancient conflict of Hunters being over taken by Farmers e.g. an ancient version of the industrial revolution.</a:t>
            </a:r>
          </a:p>
          <a:p>
            <a:pPr lvl="2"/>
            <a:r>
              <a:rPr lang="en-US" sz="1200" kern="1200" dirty="0">
                <a:solidFill>
                  <a:schemeClr val="tx1"/>
                </a:solidFill>
                <a:effectLst/>
                <a:latin typeface="+mn-lt"/>
                <a:ea typeface="+mn-ea"/>
                <a:cs typeface="+mn-cs"/>
              </a:rPr>
              <a:t>Did God </a:t>
            </a:r>
            <a:r>
              <a:rPr lang="en-US" sz="1200" kern="1200">
                <a:solidFill>
                  <a:schemeClr val="tx1"/>
                </a:solidFill>
                <a:effectLst/>
                <a:latin typeface="+mn-lt"/>
                <a:ea typeface="+mn-ea"/>
                <a:cs typeface="+mn-cs"/>
              </a:rPr>
              <a:t>validate </a:t>
            </a:r>
            <a:r>
              <a:rPr lang="en-US" sz="1200" kern="1200" dirty="0">
                <a:solidFill>
                  <a:schemeClr val="tx1"/>
                </a:solidFill>
                <a:effectLst/>
                <a:latin typeface="+mn-lt"/>
                <a:ea typeface="+mn-ea"/>
                <a:cs typeface="+mn-cs"/>
              </a:rPr>
              <a:t>one of the brothers over the other [is one good or bad?] or is this result of the Sin of Adam and Eve?</a:t>
            </a:r>
          </a:p>
          <a:p>
            <a:pPr lvl="2"/>
            <a:r>
              <a:rPr lang="en-US" sz="1200" kern="1200" dirty="0">
                <a:solidFill>
                  <a:schemeClr val="tx1"/>
                </a:solidFill>
                <a:effectLst/>
                <a:latin typeface="+mn-lt"/>
                <a:ea typeface="+mn-ea"/>
                <a:cs typeface="+mn-cs"/>
              </a:rPr>
              <a:t>Part of </a:t>
            </a:r>
            <a:r>
              <a:rPr lang="en-US" sz="1200" kern="1200">
                <a:solidFill>
                  <a:schemeClr val="tx1"/>
                </a:solidFill>
                <a:effectLst/>
                <a:latin typeface="+mn-lt"/>
                <a:ea typeface="+mn-ea"/>
                <a:cs typeface="+mn-cs"/>
              </a:rPr>
              <a:t>the </a:t>
            </a:r>
            <a:r>
              <a:rPr lang="en-US" sz="1200" kern="1200" dirty="0">
                <a:solidFill>
                  <a:schemeClr val="tx1"/>
                </a:solidFill>
                <a:effectLst/>
                <a:latin typeface="+mn-lt"/>
                <a:ea typeface="+mn-ea"/>
                <a:cs typeface="+mn-cs"/>
              </a:rPr>
              <a:t>modern problem with this story is that there are some very confused interpretations. The comment God makes to Cain if you do well will you not be accepted? This is not clearly the correct interpretation to say nothing of the fact that it makes no sense.  The literal translation of the words is if you do well will you not be able to lift up. [perhaps this means face - that fell earlier] or if you do well you are able to lift up. But none of these really explains why one brother or sacrifice was better than another.</a:t>
            </a:r>
          </a:p>
          <a:p>
            <a:pPr lvl="2"/>
            <a:r>
              <a:rPr lang="en-US" sz="1200" kern="1200" dirty="0">
                <a:solidFill>
                  <a:schemeClr val="tx1"/>
                </a:solidFill>
                <a:effectLst/>
                <a:latin typeface="+mn-lt"/>
                <a:ea typeface="+mn-ea"/>
                <a:cs typeface="+mn-cs"/>
              </a:rPr>
              <a:t>This story illustrates the two dimensions of Religion. First, the vertical relationship of God to Man . Second the horizontal relationship of man to community - Am I my brother</a:t>
            </a:r>
            <a:r>
              <a:rPr lang="en-US" sz="1200" kern="1200" dirty="0">
                <a:solidFill>
                  <a:schemeClr val="tx1"/>
                </a:solidFill>
                <a:effectLst/>
                <a:latin typeface="+mn-lt"/>
                <a:ea typeface="+mn-ea"/>
                <a:cs typeface="+mn-cs"/>
                <a:sym typeface="WP TypographicSymbols"/>
              </a:rPr>
              <a:t>’</a:t>
            </a:r>
            <a:r>
              <a:rPr lang="en-US" sz="1200" kern="1200" dirty="0">
                <a:solidFill>
                  <a:schemeClr val="tx1"/>
                </a:solidFill>
                <a:effectLst/>
                <a:latin typeface="+mn-lt"/>
                <a:ea typeface="+mn-ea"/>
                <a:cs typeface="+mn-cs"/>
              </a:rPr>
              <a:t>s keeper [unspoken Are You?]</a:t>
            </a:r>
          </a:p>
          <a:p>
            <a:pPr lvl="2"/>
            <a:r>
              <a:rPr lang="en-US" sz="1200" kern="1200" dirty="0">
                <a:solidFill>
                  <a:schemeClr val="tx1"/>
                </a:solidFill>
                <a:effectLst/>
                <a:latin typeface="+mn-lt"/>
                <a:ea typeface="+mn-ea"/>
                <a:cs typeface="+mn-cs"/>
              </a:rPr>
              <a:t>Thought – perhaps it was the intent of the offering, one from </a:t>
            </a:r>
            <a:r>
              <a:rPr lang="en-US" sz="1200" kern="1200">
                <a:solidFill>
                  <a:schemeClr val="tx1"/>
                </a:solidFill>
                <a:effectLst/>
                <a:latin typeface="+mn-lt"/>
                <a:ea typeface="+mn-ea"/>
                <a:cs typeface="+mn-cs"/>
              </a:rPr>
              <a:t>Abel </a:t>
            </a:r>
            <a:r>
              <a:rPr lang="en-US" sz="1200" kern="1200" dirty="0">
                <a:solidFill>
                  <a:schemeClr val="tx1"/>
                </a:solidFill>
                <a:effectLst/>
                <a:latin typeface="+mn-lt"/>
                <a:ea typeface="+mn-ea"/>
                <a:cs typeface="+mn-cs"/>
              </a:rPr>
              <a:t>was intended solely as an act of worship. Perhaps Cain’s was an act of vanity not meant as an act of worship but of </a:t>
            </a:r>
            <a:r>
              <a:rPr lang="en-US" sz="1200" kern="1200">
                <a:solidFill>
                  <a:schemeClr val="tx1"/>
                </a:solidFill>
                <a:effectLst/>
                <a:latin typeface="+mn-lt"/>
                <a:ea typeface="+mn-ea"/>
                <a:cs typeface="+mn-cs"/>
              </a:rPr>
              <a:t>one-upmanship </a:t>
            </a:r>
            <a:r>
              <a:rPr lang="en-US" sz="1200" kern="1200" dirty="0">
                <a:solidFill>
                  <a:schemeClr val="tx1"/>
                </a:solidFill>
                <a:effectLst/>
                <a:latin typeface="+mn-lt"/>
                <a:ea typeface="+mn-ea"/>
                <a:cs typeface="+mn-cs"/>
              </a:rPr>
              <a:t>of his </a:t>
            </a:r>
            <a:r>
              <a:rPr lang="en-US" sz="1200" kern="1200">
                <a:solidFill>
                  <a:schemeClr val="tx1"/>
                </a:solidFill>
                <a:effectLst/>
                <a:latin typeface="+mn-lt"/>
                <a:ea typeface="+mn-ea"/>
                <a:cs typeface="+mn-cs"/>
              </a:rPr>
              <a:t>brother</a:t>
            </a:r>
            <a:r>
              <a:rPr lang="en-US" sz="1200" kern="1200" dirty="0">
                <a:solidFill>
                  <a:schemeClr val="tx1"/>
                </a:solidFill>
                <a:effectLst/>
                <a:latin typeface="+mn-lt"/>
                <a:ea typeface="+mn-ea"/>
                <a:cs typeface="+mn-cs"/>
              </a:rPr>
              <a:t>. The intent was to impress others</a:t>
            </a:r>
            <a:r>
              <a:rPr lang="en-US" sz="120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not </a:t>
            </a:r>
            <a:r>
              <a:rPr lang="en-US" sz="1200" kern="1200">
                <a:solidFill>
                  <a:schemeClr val="tx1"/>
                </a:solidFill>
                <a:effectLst/>
                <a:latin typeface="+mn-lt"/>
                <a:ea typeface="+mn-ea"/>
                <a:cs typeface="+mn-cs"/>
              </a:rPr>
              <a:t>glorify </a:t>
            </a:r>
            <a:r>
              <a:rPr lang="en-US" sz="1200" kern="1200" dirty="0">
                <a:solidFill>
                  <a:schemeClr val="tx1"/>
                </a:solidFill>
                <a:effectLst/>
                <a:latin typeface="+mn-lt"/>
                <a:ea typeface="+mn-ea"/>
                <a:cs typeface="+mn-cs"/>
              </a:rPr>
              <a:t>God. Or perhaps it was intended to steal </a:t>
            </a:r>
            <a:r>
              <a:rPr lang="en-US" sz="1200" kern="1200">
                <a:solidFill>
                  <a:schemeClr val="tx1"/>
                </a:solidFill>
                <a:effectLst/>
                <a:latin typeface="+mn-lt"/>
                <a:ea typeface="+mn-ea"/>
                <a:cs typeface="+mn-cs"/>
              </a:rPr>
              <a:t>Abel’s </a:t>
            </a:r>
            <a:r>
              <a:rPr lang="en-US" sz="1200" kern="1200" dirty="0">
                <a:solidFill>
                  <a:schemeClr val="tx1"/>
                </a:solidFill>
                <a:effectLst/>
                <a:latin typeface="+mn-lt"/>
                <a:ea typeface="+mn-ea"/>
                <a:cs typeface="+mn-cs"/>
              </a:rPr>
              <a:t>‘brownie points’ with God. It is right to worship</a:t>
            </a:r>
            <a:r>
              <a:rPr lang="en-US" sz="120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but not as a show for favor of either men or God. [according to JB and no other competent commentator</a:t>
            </a:r>
            <a:r>
              <a:rPr lang="en-US" sz="1200" kern="120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Notice the Mark of Cain. Is it a punishment or is it a protection against man. Mankind sins and </a:t>
            </a:r>
            <a:r>
              <a:rPr lang="en-US" sz="1200" kern="1200">
                <a:solidFill>
                  <a:schemeClr val="tx1"/>
                </a:solidFill>
                <a:effectLst/>
                <a:latin typeface="+mn-lt"/>
                <a:ea typeface="+mn-ea"/>
                <a:cs typeface="+mn-cs"/>
              </a:rPr>
              <a:t>God </a:t>
            </a:r>
            <a:r>
              <a:rPr lang="en-US" sz="1200" kern="1200" dirty="0">
                <a:solidFill>
                  <a:schemeClr val="tx1"/>
                </a:solidFill>
                <a:effectLst/>
                <a:latin typeface="+mn-lt"/>
                <a:ea typeface="+mn-ea"/>
                <a:cs typeface="+mn-cs"/>
              </a:rPr>
              <a:t>softens the impact [remember in ancient cultures revenge could be much worse the initial wrong.]</a:t>
            </a:r>
          </a:p>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Why did God choose one sacrifice over another [why the meat and not the grain?]? - Perhaps and this represents an ancient conflict of Hunters being over taken by Farmers e.g. an ancient version of the industrial revolution.</a:t>
            </a:r>
          </a:p>
          <a:p>
            <a:pPr lvl="2"/>
            <a:r>
              <a:rPr lang="en-US" sz="1200" kern="1200" dirty="0">
                <a:solidFill>
                  <a:schemeClr val="tx1"/>
                </a:solidFill>
                <a:effectLst/>
                <a:latin typeface="+mn-lt"/>
                <a:ea typeface="+mn-ea"/>
                <a:cs typeface="+mn-cs"/>
              </a:rPr>
              <a:t>Did God </a:t>
            </a:r>
            <a:r>
              <a:rPr lang="en-US" sz="1200" kern="1200">
                <a:solidFill>
                  <a:schemeClr val="tx1"/>
                </a:solidFill>
                <a:effectLst/>
                <a:latin typeface="+mn-lt"/>
                <a:ea typeface="+mn-ea"/>
                <a:cs typeface="+mn-cs"/>
              </a:rPr>
              <a:t>validate </a:t>
            </a:r>
            <a:r>
              <a:rPr lang="en-US" sz="1200" kern="1200" dirty="0">
                <a:solidFill>
                  <a:schemeClr val="tx1"/>
                </a:solidFill>
                <a:effectLst/>
                <a:latin typeface="+mn-lt"/>
                <a:ea typeface="+mn-ea"/>
                <a:cs typeface="+mn-cs"/>
              </a:rPr>
              <a:t>one of the brothers over the other [is one good or bad?] or is this result of the Sin of Adam and Eve?</a:t>
            </a:r>
          </a:p>
          <a:p>
            <a:pPr lvl="2"/>
            <a:r>
              <a:rPr lang="en-US" sz="1200" kern="1200" dirty="0">
                <a:solidFill>
                  <a:schemeClr val="tx1"/>
                </a:solidFill>
                <a:effectLst/>
                <a:latin typeface="+mn-lt"/>
                <a:ea typeface="+mn-ea"/>
                <a:cs typeface="+mn-cs"/>
              </a:rPr>
              <a:t>Part of </a:t>
            </a:r>
            <a:r>
              <a:rPr lang="en-US" sz="1200" kern="1200">
                <a:solidFill>
                  <a:schemeClr val="tx1"/>
                </a:solidFill>
                <a:effectLst/>
                <a:latin typeface="+mn-lt"/>
                <a:ea typeface="+mn-ea"/>
                <a:cs typeface="+mn-cs"/>
              </a:rPr>
              <a:t>the </a:t>
            </a:r>
            <a:r>
              <a:rPr lang="en-US" sz="1200" kern="1200" dirty="0">
                <a:solidFill>
                  <a:schemeClr val="tx1"/>
                </a:solidFill>
                <a:effectLst/>
                <a:latin typeface="+mn-lt"/>
                <a:ea typeface="+mn-ea"/>
                <a:cs typeface="+mn-cs"/>
              </a:rPr>
              <a:t>modern problem with this story is that there are some very confused interpretations. The comment God makes to Cain “if you do well will you not be  accepted?” This is not clearly the correct interpretation to say nothing of the fact that it makes no sense.  The literal translation of the words is “if you do well will you not be able to lift up.” [perhaps this means face - that fell earlier] or “if you do well you are able to lift up.” but none of these really explains why one brother or sacrifice was better than another.</a:t>
            </a:r>
          </a:p>
          <a:p>
            <a:pPr lvl="2"/>
            <a:r>
              <a:rPr lang="en-US" sz="1200" kern="1200" dirty="0">
                <a:solidFill>
                  <a:schemeClr val="tx1"/>
                </a:solidFill>
                <a:effectLst/>
                <a:latin typeface="+mn-lt"/>
                <a:ea typeface="+mn-ea"/>
                <a:cs typeface="+mn-cs"/>
              </a:rPr>
              <a:t>This story illustrates the two dimensions of Religion. Vertical relationship of God to Man and Horizontal relationship of man to community - “Am I my brother’s keeper” [unspoken “Are You?”]</a:t>
            </a:r>
          </a:p>
          <a:p>
            <a:pPr lvl="2"/>
            <a:r>
              <a:rPr lang="en-US" sz="1200" kern="1200" dirty="0">
                <a:solidFill>
                  <a:schemeClr val="tx1"/>
                </a:solidFill>
                <a:effectLst/>
                <a:latin typeface="+mn-lt"/>
                <a:ea typeface="+mn-ea"/>
                <a:cs typeface="+mn-cs"/>
              </a:rPr>
              <a:t>Notice the Mark of Cain. Is it a punishment or  is it a protection against man. Mankind sins and </a:t>
            </a:r>
            <a:r>
              <a:rPr lang="en-US" sz="1200" kern="1200">
                <a:solidFill>
                  <a:schemeClr val="tx1"/>
                </a:solidFill>
                <a:effectLst/>
                <a:latin typeface="+mn-lt"/>
                <a:ea typeface="+mn-ea"/>
                <a:cs typeface="+mn-cs"/>
              </a:rPr>
              <a:t>God </a:t>
            </a:r>
            <a:r>
              <a:rPr lang="en-US" sz="1200" kern="1200" dirty="0">
                <a:solidFill>
                  <a:schemeClr val="tx1"/>
                </a:solidFill>
                <a:effectLst/>
                <a:latin typeface="+mn-lt"/>
                <a:ea typeface="+mn-ea"/>
                <a:cs typeface="+mn-cs"/>
              </a:rPr>
              <a:t>softens the impact [remember in ancient cultures revenge could be much worse the initial wrong.]</a:t>
            </a:r>
          </a:p>
          <a:p>
            <a:pPr lvl="2"/>
            <a:endParaRPr lang="en-US" sz="12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Text</a:t>
            </a:r>
          </a:p>
          <a:p>
            <a:pPr lvl="2"/>
            <a:endParaRPr lang="en-US" sz="12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4 Now the man knew his wife Eve, and</a:t>
            </a:r>
          </a:p>
          <a:p>
            <a:pPr lvl="2"/>
            <a:r>
              <a:rPr lang="en-US" sz="1200" kern="1200" dirty="0">
                <a:solidFill>
                  <a:schemeClr val="tx1"/>
                </a:solidFill>
                <a:effectLst/>
                <a:latin typeface="+mn-lt"/>
                <a:ea typeface="+mn-ea"/>
                <a:cs typeface="+mn-cs"/>
              </a:rPr>
              <a:t>she conceived and bore Cain, saying, “I</a:t>
            </a:r>
          </a:p>
          <a:p>
            <a:pPr lvl="2"/>
            <a:r>
              <a:rPr lang="en-US" sz="1200" kern="1200" dirty="0">
                <a:solidFill>
                  <a:schemeClr val="tx1"/>
                </a:solidFill>
                <a:effectLst/>
                <a:latin typeface="+mn-lt"/>
                <a:ea typeface="+mn-ea"/>
                <a:cs typeface="+mn-cs"/>
              </a:rPr>
              <a:t>have produced a man with the help of the Lord.” ² Next she bore his brother Abel. Now</a:t>
            </a:r>
          </a:p>
          <a:p>
            <a:pPr lvl="2"/>
            <a:r>
              <a:rPr lang="en-US" sz="1200" kern="1200" dirty="0">
                <a:solidFill>
                  <a:schemeClr val="tx1"/>
                </a:solidFill>
                <a:effectLst/>
                <a:latin typeface="+mn-lt"/>
                <a:ea typeface="+mn-ea"/>
                <a:cs typeface="+mn-cs"/>
              </a:rPr>
              <a:t>Abel was a keeper of sheep, and Cain a tiller</a:t>
            </a:r>
          </a:p>
          <a:p>
            <a:pPr lvl="2"/>
            <a:r>
              <a:rPr lang="en-US" sz="1200" kern="1200" dirty="0">
                <a:solidFill>
                  <a:schemeClr val="tx1"/>
                </a:solidFill>
                <a:effectLst/>
                <a:latin typeface="+mn-lt"/>
                <a:ea typeface="+mn-ea"/>
                <a:cs typeface="+mn-cs"/>
              </a:rPr>
              <a:t>of the ground. ³ In the course of time Cain</a:t>
            </a:r>
          </a:p>
          <a:p>
            <a:pPr lvl="2"/>
            <a:r>
              <a:rPr lang="en-US" sz="1200" kern="1200" dirty="0">
                <a:solidFill>
                  <a:schemeClr val="tx1"/>
                </a:solidFill>
                <a:effectLst/>
                <a:latin typeface="+mn-lt"/>
                <a:ea typeface="+mn-ea"/>
                <a:cs typeface="+mn-cs"/>
              </a:rPr>
              <a:t>brought to the Lord an offering of the fruit</a:t>
            </a:r>
          </a:p>
          <a:p>
            <a:pPr lvl="2"/>
            <a:r>
              <a:rPr lang="en-US" sz="1200" kern="1200" dirty="0">
                <a:solidFill>
                  <a:schemeClr val="tx1"/>
                </a:solidFill>
                <a:effectLst/>
                <a:latin typeface="+mn-lt"/>
                <a:ea typeface="+mn-ea"/>
                <a:cs typeface="+mn-cs"/>
              </a:rPr>
              <a:t>of the ground, ⁴ and Abel for his part brought</a:t>
            </a:r>
          </a:p>
          <a:p>
            <a:pPr lvl="2"/>
            <a:r>
              <a:rPr lang="en-US" sz="1200" kern="1200" dirty="0">
                <a:solidFill>
                  <a:schemeClr val="tx1"/>
                </a:solidFill>
                <a:effectLst/>
                <a:latin typeface="+mn-lt"/>
                <a:ea typeface="+mn-ea"/>
                <a:cs typeface="+mn-cs"/>
              </a:rPr>
              <a:t>of the firstlings of his flock, their fat portions.</a:t>
            </a:r>
          </a:p>
          <a:p>
            <a:pPr lvl="2"/>
            <a:r>
              <a:rPr lang="en-US" sz="1200" kern="1200" dirty="0">
                <a:solidFill>
                  <a:schemeClr val="tx1"/>
                </a:solidFill>
                <a:effectLst/>
                <a:latin typeface="+mn-lt"/>
                <a:ea typeface="+mn-ea"/>
                <a:cs typeface="+mn-cs"/>
              </a:rPr>
              <a:t>And the Lord had regard for Abel and</a:t>
            </a:r>
          </a:p>
          <a:p>
            <a:pPr lvl="2"/>
            <a:r>
              <a:rPr lang="en-US" sz="1200" kern="1200" dirty="0">
                <a:solidFill>
                  <a:schemeClr val="tx1"/>
                </a:solidFill>
                <a:effectLst/>
                <a:latin typeface="+mn-lt"/>
                <a:ea typeface="+mn-ea"/>
                <a:cs typeface="+mn-cs"/>
              </a:rPr>
              <a:t>his offering, ⁵ but for Cain and his offering</a:t>
            </a:r>
          </a:p>
          <a:p>
            <a:pPr lvl="2"/>
            <a:r>
              <a:rPr lang="en-US" sz="1200" kern="1200" dirty="0">
                <a:solidFill>
                  <a:schemeClr val="tx1"/>
                </a:solidFill>
                <a:effectLst/>
                <a:latin typeface="+mn-lt"/>
                <a:ea typeface="+mn-ea"/>
                <a:cs typeface="+mn-cs"/>
              </a:rPr>
              <a:t>he had no regard. So Cain was very angry,</a:t>
            </a:r>
          </a:p>
          <a:p>
            <a:pPr lvl="2"/>
            <a:r>
              <a:rPr lang="en-US" sz="1200" kern="1200" dirty="0">
                <a:solidFill>
                  <a:schemeClr val="tx1"/>
                </a:solidFill>
                <a:effectLst/>
                <a:latin typeface="+mn-lt"/>
                <a:ea typeface="+mn-ea"/>
                <a:cs typeface="+mn-cs"/>
              </a:rPr>
              <a:t>and his countenance fell. ⁶ The Lord said to</a:t>
            </a:r>
          </a:p>
          <a:p>
            <a:pPr lvl="2"/>
            <a:r>
              <a:rPr lang="en-US" sz="1200" kern="1200" dirty="0">
                <a:solidFill>
                  <a:schemeClr val="tx1"/>
                </a:solidFill>
                <a:effectLst/>
                <a:latin typeface="+mn-lt"/>
                <a:ea typeface="+mn-ea"/>
                <a:cs typeface="+mn-cs"/>
              </a:rPr>
              <a:t>Cain, “Why are you angry, and why has your</a:t>
            </a:r>
          </a:p>
          <a:p>
            <a:pPr lvl="2"/>
            <a:r>
              <a:rPr lang="en-US" sz="1200" kern="1200" dirty="0">
                <a:solidFill>
                  <a:schemeClr val="tx1"/>
                </a:solidFill>
                <a:effectLst/>
                <a:latin typeface="+mn-lt"/>
                <a:ea typeface="+mn-ea"/>
                <a:cs typeface="+mn-cs"/>
              </a:rPr>
              <a:t>countenance fallen? ⁷ If you do well, will you</a:t>
            </a:r>
          </a:p>
          <a:p>
            <a:pPr lvl="2"/>
            <a:r>
              <a:rPr lang="en-US" sz="1200" kern="1200" dirty="0">
                <a:solidFill>
                  <a:schemeClr val="tx1"/>
                </a:solidFill>
                <a:effectLst/>
                <a:latin typeface="+mn-lt"/>
                <a:ea typeface="+mn-ea"/>
                <a:cs typeface="+mn-cs"/>
              </a:rPr>
              <a:t>not be accepted? And if you do not do well,</a:t>
            </a:r>
          </a:p>
          <a:p>
            <a:pPr lvl="2"/>
            <a:r>
              <a:rPr lang="en-US" sz="1200" kern="1200" dirty="0">
                <a:solidFill>
                  <a:schemeClr val="tx1"/>
                </a:solidFill>
                <a:effectLst/>
                <a:latin typeface="+mn-lt"/>
                <a:ea typeface="+mn-ea"/>
                <a:cs typeface="+mn-cs"/>
              </a:rPr>
              <a:t>sin is lurking at the door; its desire is for you,</a:t>
            </a:r>
          </a:p>
          <a:p>
            <a:pPr lvl="2"/>
            <a:r>
              <a:rPr lang="en-US" sz="1200" kern="1200" dirty="0">
                <a:solidFill>
                  <a:schemeClr val="tx1"/>
                </a:solidFill>
                <a:effectLst/>
                <a:latin typeface="+mn-lt"/>
                <a:ea typeface="+mn-ea"/>
                <a:cs typeface="+mn-cs"/>
              </a:rPr>
              <a:t>but you must master it.”</a:t>
            </a:r>
          </a:p>
          <a:p>
            <a:pPr lvl="2"/>
            <a:r>
              <a:rPr lang="en-US" sz="1200" kern="1200" dirty="0">
                <a:solidFill>
                  <a:schemeClr val="tx1"/>
                </a:solidFill>
                <a:effectLst/>
                <a:latin typeface="+mn-lt"/>
                <a:ea typeface="+mn-ea"/>
                <a:cs typeface="+mn-cs"/>
              </a:rPr>
              <a:t>⁸ Cain said to his brother Abel, “Let us go</a:t>
            </a:r>
          </a:p>
          <a:p>
            <a:pPr lvl="2"/>
            <a:r>
              <a:rPr lang="en-US" sz="1200" kern="1200" dirty="0">
                <a:solidFill>
                  <a:schemeClr val="tx1"/>
                </a:solidFill>
                <a:effectLst/>
                <a:latin typeface="+mn-lt"/>
                <a:ea typeface="+mn-ea"/>
                <a:cs typeface="+mn-cs"/>
              </a:rPr>
              <a:t>out to the field” a And when they were in the</a:t>
            </a:r>
          </a:p>
          <a:p>
            <a:pPr lvl="2"/>
            <a:r>
              <a:rPr lang="en-US" sz="1200" kern="1200" dirty="0">
                <a:solidFill>
                  <a:schemeClr val="tx1"/>
                </a:solidFill>
                <a:effectLst/>
                <a:latin typeface="+mn-lt"/>
                <a:ea typeface="+mn-ea"/>
                <a:cs typeface="+mn-cs"/>
              </a:rPr>
              <a:t>field, Cain rose up against his brother Abel,</a:t>
            </a:r>
          </a:p>
          <a:p>
            <a:pPr lvl="2"/>
            <a:r>
              <a:rPr lang="en-US" sz="1200" kern="1200" dirty="0">
                <a:solidFill>
                  <a:schemeClr val="tx1"/>
                </a:solidFill>
                <a:effectLst/>
                <a:latin typeface="+mn-lt"/>
                <a:ea typeface="+mn-ea"/>
                <a:cs typeface="+mn-cs"/>
              </a:rPr>
              <a:t>and killed him. ⁹ Then the Lord said to Cain,</a:t>
            </a:r>
          </a:p>
          <a:p>
            <a:pPr lvl="2"/>
            <a:r>
              <a:rPr lang="en-US" sz="1200" kern="1200" dirty="0">
                <a:solidFill>
                  <a:schemeClr val="tx1"/>
                </a:solidFill>
                <a:effectLst/>
                <a:latin typeface="+mn-lt"/>
                <a:ea typeface="+mn-ea"/>
                <a:cs typeface="+mn-cs"/>
              </a:rPr>
              <a:t>“Where is your brother Abel?” He said, “I do</a:t>
            </a:r>
          </a:p>
          <a:p>
            <a:pPr lvl="2"/>
            <a:r>
              <a:rPr lang="en-US" sz="1200" kern="1200" dirty="0">
                <a:solidFill>
                  <a:schemeClr val="tx1"/>
                </a:solidFill>
                <a:effectLst/>
                <a:latin typeface="+mn-lt"/>
                <a:ea typeface="+mn-ea"/>
                <a:cs typeface="+mn-cs"/>
              </a:rPr>
              <a:t>not know; am I my brother’s keeper?” ¹⁰ And</a:t>
            </a:r>
          </a:p>
          <a:p>
            <a:pPr lvl="2"/>
            <a:r>
              <a:rPr lang="en-US" sz="1200" kern="1200" dirty="0">
                <a:solidFill>
                  <a:schemeClr val="tx1"/>
                </a:solidFill>
                <a:effectLst/>
                <a:latin typeface="+mn-lt"/>
                <a:ea typeface="+mn-ea"/>
                <a:cs typeface="+mn-cs"/>
              </a:rPr>
              <a:t>the Lord said, “What have you done? Listen;</a:t>
            </a:r>
          </a:p>
          <a:p>
            <a:pPr lvl="2"/>
            <a:r>
              <a:rPr lang="en-US" sz="1200" kern="1200" dirty="0">
                <a:solidFill>
                  <a:schemeClr val="tx1"/>
                </a:solidFill>
                <a:effectLst/>
                <a:latin typeface="+mn-lt"/>
                <a:ea typeface="+mn-ea"/>
                <a:cs typeface="+mn-cs"/>
              </a:rPr>
              <a:t>your brother’s blood is crying out to me from</a:t>
            </a:r>
          </a:p>
          <a:p>
            <a:pPr lvl="2"/>
            <a:r>
              <a:rPr lang="en-US" sz="1200" kern="1200" dirty="0">
                <a:solidFill>
                  <a:schemeClr val="tx1"/>
                </a:solidFill>
                <a:effectLst/>
                <a:latin typeface="+mn-lt"/>
                <a:ea typeface="+mn-ea"/>
                <a:cs typeface="+mn-cs"/>
              </a:rPr>
              <a:t>the ground! ¹¹ And now you are cursed from</a:t>
            </a:r>
          </a:p>
          <a:p>
            <a:pPr lvl="2"/>
            <a:r>
              <a:rPr lang="en-US" sz="1200" kern="1200" dirty="0">
                <a:solidFill>
                  <a:schemeClr val="tx1"/>
                </a:solidFill>
                <a:effectLst/>
                <a:latin typeface="+mn-lt"/>
                <a:ea typeface="+mn-ea"/>
                <a:cs typeface="+mn-cs"/>
              </a:rPr>
              <a:t>the ground, which has opened its mouth to</a:t>
            </a:r>
          </a:p>
          <a:p>
            <a:pPr lvl="2"/>
            <a:r>
              <a:rPr lang="en-US" sz="1200" kern="1200" dirty="0">
                <a:solidFill>
                  <a:schemeClr val="tx1"/>
                </a:solidFill>
                <a:effectLst/>
                <a:latin typeface="+mn-lt"/>
                <a:ea typeface="+mn-ea"/>
                <a:cs typeface="+mn-cs"/>
              </a:rPr>
              <a:t>receive your brother’s blood from your hand.</a:t>
            </a:r>
          </a:p>
          <a:p>
            <a:pPr lvl="2"/>
            <a:r>
              <a:rPr lang="en-US" sz="1200" kern="1200" dirty="0">
                <a:solidFill>
                  <a:schemeClr val="tx1"/>
                </a:solidFill>
                <a:effectLst/>
                <a:latin typeface="+mn-lt"/>
                <a:ea typeface="+mn-ea"/>
                <a:cs typeface="+mn-cs"/>
              </a:rPr>
              <a:t>¹² When you till the ground, it will no longer</a:t>
            </a:r>
          </a:p>
          <a:p>
            <a:pPr lvl="2"/>
            <a:r>
              <a:rPr lang="en-US" sz="1200" kern="1200" dirty="0">
                <a:solidFill>
                  <a:schemeClr val="tx1"/>
                </a:solidFill>
                <a:effectLst/>
                <a:latin typeface="+mn-lt"/>
                <a:ea typeface="+mn-ea"/>
                <a:cs typeface="+mn-cs"/>
              </a:rPr>
              <a:t>yield to you its strength; you will be a fugitive</a:t>
            </a:r>
          </a:p>
          <a:p>
            <a:pPr lvl="2"/>
            <a:r>
              <a:rPr lang="en-US" sz="1200" kern="1200" dirty="0">
                <a:solidFill>
                  <a:schemeClr val="tx1"/>
                </a:solidFill>
                <a:effectLst/>
                <a:latin typeface="+mn-lt"/>
                <a:ea typeface="+mn-ea"/>
                <a:cs typeface="+mn-cs"/>
              </a:rPr>
              <a:t>and a wanderer on the earth.” ¹³ Cain said to</a:t>
            </a:r>
          </a:p>
          <a:p>
            <a:pPr lvl="2"/>
            <a:r>
              <a:rPr lang="en-US" sz="1200" kern="1200" dirty="0">
                <a:solidFill>
                  <a:schemeClr val="tx1"/>
                </a:solidFill>
                <a:effectLst/>
                <a:latin typeface="+mn-lt"/>
                <a:ea typeface="+mn-ea"/>
                <a:cs typeface="+mn-cs"/>
              </a:rPr>
              <a:t>the Lord, “My punishment is greater than I</a:t>
            </a:r>
          </a:p>
          <a:p>
            <a:pPr lvl="2"/>
            <a:r>
              <a:rPr lang="en-US" sz="1200" kern="1200" dirty="0">
                <a:solidFill>
                  <a:schemeClr val="tx1"/>
                </a:solidFill>
                <a:effectLst/>
                <a:latin typeface="+mn-lt"/>
                <a:ea typeface="+mn-ea"/>
                <a:cs typeface="+mn-cs"/>
              </a:rPr>
              <a:t>can bear! ¹⁴ Today you have driven me away</a:t>
            </a:r>
          </a:p>
          <a:p>
            <a:pPr lvl="2"/>
            <a:r>
              <a:rPr lang="en-US" sz="1200" kern="1200" dirty="0">
                <a:solidFill>
                  <a:schemeClr val="tx1"/>
                </a:solidFill>
                <a:effectLst/>
                <a:latin typeface="+mn-lt"/>
                <a:ea typeface="+mn-ea"/>
                <a:cs typeface="+mn-cs"/>
              </a:rPr>
              <a:t>from the soil, and I shall be hidden from your</a:t>
            </a:r>
          </a:p>
          <a:p>
            <a:pPr lvl="2"/>
            <a:r>
              <a:rPr lang="en-US" sz="1200" kern="1200" dirty="0">
                <a:solidFill>
                  <a:schemeClr val="tx1"/>
                </a:solidFill>
                <a:effectLst/>
                <a:latin typeface="+mn-lt"/>
                <a:ea typeface="+mn-ea"/>
                <a:cs typeface="+mn-cs"/>
              </a:rPr>
              <a:t>face; I shall be a fugitive and a wanderer on</a:t>
            </a:r>
          </a:p>
          <a:p>
            <a:pPr lvl="2"/>
            <a:r>
              <a:rPr lang="en-US" sz="1200" kern="1200" dirty="0">
                <a:solidFill>
                  <a:schemeClr val="tx1"/>
                </a:solidFill>
                <a:effectLst/>
                <a:latin typeface="+mn-lt"/>
                <a:ea typeface="+mn-ea"/>
                <a:cs typeface="+mn-cs"/>
              </a:rPr>
              <a:t>the earth, and anyone who meets me may</a:t>
            </a:r>
          </a:p>
          <a:p>
            <a:pPr lvl="2"/>
            <a:r>
              <a:rPr lang="en-US" sz="1200" kern="1200" dirty="0">
                <a:solidFill>
                  <a:schemeClr val="tx1"/>
                </a:solidFill>
                <a:effectLst/>
                <a:latin typeface="+mn-lt"/>
                <a:ea typeface="+mn-ea"/>
                <a:cs typeface="+mn-cs"/>
              </a:rPr>
              <a:t>kill me.” ¹⁵ Then the Lord said to him, “Not</a:t>
            </a:r>
          </a:p>
          <a:p>
            <a:pPr lvl="2"/>
            <a:r>
              <a:rPr lang="en-US" sz="1200" kern="1200" dirty="0">
                <a:solidFill>
                  <a:schemeClr val="tx1"/>
                </a:solidFill>
                <a:effectLst/>
                <a:latin typeface="+mn-lt"/>
                <a:ea typeface="+mn-ea"/>
                <a:cs typeface="+mn-cs"/>
              </a:rPr>
              <a:t>so!  Whoever kills Cain will suffer a sevenfold</a:t>
            </a:r>
          </a:p>
          <a:p>
            <a:pPr lvl="2"/>
            <a:r>
              <a:rPr lang="en-US" sz="1200" kern="1200" dirty="0">
                <a:solidFill>
                  <a:schemeClr val="tx1"/>
                </a:solidFill>
                <a:effectLst/>
                <a:latin typeface="+mn-lt"/>
                <a:ea typeface="+mn-ea"/>
                <a:cs typeface="+mn-cs"/>
              </a:rPr>
              <a:t>vengeance.” And the Lord put a mark</a:t>
            </a:r>
          </a:p>
          <a:p>
            <a:pPr lvl="2"/>
            <a:r>
              <a:rPr lang="en-US" sz="1200" kern="1200" dirty="0">
                <a:solidFill>
                  <a:schemeClr val="tx1"/>
                </a:solidFill>
                <a:effectLst/>
                <a:latin typeface="+mn-lt"/>
                <a:ea typeface="+mn-ea"/>
                <a:cs typeface="+mn-cs"/>
              </a:rPr>
              <a:t>on Cain, so that no one who came upon him</a:t>
            </a:r>
          </a:p>
          <a:p>
            <a:pPr lvl="2"/>
            <a:r>
              <a:rPr lang="en-US" sz="1200" kern="1200" dirty="0">
                <a:solidFill>
                  <a:schemeClr val="tx1"/>
                </a:solidFill>
                <a:effectLst/>
                <a:latin typeface="+mn-lt"/>
                <a:ea typeface="+mn-ea"/>
                <a:cs typeface="+mn-cs"/>
              </a:rPr>
              <a:t>would kill him. ¹⁶ Then Cain went away from</a:t>
            </a:r>
          </a:p>
          <a:p>
            <a:pPr lvl="2"/>
            <a:r>
              <a:rPr lang="en-US" sz="1200" kern="1200" dirty="0">
                <a:solidFill>
                  <a:schemeClr val="tx1"/>
                </a:solidFill>
                <a:effectLst/>
                <a:latin typeface="+mn-lt"/>
                <a:ea typeface="+mn-ea"/>
                <a:cs typeface="+mn-cs"/>
              </a:rPr>
              <a:t>the presence of the Lord, and settled in the</a:t>
            </a:r>
          </a:p>
          <a:p>
            <a:pPr lvl="2"/>
            <a:r>
              <a:rPr lang="en-US" sz="1200" kern="1200" dirty="0">
                <a:solidFill>
                  <a:schemeClr val="tx1"/>
                </a:solidFill>
                <a:effectLst/>
                <a:latin typeface="+mn-lt"/>
                <a:ea typeface="+mn-ea"/>
                <a:cs typeface="+mn-cs"/>
              </a:rPr>
              <a:t>land of Nod east of Eden.</a:t>
            </a:r>
          </a:p>
          <a:p>
            <a:pPr lvl="2"/>
            <a:endParaRPr lang="en-US" sz="12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Foot</a:t>
            </a:r>
            <a:r>
              <a:rPr lang="en-US" sz="1200" kern="1200" baseline="0" dirty="0">
                <a:solidFill>
                  <a:schemeClr val="tx1"/>
                </a:solidFill>
                <a:effectLst/>
                <a:latin typeface="+mn-lt"/>
                <a:ea typeface="+mn-ea"/>
                <a:cs typeface="+mn-cs"/>
              </a:rPr>
              <a:t> Notes</a:t>
            </a:r>
          </a:p>
          <a:p>
            <a:pPr lvl="2"/>
            <a:endParaRPr lang="en-US" sz="1200" kern="1200" baseline="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4.1–16: Cain and Abel. While 2.4–3.24 featured relations between men and women, 4.1–16 turns to relations between brothers, paralleling 3.1–24 in many respects. 1: This </a:t>
            </a:r>
            <a:r>
              <a:rPr lang="en-US" sz="1200" kern="1200">
                <a:solidFill>
                  <a:schemeClr val="tx1"/>
                </a:solidFill>
                <a:effectLst/>
                <a:latin typeface="+mn-lt"/>
                <a:ea typeface="+mn-ea"/>
                <a:cs typeface="+mn-cs"/>
              </a:rPr>
              <a:t>first </a:t>
            </a:r>
            <a:r>
              <a:rPr lang="en-US" sz="1200" kern="1200" dirty="0">
                <a:solidFill>
                  <a:schemeClr val="tx1"/>
                </a:solidFill>
                <a:effectLst/>
                <a:latin typeface="+mn-lt"/>
                <a:ea typeface="+mn-ea"/>
                <a:cs typeface="+mn-cs"/>
              </a:rPr>
              <a:t>verse emphasizes the wonder of creative power in the </a:t>
            </a:r>
            <a:r>
              <a:rPr lang="en-US" sz="1200" kern="1200">
                <a:solidFill>
                  <a:schemeClr val="tx1"/>
                </a:solidFill>
                <a:effectLst/>
                <a:latin typeface="+mn-lt"/>
                <a:ea typeface="+mn-ea"/>
                <a:cs typeface="+mn-cs"/>
              </a:rPr>
              <a:t>first</a:t>
            </a:r>
            <a:r>
              <a:rPr lang="en-US" sz="1200" kern="1200" dirty="0">
                <a:solidFill>
                  <a:schemeClr val="tx1"/>
                </a:solidFill>
                <a:effectLst/>
                <a:latin typeface="+mn-lt"/>
                <a:ea typeface="+mn-ea"/>
                <a:cs typeface="+mn-cs"/>
              </a:rPr>
              <a:t> birth of a child. The child’s name, “Cain,” derives from a Hebrew word for create, “qanah.”</a:t>
            </a:r>
          </a:p>
          <a:p>
            <a:pPr lvl="2"/>
            <a:r>
              <a:rPr lang="en-US" sz="1200" kern="1200" dirty="0">
                <a:solidFill>
                  <a:schemeClr val="tx1"/>
                </a:solidFill>
                <a:effectLst/>
                <a:latin typeface="+mn-lt"/>
                <a:ea typeface="+mn-ea"/>
                <a:cs typeface="+mn-cs"/>
              </a:rPr>
              <a:t>Ancient Israelites may have associated this Cain with the Kenite tribe (Num 24.21–22). 2: The name “Abel” is the same word translated as “vanity” (or “emptiness”) in the book of Ecclesiastes. His name anticipates his destiny.</a:t>
            </a:r>
          </a:p>
          <a:p>
            <a:pPr lvl="2"/>
            <a:r>
              <a:rPr lang="en-US" sz="1200" kern="1200" dirty="0">
                <a:solidFill>
                  <a:schemeClr val="tx1"/>
                </a:solidFill>
                <a:effectLst/>
                <a:latin typeface="+mn-lt"/>
                <a:ea typeface="+mn-ea"/>
                <a:cs typeface="+mn-cs"/>
              </a:rPr>
              <a:t>The distinction between Cain and Abel’s occupations implies a further step toward culture. 3–5: The story does not explain why the Lord had regard for Abel and his offering but not for Cain and his offering. Instead, it focuses on Cain’s reaction to this unexplained divine preference for the sacrifice of his younger brother. 6–7: This is the first mention of sin in the Bible. It is depicted as a predatory animal, lurking at the door. 10–11: Blood is sacred, for it is the seat of life (9.4; Deut 12.23), and blood of unpunished murders pollutes the ground (Num 35.30–34).</a:t>
            </a:r>
          </a:p>
          <a:p>
            <a:pPr lvl="2"/>
            <a:r>
              <a:rPr lang="en-US" sz="1200" kern="1200" dirty="0">
                <a:solidFill>
                  <a:schemeClr val="tx1"/>
                </a:solidFill>
                <a:effectLst/>
                <a:latin typeface="+mn-lt"/>
                <a:ea typeface="+mn-ea"/>
                <a:cs typeface="+mn-cs"/>
              </a:rPr>
              <a:t>13–14: The importance of arable ground in these chapters can be seen in Cain’s conclusion that expulsion from the soil means being hidden from the Lord’s face. 16: See 11.1–9n.</a:t>
            </a:r>
          </a:p>
          <a:p>
            <a:r>
              <a:rPr lang="en-US" sz="1200" kern="1200" dirty="0">
                <a:solidFill>
                  <a:schemeClr val="tx1"/>
                </a:solidFill>
                <a:effectLst/>
                <a:latin typeface="+mn-lt"/>
                <a:ea typeface="+mn-ea"/>
                <a:cs typeface="+mn-cs"/>
              </a:rPr>
              <a:t> </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83932B-BB26-4464-BB55-019A468A5D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6405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sz="1200" kern="1200" dirty="0">
                <a:solidFill>
                  <a:schemeClr val="tx1"/>
                </a:solidFill>
                <a:effectLst/>
                <a:latin typeface="+mn-lt"/>
                <a:ea typeface="+mn-ea"/>
                <a:cs typeface="+mn-cs"/>
              </a:rPr>
              <a:t>Gen. 4 - is the story of Cain and Abel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 4 - is the story of Cain and Abel</a:t>
            </a:r>
          </a:p>
          <a:p>
            <a:pPr lvl="2"/>
            <a:r>
              <a:rPr lang="en-US" sz="1200" kern="1200" dirty="0">
                <a:solidFill>
                  <a:schemeClr val="tx1"/>
                </a:solidFill>
                <a:effectLst/>
                <a:latin typeface="+mn-lt"/>
                <a:ea typeface="+mn-ea"/>
                <a:cs typeface="+mn-cs"/>
              </a:rPr>
              <a:t>Why did God choose one sacrifice over another [why the meat and not the grain?]? - Perhaps and this represents an ancient conflict of Hunters being over taken by Farmers e.g. an ancient version of the industrial revolution.</a:t>
            </a:r>
          </a:p>
          <a:p>
            <a:pPr lvl="2"/>
            <a:r>
              <a:rPr lang="en-US" sz="1200" kern="1200" dirty="0">
                <a:solidFill>
                  <a:schemeClr val="tx1"/>
                </a:solidFill>
                <a:effectLst/>
                <a:latin typeface="+mn-lt"/>
                <a:ea typeface="+mn-ea"/>
                <a:cs typeface="+mn-cs"/>
              </a:rPr>
              <a:t>Did God </a:t>
            </a:r>
            <a:r>
              <a:rPr lang="en-US" sz="1200" kern="1200">
                <a:solidFill>
                  <a:schemeClr val="tx1"/>
                </a:solidFill>
                <a:effectLst/>
                <a:latin typeface="+mn-lt"/>
                <a:ea typeface="+mn-ea"/>
                <a:cs typeface="+mn-cs"/>
              </a:rPr>
              <a:t>validate </a:t>
            </a:r>
            <a:r>
              <a:rPr lang="en-US" sz="1200" kern="1200" dirty="0">
                <a:solidFill>
                  <a:schemeClr val="tx1"/>
                </a:solidFill>
                <a:effectLst/>
                <a:latin typeface="+mn-lt"/>
                <a:ea typeface="+mn-ea"/>
                <a:cs typeface="+mn-cs"/>
              </a:rPr>
              <a:t>one of the brothers over the other [is one good or bad?] or is this result of the Sin of Adam and Eve?</a:t>
            </a:r>
          </a:p>
          <a:p>
            <a:pPr lvl="2"/>
            <a:r>
              <a:rPr lang="en-US" sz="1200" kern="1200" dirty="0">
                <a:solidFill>
                  <a:schemeClr val="tx1"/>
                </a:solidFill>
                <a:effectLst/>
                <a:latin typeface="+mn-lt"/>
                <a:ea typeface="+mn-ea"/>
                <a:cs typeface="+mn-cs"/>
              </a:rPr>
              <a:t>Part of </a:t>
            </a:r>
            <a:r>
              <a:rPr lang="en-US" sz="1200" kern="1200">
                <a:solidFill>
                  <a:schemeClr val="tx1"/>
                </a:solidFill>
                <a:effectLst/>
                <a:latin typeface="+mn-lt"/>
                <a:ea typeface="+mn-ea"/>
                <a:cs typeface="+mn-cs"/>
              </a:rPr>
              <a:t>the </a:t>
            </a:r>
            <a:r>
              <a:rPr lang="en-US" sz="1200" kern="1200" dirty="0">
                <a:solidFill>
                  <a:schemeClr val="tx1"/>
                </a:solidFill>
                <a:effectLst/>
                <a:latin typeface="+mn-lt"/>
                <a:ea typeface="+mn-ea"/>
                <a:cs typeface="+mn-cs"/>
              </a:rPr>
              <a:t>modern problem with this story is that there are some very confused interpretations. The comment God makes to Cain </a:t>
            </a:r>
            <a:r>
              <a:rPr lang="en-US" sz="1200" kern="1200" dirty="0">
                <a:solidFill>
                  <a:schemeClr val="tx1"/>
                </a:solidFill>
                <a:effectLst/>
                <a:latin typeface="+mn-lt"/>
                <a:ea typeface="+mn-ea"/>
                <a:cs typeface="+mn-cs"/>
                <a:sym typeface="WP TypographicSymbols"/>
              </a:rPr>
              <a:t></a:t>
            </a:r>
            <a:r>
              <a:rPr lang="en-US" sz="1200" kern="1200" dirty="0">
                <a:solidFill>
                  <a:schemeClr val="tx1"/>
                </a:solidFill>
                <a:effectLst/>
                <a:latin typeface="+mn-lt"/>
                <a:ea typeface="+mn-ea"/>
                <a:cs typeface="+mn-cs"/>
              </a:rPr>
              <a:t>if you do well will you not be accepted? This is not clearly the correct interpretation to say nothing of the fact that it makes no sense.  The literal translation of the words is if you do well will you not be able to lift up. [perhaps this means face - that fell earlier] or if you do well you are able to lift up. But none of these really explains why one brother or sacrifice was better than another.</a:t>
            </a:r>
          </a:p>
          <a:p>
            <a:pPr lvl="2"/>
            <a:r>
              <a:rPr lang="en-US" sz="1200" kern="1200" dirty="0">
                <a:solidFill>
                  <a:schemeClr val="tx1"/>
                </a:solidFill>
                <a:effectLst/>
                <a:latin typeface="+mn-lt"/>
                <a:ea typeface="+mn-ea"/>
                <a:cs typeface="+mn-cs"/>
              </a:rPr>
              <a:t>This story illustrates the two dimensions of Religion. First, the vertical relationship of God to Man . Second the horizontal relationship of man to community - Am I my brother</a:t>
            </a:r>
            <a:r>
              <a:rPr lang="en-US" sz="1200" kern="1200" dirty="0">
                <a:solidFill>
                  <a:schemeClr val="tx1"/>
                </a:solidFill>
                <a:effectLst/>
                <a:latin typeface="+mn-lt"/>
                <a:ea typeface="+mn-ea"/>
                <a:cs typeface="+mn-cs"/>
                <a:sym typeface="WP TypographicSymbols"/>
              </a:rPr>
              <a:t>’</a:t>
            </a:r>
            <a:r>
              <a:rPr lang="en-US" sz="1200" kern="1200" dirty="0">
                <a:solidFill>
                  <a:schemeClr val="tx1"/>
                </a:solidFill>
                <a:effectLst/>
                <a:latin typeface="+mn-lt"/>
                <a:ea typeface="+mn-ea"/>
                <a:cs typeface="+mn-cs"/>
              </a:rPr>
              <a:t>s keeper [unspoken Are You?]</a:t>
            </a:r>
          </a:p>
          <a:p>
            <a:pPr lvl="2"/>
            <a:r>
              <a:rPr lang="en-US" sz="1200" kern="1200" dirty="0">
                <a:solidFill>
                  <a:schemeClr val="tx1"/>
                </a:solidFill>
                <a:effectLst/>
                <a:latin typeface="+mn-lt"/>
                <a:ea typeface="+mn-ea"/>
                <a:cs typeface="+mn-cs"/>
              </a:rPr>
              <a:t>Thought – perhaps it was the intent of the offering, one from </a:t>
            </a:r>
            <a:r>
              <a:rPr lang="en-US" sz="1200" kern="1200">
                <a:solidFill>
                  <a:schemeClr val="tx1"/>
                </a:solidFill>
                <a:effectLst/>
                <a:latin typeface="+mn-lt"/>
                <a:ea typeface="+mn-ea"/>
                <a:cs typeface="+mn-cs"/>
              </a:rPr>
              <a:t>Abel </a:t>
            </a:r>
            <a:r>
              <a:rPr lang="en-US" sz="1200" kern="1200" dirty="0">
                <a:solidFill>
                  <a:schemeClr val="tx1"/>
                </a:solidFill>
                <a:effectLst/>
                <a:latin typeface="+mn-lt"/>
                <a:ea typeface="+mn-ea"/>
                <a:cs typeface="+mn-cs"/>
              </a:rPr>
              <a:t>was intended solely as an act of worship. Perhaps Cain’s was an act of vanity not meant as an act of worship but of </a:t>
            </a:r>
            <a:r>
              <a:rPr lang="en-US" sz="1200" kern="1200">
                <a:solidFill>
                  <a:schemeClr val="tx1"/>
                </a:solidFill>
                <a:effectLst/>
                <a:latin typeface="+mn-lt"/>
                <a:ea typeface="+mn-ea"/>
                <a:cs typeface="+mn-cs"/>
              </a:rPr>
              <a:t>one-upmanship </a:t>
            </a:r>
            <a:r>
              <a:rPr lang="en-US" sz="1200" kern="1200" dirty="0">
                <a:solidFill>
                  <a:schemeClr val="tx1"/>
                </a:solidFill>
                <a:effectLst/>
                <a:latin typeface="+mn-lt"/>
                <a:ea typeface="+mn-ea"/>
                <a:cs typeface="+mn-cs"/>
              </a:rPr>
              <a:t>of his </a:t>
            </a:r>
            <a:r>
              <a:rPr lang="en-US" sz="1200" kern="1200">
                <a:solidFill>
                  <a:schemeClr val="tx1"/>
                </a:solidFill>
                <a:effectLst/>
                <a:latin typeface="+mn-lt"/>
                <a:ea typeface="+mn-ea"/>
                <a:cs typeface="+mn-cs"/>
              </a:rPr>
              <a:t>brother</a:t>
            </a:r>
            <a:r>
              <a:rPr lang="en-US" sz="1200" kern="1200" dirty="0">
                <a:solidFill>
                  <a:schemeClr val="tx1"/>
                </a:solidFill>
                <a:effectLst/>
                <a:latin typeface="+mn-lt"/>
                <a:ea typeface="+mn-ea"/>
                <a:cs typeface="+mn-cs"/>
              </a:rPr>
              <a:t>. The intent was to impress others</a:t>
            </a:r>
            <a:r>
              <a:rPr lang="en-US" sz="120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not </a:t>
            </a:r>
            <a:r>
              <a:rPr lang="en-US" sz="1200" kern="1200">
                <a:solidFill>
                  <a:schemeClr val="tx1"/>
                </a:solidFill>
                <a:effectLst/>
                <a:latin typeface="+mn-lt"/>
                <a:ea typeface="+mn-ea"/>
                <a:cs typeface="+mn-cs"/>
              </a:rPr>
              <a:t>glorify </a:t>
            </a:r>
            <a:r>
              <a:rPr lang="en-US" sz="1200" kern="1200" dirty="0">
                <a:solidFill>
                  <a:schemeClr val="tx1"/>
                </a:solidFill>
                <a:effectLst/>
                <a:latin typeface="+mn-lt"/>
                <a:ea typeface="+mn-ea"/>
                <a:cs typeface="+mn-cs"/>
              </a:rPr>
              <a:t>God. Or perhaps it was intended to steal </a:t>
            </a:r>
            <a:r>
              <a:rPr lang="en-US" sz="1200" kern="1200">
                <a:solidFill>
                  <a:schemeClr val="tx1"/>
                </a:solidFill>
                <a:effectLst/>
                <a:latin typeface="+mn-lt"/>
                <a:ea typeface="+mn-ea"/>
                <a:cs typeface="+mn-cs"/>
              </a:rPr>
              <a:t>Abel’s </a:t>
            </a:r>
            <a:r>
              <a:rPr lang="en-US" sz="1200" kern="1200" dirty="0">
                <a:solidFill>
                  <a:schemeClr val="tx1"/>
                </a:solidFill>
                <a:effectLst/>
                <a:latin typeface="+mn-lt"/>
                <a:ea typeface="+mn-ea"/>
                <a:cs typeface="+mn-cs"/>
              </a:rPr>
              <a:t>‘brownie points’ with God. It is right to worship</a:t>
            </a:r>
            <a:r>
              <a:rPr lang="en-US" sz="120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but not as a show for favor of either men or God. [according to JB and no other competent commentator</a:t>
            </a:r>
            <a:r>
              <a:rPr lang="en-US" sz="1200" kern="120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Notice the Mark of Cain. Is it a punishment or is it a protection against man. Mankind sins and </a:t>
            </a:r>
            <a:r>
              <a:rPr lang="en-US" sz="1200" kern="1200">
                <a:solidFill>
                  <a:schemeClr val="tx1"/>
                </a:solidFill>
                <a:effectLst/>
                <a:latin typeface="+mn-lt"/>
                <a:ea typeface="+mn-ea"/>
                <a:cs typeface="+mn-cs"/>
              </a:rPr>
              <a:t>God </a:t>
            </a:r>
            <a:r>
              <a:rPr lang="en-US" sz="1200" kern="1200" dirty="0">
                <a:solidFill>
                  <a:schemeClr val="tx1"/>
                </a:solidFill>
                <a:effectLst/>
                <a:latin typeface="+mn-lt"/>
                <a:ea typeface="+mn-ea"/>
                <a:cs typeface="+mn-cs"/>
              </a:rPr>
              <a:t>softens the impact [remember in ancient cultures revenge could be much worse the initial wrong.]</a:t>
            </a:r>
          </a:p>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Why did God choose one sacrifice over another [why the meat and not the grain?]? - Perhaps and this represents an ancient conflict of Hunters being over taken by Farmers e.g. an ancient version of the industrial revolution.</a:t>
            </a:r>
          </a:p>
          <a:p>
            <a:pPr lvl="2"/>
            <a:r>
              <a:rPr lang="en-US" sz="1200" kern="1200" dirty="0">
                <a:solidFill>
                  <a:schemeClr val="tx1"/>
                </a:solidFill>
                <a:effectLst/>
                <a:latin typeface="+mn-lt"/>
                <a:ea typeface="+mn-ea"/>
                <a:cs typeface="+mn-cs"/>
              </a:rPr>
              <a:t>Did God </a:t>
            </a:r>
            <a:r>
              <a:rPr lang="en-US" sz="1200" kern="1200">
                <a:solidFill>
                  <a:schemeClr val="tx1"/>
                </a:solidFill>
                <a:effectLst/>
                <a:latin typeface="+mn-lt"/>
                <a:ea typeface="+mn-ea"/>
                <a:cs typeface="+mn-cs"/>
              </a:rPr>
              <a:t>validate </a:t>
            </a:r>
            <a:r>
              <a:rPr lang="en-US" sz="1200" kern="1200" dirty="0">
                <a:solidFill>
                  <a:schemeClr val="tx1"/>
                </a:solidFill>
                <a:effectLst/>
                <a:latin typeface="+mn-lt"/>
                <a:ea typeface="+mn-ea"/>
                <a:cs typeface="+mn-cs"/>
              </a:rPr>
              <a:t>one of the brothers over the other [is one good or bad?] or is this result of the Sin of Adam and Eve?</a:t>
            </a:r>
          </a:p>
          <a:p>
            <a:pPr lvl="2"/>
            <a:r>
              <a:rPr lang="en-US" sz="1200" kern="1200" dirty="0">
                <a:solidFill>
                  <a:schemeClr val="tx1"/>
                </a:solidFill>
                <a:effectLst/>
                <a:latin typeface="+mn-lt"/>
                <a:ea typeface="+mn-ea"/>
                <a:cs typeface="+mn-cs"/>
              </a:rPr>
              <a:t>Part of </a:t>
            </a:r>
            <a:r>
              <a:rPr lang="en-US" sz="1200" kern="1200">
                <a:solidFill>
                  <a:schemeClr val="tx1"/>
                </a:solidFill>
                <a:effectLst/>
                <a:latin typeface="+mn-lt"/>
                <a:ea typeface="+mn-ea"/>
                <a:cs typeface="+mn-cs"/>
              </a:rPr>
              <a:t>the </a:t>
            </a:r>
            <a:r>
              <a:rPr lang="en-US" sz="1200" kern="1200" dirty="0">
                <a:solidFill>
                  <a:schemeClr val="tx1"/>
                </a:solidFill>
                <a:effectLst/>
                <a:latin typeface="+mn-lt"/>
                <a:ea typeface="+mn-ea"/>
                <a:cs typeface="+mn-cs"/>
              </a:rPr>
              <a:t>modern problem with this story is that there are some very confused interpretations. The comment God makes to Cain “if you do well will you not be  accepted?” This is not clearly the correct interpretation to say nothing of the fact that it makes no sense.  The literal translation of the words is “if you do well will you not be able to lift up.” [perhaps this means face - that fell earlier] or “if you do well you are able to lift up.” but none of these really explains why one brother or sacrifice was better than another.</a:t>
            </a:r>
          </a:p>
          <a:p>
            <a:pPr lvl="2"/>
            <a:r>
              <a:rPr lang="en-US" sz="1200" kern="1200" dirty="0">
                <a:solidFill>
                  <a:schemeClr val="tx1"/>
                </a:solidFill>
                <a:effectLst/>
                <a:latin typeface="+mn-lt"/>
                <a:ea typeface="+mn-ea"/>
                <a:cs typeface="+mn-cs"/>
              </a:rPr>
              <a:t>This story illustrates the two dimensions of Religion. Vertical relationship of God to Man and Horizontal relationship of man to community - “Am I my brother’s keeper” [unspoken “Are You?”]</a:t>
            </a:r>
          </a:p>
          <a:p>
            <a:pPr lvl="2"/>
            <a:r>
              <a:rPr lang="en-US" sz="1200" kern="1200" dirty="0">
                <a:solidFill>
                  <a:schemeClr val="tx1"/>
                </a:solidFill>
                <a:effectLst/>
                <a:latin typeface="+mn-lt"/>
                <a:ea typeface="+mn-ea"/>
                <a:cs typeface="+mn-cs"/>
              </a:rPr>
              <a:t>Notice the Mark of Cain. Is it a punishment or  is it a protection against man. Mankind sins and </a:t>
            </a:r>
            <a:r>
              <a:rPr lang="en-US" sz="1200" kern="1200">
                <a:solidFill>
                  <a:schemeClr val="tx1"/>
                </a:solidFill>
                <a:effectLst/>
                <a:latin typeface="+mn-lt"/>
                <a:ea typeface="+mn-ea"/>
                <a:cs typeface="+mn-cs"/>
              </a:rPr>
              <a:t>God </a:t>
            </a:r>
            <a:r>
              <a:rPr lang="en-US" sz="1200" kern="1200" dirty="0">
                <a:solidFill>
                  <a:schemeClr val="tx1"/>
                </a:solidFill>
                <a:effectLst/>
                <a:latin typeface="+mn-lt"/>
                <a:ea typeface="+mn-ea"/>
                <a:cs typeface="+mn-cs"/>
              </a:rPr>
              <a:t>softens the impact [remember in ancient cultures revenge could be much worse the initial wrong.]</a:t>
            </a:r>
          </a:p>
          <a:p>
            <a:pPr lvl="2"/>
            <a:endParaRPr lang="en-US" sz="12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Text</a:t>
            </a:r>
          </a:p>
          <a:p>
            <a:pPr lvl="2"/>
            <a:endParaRPr lang="en-US" sz="12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4 Now the man knew his wife Eve, and</a:t>
            </a:r>
          </a:p>
          <a:p>
            <a:pPr lvl="2"/>
            <a:r>
              <a:rPr lang="en-US" sz="1200" kern="1200" dirty="0">
                <a:solidFill>
                  <a:schemeClr val="tx1"/>
                </a:solidFill>
                <a:effectLst/>
                <a:latin typeface="+mn-lt"/>
                <a:ea typeface="+mn-ea"/>
                <a:cs typeface="+mn-cs"/>
              </a:rPr>
              <a:t>she conceived and bore Cain, saying, “I</a:t>
            </a:r>
          </a:p>
          <a:p>
            <a:pPr lvl="2"/>
            <a:r>
              <a:rPr lang="en-US" sz="1200" kern="1200" dirty="0">
                <a:solidFill>
                  <a:schemeClr val="tx1"/>
                </a:solidFill>
                <a:effectLst/>
                <a:latin typeface="+mn-lt"/>
                <a:ea typeface="+mn-ea"/>
                <a:cs typeface="+mn-cs"/>
              </a:rPr>
              <a:t>have produced a man with the help of the Lord.” ² Next she bore his brother Abel. Now</a:t>
            </a:r>
          </a:p>
          <a:p>
            <a:pPr lvl="2"/>
            <a:r>
              <a:rPr lang="en-US" sz="1200" kern="1200" dirty="0">
                <a:solidFill>
                  <a:schemeClr val="tx1"/>
                </a:solidFill>
                <a:effectLst/>
                <a:latin typeface="+mn-lt"/>
                <a:ea typeface="+mn-ea"/>
                <a:cs typeface="+mn-cs"/>
              </a:rPr>
              <a:t>Abel was a keeper of sheep, and Cain a tiller</a:t>
            </a:r>
          </a:p>
          <a:p>
            <a:pPr lvl="2"/>
            <a:r>
              <a:rPr lang="en-US" sz="1200" kern="1200" dirty="0">
                <a:solidFill>
                  <a:schemeClr val="tx1"/>
                </a:solidFill>
                <a:effectLst/>
                <a:latin typeface="+mn-lt"/>
                <a:ea typeface="+mn-ea"/>
                <a:cs typeface="+mn-cs"/>
              </a:rPr>
              <a:t>of the ground. ³ In the course of time Cain</a:t>
            </a:r>
          </a:p>
          <a:p>
            <a:pPr lvl="2"/>
            <a:r>
              <a:rPr lang="en-US" sz="1200" kern="1200" dirty="0">
                <a:solidFill>
                  <a:schemeClr val="tx1"/>
                </a:solidFill>
                <a:effectLst/>
                <a:latin typeface="+mn-lt"/>
                <a:ea typeface="+mn-ea"/>
                <a:cs typeface="+mn-cs"/>
              </a:rPr>
              <a:t>brought to the Lord an offering of the fruit</a:t>
            </a:r>
          </a:p>
          <a:p>
            <a:pPr lvl="2"/>
            <a:r>
              <a:rPr lang="en-US" sz="1200" kern="1200" dirty="0">
                <a:solidFill>
                  <a:schemeClr val="tx1"/>
                </a:solidFill>
                <a:effectLst/>
                <a:latin typeface="+mn-lt"/>
                <a:ea typeface="+mn-ea"/>
                <a:cs typeface="+mn-cs"/>
              </a:rPr>
              <a:t>of the ground, ⁴ and Abel for his part brought</a:t>
            </a:r>
          </a:p>
          <a:p>
            <a:pPr lvl="2"/>
            <a:r>
              <a:rPr lang="en-US" sz="1200" kern="1200" dirty="0">
                <a:solidFill>
                  <a:schemeClr val="tx1"/>
                </a:solidFill>
                <a:effectLst/>
                <a:latin typeface="+mn-lt"/>
                <a:ea typeface="+mn-ea"/>
                <a:cs typeface="+mn-cs"/>
              </a:rPr>
              <a:t>of the firstlings of his flock, their fat portions.</a:t>
            </a:r>
          </a:p>
          <a:p>
            <a:pPr lvl="2"/>
            <a:r>
              <a:rPr lang="en-US" sz="1200" kern="1200" dirty="0">
                <a:solidFill>
                  <a:schemeClr val="tx1"/>
                </a:solidFill>
                <a:effectLst/>
                <a:latin typeface="+mn-lt"/>
                <a:ea typeface="+mn-ea"/>
                <a:cs typeface="+mn-cs"/>
              </a:rPr>
              <a:t>And the Lord had regard for Abel and</a:t>
            </a:r>
          </a:p>
          <a:p>
            <a:pPr lvl="2"/>
            <a:r>
              <a:rPr lang="en-US" sz="1200" kern="1200" dirty="0">
                <a:solidFill>
                  <a:schemeClr val="tx1"/>
                </a:solidFill>
                <a:effectLst/>
                <a:latin typeface="+mn-lt"/>
                <a:ea typeface="+mn-ea"/>
                <a:cs typeface="+mn-cs"/>
              </a:rPr>
              <a:t>his offering, ⁵ but for Cain and his offering</a:t>
            </a:r>
          </a:p>
          <a:p>
            <a:pPr lvl="2"/>
            <a:r>
              <a:rPr lang="en-US" sz="1200" kern="1200" dirty="0">
                <a:solidFill>
                  <a:schemeClr val="tx1"/>
                </a:solidFill>
                <a:effectLst/>
                <a:latin typeface="+mn-lt"/>
                <a:ea typeface="+mn-ea"/>
                <a:cs typeface="+mn-cs"/>
              </a:rPr>
              <a:t>he had no regard. So Cain was very angry,</a:t>
            </a:r>
          </a:p>
          <a:p>
            <a:pPr lvl="2"/>
            <a:r>
              <a:rPr lang="en-US" sz="1200" kern="1200" dirty="0">
                <a:solidFill>
                  <a:schemeClr val="tx1"/>
                </a:solidFill>
                <a:effectLst/>
                <a:latin typeface="+mn-lt"/>
                <a:ea typeface="+mn-ea"/>
                <a:cs typeface="+mn-cs"/>
              </a:rPr>
              <a:t>and his countenance fell. ⁶ The Lord said to</a:t>
            </a:r>
          </a:p>
          <a:p>
            <a:pPr lvl="2"/>
            <a:r>
              <a:rPr lang="en-US" sz="1200" kern="1200" dirty="0">
                <a:solidFill>
                  <a:schemeClr val="tx1"/>
                </a:solidFill>
                <a:effectLst/>
                <a:latin typeface="+mn-lt"/>
                <a:ea typeface="+mn-ea"/>
                <a:cs typeface="+mn-cs"/>
              </a:rPr>
              <a:t>Cain, “Why are you angry, and why has your</a:t>
            </a:r>
          </a:p>
          <a:p>
            <a:pPr lvl="2"/>
            <a:r>
              <a:rPr lang="en-US" sz="1200" kern="1200" dirty="0">
                <a:solidFill>
                  <a:schemeClr val="tx1"/>
                </a:solidFill>
                <a:effectLst/>
                <a:latin typeface="+mn-lt"/>
                <a:ea typeface="+mn-ea"/>
                <a:cs typeface="+mn-cs"/>
              </a:rPr>
              <a:t>countenance fallen? ⁷ If you do well, will you</a:t>
            </a:r>
          </a:p>
          <a:p>
            <a:pPr lvl="2"/>
            <a:r>
              <a:rPr lang="en-US" sz="1200" kern="1200" dirty="0">
                <a:solidFill>
                  <a:schemeClr val="tx1"/>
                </a:solidFill>
                <a:effectLst/>
                <a:latin typeface="+mn-lt"/>
                <a:ea typeface="+mn-ea"/>
                <a:cs typeface="+mn-cs"/>
              </a:rPr>
              <a:t>not be accepted? And if you do not do well,</a:t>
            </a:r>
          </a:p>
          <a:p>
            <a:pPr lvl="2"/>
            <a:r>
              <a:rPr lang="en-US" sz="1200" kern="1200" dirty="0">
                <a:solidFill>
                  <a:schemeClr val="tx1"/>
                </a:solidFill>
                <a:effectLst/>
                <a:latin typeface="+mn-lt"/>
                <a:ea typeface="+mn-ea"/>
                <a:cs typeface="+mn-cs"/>
              </a:rPr>
              <a:t>sin is lurking at the door; its desire is for you,</a:t>
            </a:r>
          </a:p>
          <a:p>
            <a:pPr lvl="2"/>
            <a:r>
              <a:rPr lang="en-US" sz="1200" kern="1200" dirty="0">
                <a:solidFill>
                  <a:schemeClr val="tx1"/>
                </a:solidFill>
                <a:effectLst/>
                <a:latin typeface="+mn-lt"/>
                <a:ea typeface="+mn-ea"/>
                <a:cs typeface="+mn-cs"/>
              </a:rPr>
              <a:t>but you must master it.”</a:t>
            </a:r>
          </a:p>
          <a:p>
            <a:pPr lvl="2"/>
            <a:r>
              <a:rPr lang="en-US" sz="1200" kern="1200" dirty="0">
                <a:solidFill>
                  <a:schemeClr val="tx1"/>
                </a:solidFill>
                <a:effectLst/>
                <a:latin typeface="+mn-lt"/>
                <a:ea typeface="+mn-ea"/>
                <a:cs typeface="+mn-cs"/>
              </a:rPr>
              <a:t>⁸ Cain said to his brother Abel, “Let us go</a:t>
            </a:r>
          </a:p>
          <a:p>
            <a:pPr lvl="2"/>
            <a:r>
              <a:rPr lang="en-US" sz="1200" kern="1200" dirty="0">
                <a:solidFill>
                  <a:schemeClr val="tx1"/>
                </a:solidFill>
                <a:effectLst/>
                <a:latin typeface="+mn-lt"/>
                <a:ea typeface="+mn-ea"/>
                <a:cs typeface="+mn-cs"/>
              </a:rPr>
              <a:t>out to the field.” And when they were in the</a:t>
            </a:r>
          </a:p>
          <a:p>
            <a:pPr lvl="2"/>
            <a:r>
              <a:rPr lang="en-US" sz="1200" kern="1200" dirty="0">
                <a:solidFill>
                  <a:schemeClr val="tx1"/>
                </a:solidFill>
                <a:effectLst/>
                <a:latin typeface="+mn-lt"/>
                <a:ea typeface="+mn-ea"/>
                <a:cs typeface="+mn-cs"/>
              </a:rPr>
              <a:t>field, Cain rose up against his brother Abel,</a:t>
            </a:r>
          </a:p>
          <a:p>
            <a:pPr lvl="2"/>
            <a:r>
              <a:rPr lang="en-US" sz="1200" kern="1200" dirty="0">
                <a:solidFill>
                  <a:schemeClr val="tx1"/>
                </a:solidFill>
                <a:effectLst/>
                <a:latin typeface="+mn-lt"/>
                <a:ea typeface="+mn-ea"/>
                <a:cs typeface="+mn-cs"/>
              </a:rPr>
              <a:t>and killed him. ⁹ Then the Lord said to Cain,</a:t>
            </a:r>
          </a:p>
          <a:p>
            <a:pPr lvl="2"/>
            <a:r>
              <a:rPr lang="en-US" sz="1200" kern="1200" dirty="0">
                <a:solidFill>
                  <a:schemeClr val="tx1"/>
                </a:solidFill>
                <a:effectLst/>
                <a:latin typeface="+mn-lt"/>
                <a:ea typeface="+mn-ea"/>
                <a:cs typeface="+mn-cs"/>
              </a:rPr>
              <a:t>“Where is your brother Abel?” He said, “I do</a:t>
            </a:r>
          </a:p>
          <a:p>
            <a:pPr lvl="2"/>
            <a:r>
              <a:rPr lang="en-US" sz="1200" kern="1200" dirty="0">
                <a:solidFill>
                  <a:schemeClr val="tx1"/>
                </a:solidFill>
                <a:effectLst/>
                <a:latin typeface="+mn-lt"/>
                <a:ea typeface="+mn-ea"/>
                <a:cs typeface="+mn-cs"/>
              </a:rPr>
              <a:t>not know; am I my brother’s keeper?” ¹⁰ And</a:t>
            </a:r>
          </a:p>
          <a:p>
            <a:pPr lvl="2"/>
            <a:r>
              <a:rPr lang="en-US" sz="1200" kern="1200" dirty="0">
                <a:solidFill>
                  <a:schemeClr val="tx1"/>
                </a:solidFill>
                <a:effectLst/>
                <a:latin typeface="+mn-lt"/>
                <a:ea typeface="+mn-ea"/>
                <a:cs typeface="+mn-cs"/>
              </a:rPr>
              <a:t>the Lord said, “What have you done? Listen;</a:t>
            </a:r>
          </a:p>
          <a:p>
            <a:pPr lvl="2"/>
            <a:r>
              <a:rPr lang="en-US" sz="1200" kern="1200" dirty="0">
                <a:solidFill>
                  <a:schemeClr val="tx1"/>
                </a:solidFill>
                <a:effectLst/>
                <a:latin typeface="+mn-lt"/>
                <a:ea typeface="+mn-ea"/>
                <a:cs typeface="+mn-cs"/>
              </a:rPr>
              <a:t>your brother’s blood is crying out to me from</a:t>
            </a:r>
          </a:p>
          <a:p>
            <a:pPr lvl="2"/>
            <a:r>
              <a:rPr lang="en-US" sz="1200" kern="1200" dirty="0">
                <a:solidFill>
                  <a:schemeClr val="tx1"/>
                </a:solidFill>
                <a:effectLst/>
                <a:latin typeface="+mn-lt"/>
                <a:ea typeface="+mn-ea"/>
                <a:cs typeface="+mn-cs"/>
              </a:rPr>
              <a:t>the ground! ¹¹ And now you are cursed from</a:t>
            </a:r>
          </a:p>
          <a:p>
            <a:pPr lvl="2"/>
            <a:r>
              <a:rPr lang="en-US" sz="1200" kern="1200" dirty="0">
                <a:solidFill>
                  <a:schemeClr val="tx1"/>
                </a:solidFill>
                <a:effectLst/>
                <a:latin typeface="+mn-lt"/>
                <a:ea typeface="+mn-ea"/>
                <a:cs typeface="+mn-cs"/>
              </a:rPr>
              <a:t>the ground, which has opened its mouth to</a:t>
            </a:r>
          </a:p>
          <a:p>
            <a:pPr lvl="2"/>
            <a:r>
              <a:rPr lang="en-US" sz="1200" kern="1200" dirty="0">
                <a:solidFill>
                  <a:schemeClr val="tx1"/>
                </a:solidFill>
                <a:effectLst/>
                <a:latin typeface="+mn-lt"/>
                <a:ea typeface="+mn-ea"/>
                <a:cs typeface="+mn-cs"/>
              </a:rPr>
              <a:t>receive your brother’s blood from your hand.</a:t>
            </a:r>
          </a:p>
          <a:p>
            <a:pPr lvl="2"/>
            <a:r>
              <a:rPr lang="en-US" sz="1200" kern="1200" dirty="0">
                <a:solidFill>
                  <a:schemeClr val="tx1"/>
                </a:solidFill>
                <a:effectLst/>
                <a:latin typeface="+mn-lt"/>
                <a:ea typeface="+mn-ea"/>
                <a:cs typeface="+mn-cs"/>
              </a:rPr>
              <a:t>¹² When you till the ground, it will no longer</a:t>
            </a:r>
          </a:p>
          <a:p>
            <a:pPr lvl="2"/>
            <a:r>
              <a:rPr lang="en-US" sz="1200" kern="1200" dirty="0">
                <a:solidFill>
                  <a:schemeClr val="tx1"/>
                </a:solidFill>
                <a:effectLst/>
                <a:latin typeface="+mn-lt"/>
                <a:ea typeface="+mn-ea"/>
                <a:cs typeface="+mn-cs"/>
              </a:rPr>
              <a:t>yield to you its strength; you will be a fugitive</a:t>
            </a:r>
          </a:p>
          <a:p>
            <a:pPr lvl="2"/>
            <a:r>
              <a:rPr lang="en-US" sz="1200" kern="1200" dirty="0">
                <a:solidFill>
                  <a:schemeClr val="tx1"/>
                </a:solidFill>
                <a:effectLst/>
                <a:latin typeface="+mn-lt"/>
                <a:ea typeface="+mn-ea"/>
                <a:cs typeface="+mn-cs"/>
              </a:rPr>
              <a:t>and a wanderer on the earth.” ¹³ Cain said to</a:t>
            </a:r>
          </a:p>
          <a:p>
            <a:pPr lvl="2"/>
            <a:r>
              <a:rPr lang="en-US" sz="1200" kern="1200" dirty="0">
                <a:solidFill>
                  <a:schemeClr val="tx1"/>
                </a:solidFill>
                <a:effectLst/>
                <a:latin typeface="+mn-lt"/>
                <a:ea typeface="+mn-ea"/>
                <a:cs typeface="+mn-cs"/>
              </a:rPr>
              <a:t>the Lord, “My punishment is greater than I</a:t>
            </a:r>
          </a:p>
          <a:p>
            <a:pPr lvl="2"/>
            <a:r>
              <a:rPr lang="en-US" sz="1200" kern="1200" dirty="0">
                <a:solidFill>
                  <a:schemeClr val="tx1"/>
                </a:solidFill>
                <a:effectLst/>
                <a:latin typeface="+mn-lt"/>
                <a:ea typeface="+mn-ea"/>
                <a:cs typeface="+mn-cs"/>
              </a:rPr>
              <a:t>can bear! ¹⁴ Today you have driven me away</a:t>
            </a:r>
          </a:p>
          <a:p>
            <a:pPr lvl="2"/>
            <a:r>
              <a:rPr lang="en-US" sz="1200" kern="1200" dirty="0">
                <a:solidFill>
                  <a:schemeClr val="tx1"/>
                </a:solidFill>
                <a:effectLst/>
                <a:latin typeface="+mn-lt"/>
                <a:ea typeface="+mn-ea"/>
                <a:cs typeface="+mn-cs"/>
              </a:rPr>
              <a:t>from the soil, and I shall be hidden from your</a:t>
            </a:r>
          </a:p>
          <a:p>
            <a:pPr lvl="2"/>
            <a:r>
              <a:rPr lang="en-US" sz="1200" kern="1200" dirty="0">
                <a:solidFill>
                  <a:schemeClr val="tx1"/>
                </a:solidFill>
                <a:effectLst/>
                <a:latin typeface="+mn-lt"/>
                <a:ea typeface="+mn-ea"/>
                <a:cs typeface="+mn-cs"/>
              </a:rPr>
              <a:t>face; I shall be a fugitive and a wanderer on</a:t>
            </a:r>
          </a:p>
          <a:p>
            <a:pPr lvl="2"/>
            <a:r>
              <a:rPr lang="en-US" sz="1200" kern="1200" dirty="0">
                <a:solidFill>
                  <a:schemeClr val="tx1"/>
                </a:solidFill>
                <a:effectLst/>
                <a:latin typeface="+mn-lt"/>
                <a:ea typeface="+mn-ea"/>
                <a:cs typeface="+mn-cs"/>
              </a:rPr>
              <a:t>the earth, and anyone who meets me may</a:t>
            </a:r>
          </a:p>
          <a:p>
            <a:pPr lvl="2"/>
            <a:r>
              <a:rPr lang="en-US" sz="1200" kern="1200" dirty="0">
                <a:solidFill>
                  <a:schemeClr val="tx1"/>
                </a:solidFill>
                <a:effectLst/>
                <a:latin typeface="+mn-lt"/>
                <a:ea typeface="+mn-ea"/>
                <a:cs typeface="+mn-cs"/>
              </a:rPr>
              <a:t>kill me.” ¹⁵ Then the Lord said to him, “Not</a:t>
            </a:r>
          </a:p>
          <a:p>
            <a:pPr lvl="2"/>
            <a:r>
              <a:rPr lang="en-US" sz="1200" kern="1200" dirty="0">
                <a:solidFill>
                  <a:schemeClr val="tx1"/>
                </a:solidFill>
                <a:effectLst/>
                <a:latin typeface="+mn-lt"/>
                <a:ea typeface="+mn-ea"/>
                <a:cs typeface="+mn-cs"/>
              </a:rPr>
              <a:t>so! Whoever kills Cain will suffer a sevenfold</a:t>
            </a:r>
          </a:p>
          <a:p>
            <a:pPr lvl="2"/>
            <a:r>
              <a:rPr lang="en-US" sz="1200" kern="1200" dirty="0">
                <a:solidFill>
                  <a:schemeClr val="tx1"/>
                </a:solidFill>
                <a:effectLst/>
                <a:latin typeface="+mn-lt"/>
                <a:ea typeface="+mn-ea"/>
                <a:cs typeface="+mn-cs"/>
              </a:rPr>
              <a:t>vengeance.” And the Lord put a mark</a:t>
            </a:r>
          </a:p>
          <a:p>
            <a:pPr lvl="2"/>
            <a:r>
              <a:rPr lang="en-US" sz="1200" kern="1200" dirty="0">
                <a:solidFill>
                  <a:schemeClr val="tx1"/>
                </a:solidFill>
                <a:effectLst/>
                <a:latin typeface="+mn-lt"/>
                <a:ea typeface="+mn-ea"/>
                <a:cs typeface="+mn-cs"/>
              </a:rPr>
              <a:t>on Cain, so that no one who came upon him</a:t>
            </a:r>
          </a:p>
          <a:p>
            <a:pPr lvl="2"/>
            <a:r>
              <a:rPr lang="en-US" sz="1200" kern="1200" dirty="0">
                <a:solidFill>
                  <a:schemeClr val="tx1"/>
                </a:solidFill>
                <a:effectLst/>
                <a:latin typeface="+mn-lt"/>
                <a:ea typeface="+mn-ea"/>
                <a:cs typeface="+mn-cs"/>
              </a:rPr>
              <a:t>would kill him. ¹⁶ Then Cain went away from</a:t>
            </a:r>
          </a:p>
          <a:p>
            <a:pPr lvl="2"/>
            <a:r>
              <a:rPr lang="en-US" sz="1200" kern="1200" dirty="0">
                <a:solidFill>
                  <a:schemeClr val="tx1"/>
                </a:solidFill>
                <a:effectLst/>
                <a:latin typeface="+mn-lt"/>
                <a:ea typeface="+mn-ea"/>
                <a:cs typeface="+mn-cs"/>
              </a:rPr>
              <a:t>the presence of the Lord, and settled in the</a:t>
            </a:r>
          </a:p>
          <a:p>
            <a:pPr lvl="2"/>
            <a:r>
              <a:rPr lang="en-US" sz="1200" kern="1200" dirty="0">
                <a:solidFill>
                  <a:schemeClr val="tx1"/>
                </a:solidFill>
                <a:effectLst/>
                <a:latin typeface="+mn-lt"/>
                <a:ea typeface="+mn-ea"/>
                <a:cs typeface="+mn-cs"/>
              </a:rPr>
              <a:t>land of Nod east of Eden.</a:t>
            </a:r>
          </a:p>
          <a:p>
            <a:pPr lvl="2"/>
            <a:endParaRPr lang="en-US" sz="12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Oxford annotated Foot</a:t>
            </a:r>
            <a:r>
              <a:rPr lang="en-US" sz="1200" kern="1200" baseline="0" dirty="0">
                <a:solidFill>
                  <a:schemeClr val="tx1"/>
                </a:solidFill>
                <a:effectLst/>
                <a:latin typeface="+mn-lt"/>
                <a:ea typeface="+mn-ea"/>
                <a:cs typeface="+mn-cs"/>
              </a:rPr>
              <a:t> Notes</a:t>
            </a:r>
          </a:p>
          <a:p>
            <a:pPr lvl="2"/>
            <a:endParaRPr lang="en-US" sz="1200" kern="1200" baseline="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4.1–16: Cain and Abel. While 2.4–3.24 featured relations between men and women, 4.1–16 turns to relations between brothers, paralleling 3.1–24 in many respects. 1: This </a:t>
            </a:r>
            <a:r>
              <a:rPr lang="en-US" sz="1200" kern="1200">
                <a:solidFill>
                  <a:schemeClr val="tx1"/>
                </a:solidFill>
                <a:effectLst/>
                <a:latin typeface="+mn-lt"/>
                <a:ea typeface="+mn-ea"/>
                <a:cs typeface="+mn-cs"/>
              </a:rPr>
              <a:t>first </a:t>
            </a:r>
            <a:r>
              <a:rPr lang="en-US" sz="1200" kern="1200" dirty="0">
                <a:solidFill>
                  <a:schemeClr val="tx1"/>
                </a:solidFill>
                <a:effectLst/>
                <a:latin typeface="+mn-lt"/>
                <a:ea typeface="+mn-ea"/>
                <a:cs typeface="+mn-cs"/>
              </a:rPr>
              <a:t>verse emphasizes the wonder of creative power in the </a:t>
            </a:r>
            <a:r>
              <a:rPr lang="en-US" sz="1200" kern="1200">
                <a:solidFill>
                  <a:schemeClr val="tx1"/>
                </a:solidFill>
                <a:effectLst/>
                <a:latin typeface="+mn-lt"/>
                <a:ea typeface="+mn-ea"/>
                <a:cs typeface="+mn-cs"/>
              </a:rPr>
              <a:t>first </a:t>
            </a:r>
            <a:r>
              <a:rPr lang="en-US" sz="1200" kern="1200" dirty="0">
                <a:solidFill>
                  <a:schemeClr val="tx1"/>
                </a:solidFill>
                <a:effectLst/>
                <a:latin typeface="+mn-lt"/>
                <a:ea typeface="+mn-ea"/>
                <a:cs typeface="+mn-cs"/>
              </a:rPr>
              <a:t>birth of a child. The child’s name, “Cain,” derives from a Hebrew word for create, “qanah.”</a:t>
            </a:r>
          </a:p>
          <a:p>
            <a:pPr lvl="2"/>
            <a:r>
              <a:rPr lang="en-US" sz="1200" kern="1200" dirty="0">
                <a:solidFill>
                  <a:schemeClr val="tx1"/>
                </a:solidFill>
                <a:effectLst/>
                <a:latin typeface="+mn-lt"/>
                <a:ea typeface="+mn-ea"/>
                <a:cs typeface="+mn-cs"/>
              </a:rPr>
              <a:t>Ancient Israelites may have associated this Cain with the Kenite tribe (Num 24.21–22). 2: The name “Abel” is the</a:t>
            </a:r>
          </a:p>
          <a:p>
            <a:pPr lvl="2"/>
            <a:r>
              <a:rPr lang="en-US" sz="1200" kern="1200" dirty="0">
                <a:solidFill>
                  <a:schemeClr val="tx1"/>
                </a:solidFill>
                <a:effectLst/>
                <a:latin typeface="+mn-lt"/>
                <a:ea typeface="+mn-ea"/>
                <a:cs typeface="+mn-cs"/>
              </a:rPr>
              <a:t>same word translated as “vanity” (or “emptiness”) in the book of Ecclesiastes. His name anticipates his destiny.</a:t>
            </a:r>
          </a:p>
          <a:p>
            <a:pPr lvl="2"/>
            <a:r>
              <a:rPr lang="en-US" sz="1200" kern="1200" dirty="0">
                <a:solidFill>
                  <a:schemeClr val="tx1"/>
                </a:solidFill>
                <a:effectLst/>
                <a:latin typeface="+mn-lt"/>
                <a:ea typeface="+mn-ea"/>
                <a:cs typeface="+mn-cs"/>
              </a:rPr>
              <a:t>The distinction between Cain and Abel’s occupations implies a further step toward culture. 3–5: The story does not explain why the Lord had regard for Abel and his offering but not for Cain and his offering. Instead, it focuses on Cain’s reaction to this unexplained divine preference for the sacrifice of his younger brother. 6–7: This is the </a:t>
            </a:r>
            <a:r>
              <a:rPr lang="en-US" sz="1200" kern="1200">
                <a:solidFill>
                  <a:schemeClr val="tx1"/>
                </a:solidFill>
                <a:effectLst/>
                <a:latin typeface="+mn-lt"/>
                <a:ea typeface="+mn-ea"/>
                <a:cs typeface="+mn-cs"/>
              </a:rPr>
              <a:t>first</a:t>
            </a:r>
            <a:r>
              <a:rPr lang="en-US" sz="1200" kern="1200" dirty="0">
                <a:solidFill>
                  <a:schemeClr val="tx1"/>
                </a:solidFill>
                <a:effectLst/>
                <a:latin typeface="+mn-lt"/>
                <a:ea typeface="+mn-ea"/>
                <a:cs typeface="+mn-cs"/>
              </a:rPr>
              <a:t> mention of sin in the Bible. It is depicted as a predatory animal, lurking at the door. 10–11: Blood is sacred, for it is the seat of life (9.4; Deut 12.23), and blood of unpunished murders pollutes the ground (Num 35.30–34).</a:t>
            </a:r>
          </a:p>
          <a:p>
            <a:pPr lvl="2"/>
            <a:r>
              <a:rPr lang="en-US" sz="1200" kern="1200" dirty="0">
                <a:solidFill>
                  <a:schemeClr val="tx1"/>
                </a:solidFill>
                <a:effectLst/>
                <a:latin typeface="+mn-lt"/>
                <a:ea typeface="+mn-ea"/>
                <a:cs typeface="+mn-cs"/>
              </a:rPr>
              <a:t>13–14: The importance of arable ground in these chapters can be seen in Cain’s conclusion that expulsion from the soil means being hidden from the Lord’s face. 16: See 11.1–9n.</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83932B-BB26-4464-BB55-019A468A5D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39930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83932B-BB26-4464-BB55-019A468A5D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7186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1B738-CEC8-4B4F-9CFC-AA218BC5B2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3EC5C2-C735-440C-B381-5553770771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642BA7-A253-4844-AF30-17D354D64C1E}"/>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2BD095D8-C253-4792-B450-E8D3A349DE8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6BDEC5D-EC6F-4B6B-9D0C-A0F723C6E50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34573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2A394-0E36-4B3F-8307-DC611B3341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74EA94-FA9F-48C9-AF44-0B63CAD0DD9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36E65-E611-45E7-9760-51B98486B248}"/>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F9455227-E8F7-4384-9237-D3E690E55A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5BF6B71-F021-438F-8ED9-A044D4B9740B}"/>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817609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F763A1-0F23-4BFB-9EB4-A0B11B5A813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92717A-CBDA-495B-9641-D81DE315C1A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323E19-6308-4D1C-A0A3-50B38D4D2599}"/>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A5DCA43-E953-48B8-A05F-674E5C84BCC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FEF2563-3334-41C2-BC07-49EECFBEA4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6382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09359-3486-4A39-9D1B-EBD3CF0431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DFE48B-3AA9-4A5C-964B-DB5409963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19D4FD-B025-48FE-AED6-B9E98ADF6BF3}"/>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9A2489E-3406-4C7D-B221-127F27AB21E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9C71365-C524-495D-8771-1A78A311C5A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397325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CB42A-9B51-4376-B8CB-6B55C7C414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20CEB57-69AE-4547-BEF9-9C528EF15C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A9ED369-FEF8-4964-8F30-215DB212095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1706B11A-E754-4B39-B668-6247EE6AE13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66E16-DCB5-4857-8CCA-E7C6DFB7B3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130699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FE41B-4C0B-4180-A306-47E2140F55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7E4D8D-B316-4A7A-B89E-3FE213EBA01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F2A757-0871-4BFA-97DE-70595BCBA97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672AA5-A18B-4CD4-93DF-AF04DB23817C}"/>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0FE1CAB2-1062-4E12-8C5D-E41241A4BE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9A4107-1E7B-4B1F-A813-D9C71319B8B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651038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62B2-1CDB-4E84-80FB-AD44BAC2FED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CED059-4A35-4837-ACB8-A3EC6E986A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A53F7EC-5399-46B3-8C51-40F83513243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9435AA-B89E-4D5C-B656-745564B46E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12A75F9-406B-447B-8A6F-E0000622480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CE94F4-580F-4F15-93E2-506F3CDE39F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8" name="Footer Placeholder 7">
            <a:extLst>
              <a:ext uri="{FF2B5EF4-FFF2-40B4-BE49-F238E27FC236}">
                <a16:creationId xmlns:a16="http://schemas.microsoft.com/office/drawing/2014/main" id="{7428A474-1EB8-477A-A4F9-C75522DD47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8B60703-C43A-4950-AA94-FE58ED710486}"/>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159027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751B7-A887-4020-8F43-D1E8C11F48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48A84E-BCA4-4F49-A956-EBFDD288274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4" name="Footer Placeholder 3">
            <a:extLst>
              <a:ext uri="{FF2B5EF4-FFF2-40B4-BE49-F238E27FC236}">
                <a16:creationId xmlns:a16="http://schemas.microsoft.com/office/drawing/2014/main" id="{358BF697-ED5C-4AED-9C3C-8F72D5B172D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0D28077-0C58-42C4-8E38-10235DB10B9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720967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E33633-35F6-414D-944B-35BF0F43602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3" name="Footer Placeholder 2">
            <a:extLst>
              <a:ext uri="{FF2B5EF4-FFF2-40B4-BE49-F238E27FC236}">
                <a16:creationId xmlns:a16="http://schemas.microsoft.com/office/drawing/2014/main" id="{63CA937D-5BAF-4E9E-A2D1-A4110D551D4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304B1AC-A2C3-4900-8FA2-3C5A6E61DFE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64464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E95D4-663B-447E-8BA5-CD4F2831E9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42D77E-F265-409E-8BD1-97632AD233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D1D8E3-B5FC-40A4-979B-EA4551E7D5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C54C690-022F-45AF-94CB-3F9B3004B146}"/>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D2A3749D-48AE-4922-86D6-F2DD8B92693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73A9783-9601-4529-A685-B53D5704BE9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905857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37198-2F4C-4C8C-9959-BD3663F626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9FF65F-ED37-40BB-868E-2A2B5FBA66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B796172-C22B-4DAF-BD49-FF815BC26C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763D3BD-76BF-4929-AB9E-95FD951143AD}"/>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37ECC1B1-0A4C-4DDB-A220-3FA5B6B5397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35AA1E3-4CE1-4686-A257-C3AEEACB3A07}"/>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648663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0CEF47-D0D7-42C9-98E9-FEC3AB055E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626927-F289-4F78-B520-2102102F56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BA280B-5C04-4766-8B81-F2B6584B72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9E800E29-7039-4577-9A4C-BAFDF741AF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DD2184B-9AA8-4C60-A3D4-765D9D3077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C2935D-CDD7-4A0F-AF94-E508376CB8C3}" type="slidenum">
              <a:rPr lang="en-US" smtClean="0"/>
              <a:t>‹#›</a:t>
            </a:fld>
            <a:endParaRPr lang="en-US" dirty="0"/>
          </a:p>
        </p:txBody>
      </p:sp>
    </p:spTree>
    <p:extLst>
      <p:ext uri="{BB962C8B-B14F-4D97-AF65-F5344CB8AC3E}">
        <p14:creationId xmlns:p14="http://schemas.microsoft.com/office/powerpoint/2010/main" val="22656933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4F9F79B-A093-478E-96B5-EE02BC93A85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D4C22394-EBC2-4FAF-A555-6C02D589EED7}"/>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F7194F93-1F71-4A70-9DF1-28F18377111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9BBC0C84-DC2A-43AE-9576-0A44295E8B9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1394CD8-BD30-4B74-86F4-51FDF338341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79" y="4526280"/>
            <a:ext cx="7410681" cy="1737360"/>
          </a:xfrm>
        </p:spPr>
        <p:txBody>
          <a:bodyPr>
            <a:normAutofit/>
          </a:bodyPr>
          <a:lstStyle/>
          <a:p>
            <a:r>
              <a:rPr lang="en-US" sz="4800" dirty="0"/>
              <a:t>Lesson 4</a:t>
            </a:r>
          </a:p>
        </p:txBody>
      </p:sp>
      <p:sp>
        <p:nvSpPr>
          <p:cNvPr id="3" name="Content Placeholder 2"/>
          <p:cNvSpPr>
            <a:spLocks noGrp="1"/>
          </p:cNvSpPr>
          <p:nvPr>
            <p:ph idx="1"/>
          </p:nvPr>
        </p:nvSpPr>
        <p:spPr>
          <a:xfrm>
            <a:off x="640080" y="595293"/>
            <a:ext cx="5676637" cy="3463951"/>
          </a:xfrm>
        </p:spPr>
        <p:txBody>
          <a:bodyPr anchor="ctr">
            <a:normAutofit/>
          </a:bodyPr>
          <a:lstStyle/>
          <a:p>
            <a:pPr algn="ctr"/>
            <a:r>
              <a:rPr lang="en-US" sz="2400" dirty="0"/>
              <a:t>Cain and </a:t>
            </a:r>
            <a:r>
              <a:rPr lang="en-US" sz="2400"/>
              <a:t>Abel</a:t>
            </a:r>
            <a:endParaRPr lang="en-US" sz="2400" dirty="0"/>
          </a:p>
          <a:p>
            <a:r>
              <a:rPr lang="en-US" sz="1800" b="1" dirty="0"/>
              <a:t>. . .; am I my brother’s keeper?”</a:t>
            </a:r>
          </a:p>
        </p:txBody>
      </p:sp>
    </p:spTree>
    <p:extLst>
      <p:ext uri="{BB962C8B-B14F-4D97-AF65-F5344CB8AC3E}">
        <p14:creationId xmlns:p14="http://schemas.microsoft.com/office/powerpoint/2010/main" val="3747197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Cain and Abel: Questions for Reflection</a:t>
            </a:r>
          </a:p>
        </p:txBody>
      </p:sp>
      <p:sp>
        <p:nvSpPr>
          <p:cNvPr id="4" name="Content Placeholder 3">
            <a:extLst>
              <a:ext uri="{FF2B5EF4-FFF2-40B4-BE49-F238E27FC236}">
                <a16:creationId xmlns:a16="http://schemas.microsoft.com/office/drawing/2014/main" id="{9F65D67B-B473-4976-A072-45E546C356FE}"/>
              </a:ext>
            </a:extLst>
          </p:cNvPr>
          <p:cNvSpPr>
            <a:spLocks noGrp="1"/>
          </p:cNvSpPr>
          <p:nvPr>
            <p:ph idx="1"/>
          </p:nvPr>
        </p:nvSpPr>
        <p:spPr/>
        <p:txBody>
          <a:bodyPr>
            <a:normAutofit fontScale="92500" lnSpcReduction="10000"/>
          </a:bodyPr>
          <a:lstStyle/>
          <a:p>
            <a:r>
              <a:rPr lang="en-US"/>
              <a:t>Cain’s anger flares when his offering is passed over. Where does the sin of comparison still crouch “at the door” in our own lives?</a:t>
            </a:r>
          </a:p>
          <a:p>
            <a:r>
              <a:rPr lang="en-US"/>
              <a:t>God asks Cain a question He already knows the answer to. What does that invitation to confess teach us about how God meets our failures?</a:t>
            </a:r>
          </a:p>
          <a:p>
            <a:r>
              <a:rPr lang="en-US"/>
              <a:t>“Am I my brother’s keeper?” What concrete responsibility do we owe one another in our families and our community today?</a:t>
            </a:r>
          </a:p>
          <a:p>
            <a:r>
              <a:rPr lang="en-US"/>
              <a:t>The mark of Cain is both judgment and protection. Where do we see God restraining the consequences of sin with mercy?</a:t>
            </a:r>
          </a:p>
          <a:p>
            <a:r>
              <a:rPr lang="en-US"/>
              <a:t>This story holds the vertical (our relationship to God) and the horizontal (our relationship to neighbor) together. How might true worship shape the way we treat each other?</a:t>
            </a:r>
          </a:p>
        </p:txBody>
      </p:sp>
    </p:spTree>
    <p:extLst>
      <p:ext uri="{BB962C8B-B14F-4D97-AF65-F5344CB8AC3E}">
        <p14:creationId xmlns:p14="http://schemas.microsoft.com/office/powerpoint/2010/main" val="268583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tx1"/>
          </a:solidFill>
          <a:effectLst/>
        </p:spPr>
        <p:txBody>
          <a:bodyPr/>
          <a:lstStyle/>
          <a:p>
            <a:endParaRPr lang="en-US"/>
          </a:p>
        </p:txBody>
      </p:sp>
      <p:sp>
        <p:nvSpPr>
          <p:cNvPr id="10" name="Rectangle 9">
            <a:extLst>
              <a:ext uri="{FF2B5EF4-FFF2-40B4-BE49-F238E27FC236}">
                <a16:creationId xmlns:a16="http://schemas.microsoft.com/office/drawing/2014/main" id="{2A8AA5BC-4F7A-4226-8F99-6D824B226A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3E5445C6-DD42-4979-86FF-03730E8C6DB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45000665-DFC7-417E-8FD7-516A0F15C975}"/>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0" y="1122362"/>
            <a:ext cx="9144000" cy="2840037"/>
          </a:xfrm>
        </p:spPr>
        <p:txBody>
          <a:bodyPr vert="horz" lIns="91440" tIns="45720" rIns="91440" bIns="45720" rtlCol="0" anchor="b">
            <a:normAutofit/>
          </a:bodyPr>
          <a:lstStyle/>
          <a:p>
            <a:pPr algn="ctr"/>
            <a:r>
              <a:rPr lang="en-US" sz="5800" kern="1200" dirty="0">
                <a:solidFill>
                  <a:schemeClr val="tx1"/>
                </a:solidFill>
                <a:latin typeface="+mj-lt"/>
                <a:ea typeface="+mj-ea"/>
                <a:cs typeface="+mj-cs"/>
              </a:rPr>
              <a:t>Enoch</a:t>
            </a:r>
          </a:p>
        </p:txBody>
      </p:sp>
    </p:spTree>
    <p:extLst>
      <p:ext uri="{BB962C8B-B14F-4D97-AF65-F5344CB8AC3E}">
        <p14:creationId xmlns:p14="http://schemas.microsoft.com/office/powerpoint/2010/main" val="3950163658"/>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DE6A8A-EDDB-4CD5-87E8-7E771D02C05D}"/>
              </a:ext>
            </a:extLst>
          </p:cNvPr>
          <p:cNvSpPr>
            <a:spLocks noGrp="1"/>
          </p:cNvSpPr>
          <p:nvPr>
            <p:ph type="title"/>
          </p:nvPr>
        </p:nvSpPr>
        <p:spPr/>
        <p:txBody>
          <a:bodyPr/>
          <a:lstStyle/>
          <a:p>
            <a:r>
              <a:rPr lang="en-US" dirty="0"/>
              <a:t>Enoch</a:t>
            </a:r>
          </a:p>
        </p:txBody>
      </p:sp>
      <p:sp>
        <p:nvSpPr>
          <p:cNvPr id="5" name="Content Placeholder 4">
            <a:extLst>
              <a:ext uri="{FF2B5EF4-FFF2-40B4-BE49-F238E27FC236}">
                <a16:creationId xmlns:a16="http://schemas.microsoft.com/office/drawing/2014/main" id="{DF7FBAD8-56F2-4C05-9A8E-76D9DAC95E10}"/>
              </a:ext>
            </a:extLst>
          </p:cNvPr>
          <p:cNvSpPr>
            <a:spLocks noGrp="1"/>
          </p:cNvSpPr>
          <p:nvPr>
            <p:ph sz="half" idx="1"/>
          </p:nvPr>
        </p:nvSpPr>
        <p:spPr/>
        <p:txBody>
          <a:bodyPr>
            <a:normAutofit fontScale="85000" lnSpcReduction="20000"/>
          </a:bodyPr>
          <a:lstStyle/>
          <a:p>
            <a:pPr marL="0" indent="0">
              <a:buNone/>
            </a:pPr>
            <a:r>
              <a:rPr lang="en-US" dirty="0"/>
              <a:t>1⁸ When Jared </a:t>
            </a:r>
            <a:r>
              <a:rPr lang="en-US" u="sng" dirty="0"/>
              <a:t>had lived </a:t>
            </a:r>
            <a:r>
              <a:rPr lang="en-US" dirty="0"/>
              <a:t>one hundred sixty-two years he became the father of Enoch. 1⁹ </a:t>
            </a:r>
            <a:r>
              <a:rPr lang="en-US" u="sng" dirty="0"/>
              <a:t>Jared lived </a:t>
            </a:r>
            <a:r>
              <a:rPr lang="en-US" dirty="0"/>
              <a:t>after the birth of Enoch eight hundred years, and had other sons and daughters. 2⁰ Thus all the days of Jared were nine hundred sixty-two years; and he died. 21 When Enoch had </a:t>
            </a:r>
            <a:r>
              <a:rPr lang="en-US" u="sng" dirty="0"/>
              <a:t>lived</a:t>
            </a:r>
            <a:r>
              <a:rPr lang="en-US" dirty="0"/>
              <a:t> sixty-five years, he became the father of Methuselah. 22 </a:t>
            </a:r>
            <a:r>
              <a:rPr lang="en-US" b="1" dirty="0"/>
              <a:t>Enoch walked with God after the birth of Methuselah three hundred years</a:t>
            </a:r>
            <a:r>
              <a:rPr lang="en-US" dirty="0"/>
              <a:t>, and had other sons and daughters. 23 Thus all the days of Enoch were three hundred sixty-five years. 2</a:t>
            </a:r>
            <a:r>
              <a:rPr lang="en-US" b="1" dirty="0"/>
              <a:t>⁴ Enoch walked with God</a:t>
            </a:r>
            <a:r>
              <a:rPr lang="en-US" dirty="0"/>
              <a:t>; then he was no more, because God took him.</a:t>
            </a:r>
          </a:p>
        </p:txBody>
      </p:sp>
      <p:sp>
        <p:nvSpPr>
          <p:cNvPr id="6" name="Content Placeholder 5">
            <a:extLst>
              <a:ext uri="{FF2B5EF4-FFF2-40B4-BE49-F238E27FC236}">
                <a16:creationId xmlns:a16="http://schemas.microsoft.com/office/drawing/2014/main" id="{441089DA-F7D0-4298-8158-B2A6184C362C}"/>
              </a:ext>
            </a:extLst>
          </p:cNvPr>
          <p:cNvSpPr>
            <a:spLocks noGrp="1"/>
          </p:cNvSpPr>
          <p:nvPr>
            <p:ph sz="half" idx="2"/>
          </p:nvPr>
        </p:nvSpPr>
        <p:spPr/>
        <p:txBody>
          <a:bodyPr>
            <a:normAutofit fontScale="92500" lnSpcReduction="20000"/>
          </a:bodyPr>
          <a:lstStyle/>
          <a:p>
            <a:r>
              <a:rPr lang="en-US" dirty="0"/>
              <a:t>The others lived before and after the birth of offspring.</a:t>
            </a:r>
          </a:p>
          <a:p>
            <a:r>
              <a:rPr lang="en-US" dirty="0"/>
              <a:t>Enoch walked with God and then was no more. </a:t>
            </a:r>
          </a:p>
          <a:p>
            <a:r>
              <a:rPr lang="en-US" dirty="0"/>
              <a:t>This is adapted from a Babylonian tradition where certain individuals are taken up into heaven by God.</a:t>
            </a:r>
          </a:p>
          <a:p>
            <a:r>
              <a:rPr lang="en-US" dirty="0"/>
              <a:t>Enoch did not just live, but walked with God, perhaps as His friend</a:t>
            </a:r>
            <a:r>
              <a:rPr lang="en-US"/>
              <a:t>;</a:t>
            </a:r>
            <a:r>
              <a:rPr lang="en-US" dirty="0"/>
              <a:t> God spared him suffering and death.</a:t>
            </a:r>
          </a:p>
          <a:p>
            <a:r>
              <a:rPr lang="en-US" dirty="0"/>
              <a:t>How does one walk with God as opposed to just living?</a:t>
            </a:r>
          </a:p>
        </p:txBody>
      </p:sp>
    </p:spTree>
    <p:extLst>
      <p:ext uri="{BB962C8B-B14F-4D97-AF65-F5344CB8AC3E}">
        <p14:creationId xmlns:p14="http://schemas.microsoft.com/office/powerpoint/2010/main" val="1055385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834DC9-72C9-4622-B3B5-5BE738371007}"/>
              </a:ext>
            </a:extLst>
          </p:cNvPr>
          <p:cNvSpPr>
            <a:spLocks noGrp="1"/>
          </p:cNvSpPr>
          <p:nvPr>
            <p:ph type="title"/>
          </p:nvPr>
        </p:nvSpPr>
        <p:spPr/>
        <p:txBody>
          <a:bodyPr/>
          <a:lstStyle/>
          <a:p>
            <a:r>
              <a:rPr lang="en-US" dirty="0"/>
              <a:t>Walking with God</a:t>
            </a:r>
          </a:p>
        </p:txBody>
      </p:sp>
      <p:sp>
        <p:nvSpPr>
          <p:cNvPr id="6" name="Content Placeholder 5">
            <a:extLst>
              <a:ext uri="{FF2B5EF4-FFF2-40B4-BE49-F238E27FC236}">
                <a16:creationId xmlns:a16="http://schemas.microsoft.com/office/drawing/2014/main" id="{A44C71E2-E94B-4140-BB78-5C6B65D8FE53}"/>
              </a:ext>
            </a:extLst>
          </p:cNvPr>
          <p:cNvSpPr>
            <a:spLocks noGrp="1"/>
          </p:cNvSpPr>
          <p:nvPr>
            <p:ph idx="1"/>
          </p:nvPr>
        </p:nvSpPr>
        <p:spPr>
          <a:xfrm>
            <a:off x="838200" y="1778000"/>
            <a:ext cx="10515600" cy="4398963"/>
          </a:xfrm>
        </p:spPr>
        <p:txBody>
          <a:bodyPr>
            <a:normAutofit fontScale="92500" lnSpcReduction="10000"/>
          </a:bodyPr>
          <a:lstStyle/>
          <a:p>
            <a:r>
              <a:rPr lang="en-US" dirty="0"/>
              <a:t>In this </a:t>
            </a:r>
            <a:r>
              <a:rPr lang="en-US"/>
              <a:t>genealogy </a:t>
            </a:r>
            <a:r>
              <a:rPr lang="en-US" dirty="0"/>
              <a:t>we see nine men </a:t>
            </a:r>
            <a:r>
              <a:rPr lang="en-US"/>
              <a:t>who </a:t>
            </a:r>
            <a:r>
              <a:rPr lang="en-US" dirty="0"/>
              <a:t>lived fantastically long lives</a:t>
            </a:r>
            <a:r>
              <a:rPr lang="en-US"/>
              <a:t>; </a:t>
            </a:r>
            <a:r>
              <a:rPr lang="en-US" dirty="0"/>
              <a:t>all had children and</a:t>
            </a:r>
            <a:r>
              <a:rPr lang="en-US"/>
              <a:t>,</a:t>
            </a:r>
            <a:r>
              <a:rPr lang="en-US" dirty="0"/>
              <a:t> to all intents</a:t>
            </a:r>
            <a:r>
              <a:rPr lang="en-US"/>
              <a:t>,</a:t>
            </a:r>
            <a:r>
              <a:rPr lang="en-US" dirty="0"/>
              <a:t> full lives.</a:t>
            </a:r>
          </a:p>
          <a:p>
            <a:r>
              <a:rPr lang="en-US" dirty="0"/>
              <a:t>Two on this list were said to have ‘walked with God’, Enoch and Noah. We know that Noah was the one man on the earth of his generation that God intended to preserve.</a:t>
            </a:r>
          </a:p>
          <a:p>
            <a:r>
              <a:rPr lang="en-US" dirty="0"/>
              <a:t>So Enoch raises the question</a:t>
            </a:r>
            <a:r>
              <a:rPr lang="en-US"/>
              <a:t>: </a:t>
            </a:r>
            <a:r>
              <a:rPr lang="en-US" dirty="0"/>
              <a:t>are there folks among us</a:t>
            </a:r>
            <a:r>
              <a:rPr lang="en-US"/>
              <a:t> who </a:t>
            </a:r>
            <a:r>
              <a:rPr lang="en-US" dirty="0"/>
              <a:t>at times ‘walk with God’ rather than just living? Is this a metaphor for the Kingdom of God?</a:t>
            </a:r>
          </a:p>
          <a:p>
            <a:r>
              <a:rPr lang="en-US" dirty="0"/>
              <a:t>There do seem to be people we encounter in life </a:t>
            </a:r>
            <a:r>
              <a:rPr lang="en-US"/>
              <a:t>who, </a:t>
            </a:r>
            <a:r>
              <a:rPr lang="en-US" dirty="0"/>
              <a:t>through caring, sharing</a:t>
            </a:r>
            <a:r>
              <a:rPr lang="en-US"/>
              <a:t>,</a:t>
            </a:r>
            <a:r>
              <a:rPr lang="en-US" dirty="0"/>
              <a:t> or comforting</a:t>
            </a:r>
            <a:r>
              <a:rPr lang="en-US"/>
              <a:t>,</a:t>
            </a:r>
            <a:r>
              <a:rPr lang="en-US" dirty="0"/>
              <a:t> may exist partially in the Kingdom. Some perhaps always, </a:t>
            </a:r>
            <a:r>
              <a:rPr lang="en-US"/>
              <a:t>others</a:t>
            </a:r>
            <a:r>
              <a:rPr lang="en-US" dirty="0"/>
              <a:t> perhaps only occasionally. The Kingdom may be, not a vague future promise, but a place we can enter now by grace.</a:t>
            </a:r>
          </a:p>
        </p:txBody>
      </p:sp>
    </p:spTree>
    <p:extLst>
      <p:ext uri="{BB962C8B-B14F-4D97-AF65-F5344CB8AC3E}">
        <p14:creationId xmlns:p14="http://schemas.microsoft.com/office/powerpoint/2010/main" val="308182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Enoch: Questions for Reflection</a:t>
            </a:r>
          </a:p>
        </p:txBody>
      </p:sp>
      <p:sp>
        <p:nvSpPr>
          <p:cNvPr id="4" name="Content Placeholder 3">
            <a:extLst>
              <a:ext uri="{FF2B5EF4-FFF2-40B4-BE49-F238E27FC236}">
                <a16:creationId xmlns:a16="http://schemas.microsoft.com/office/drawing/2014/main" id="{9F65D67B-B473-4976-A072-45E546C356FE}"/>
              </a:ext>
            </a:extLst>
          </p:cNvPr>
          <p:cNvSpPr>
            <a:spLocks noGrp="1"/>
          </p:cNvSpPr>
          <p:nvPr>
            <p:ph idx="1"/>
          </p:nvPr>
        </p:nvSpPr>
        <p:spPr/>
        <p:txBody>
          <a:bodyPr>
            <a:normAutofit fontScale="92500" lnSpcReduction="10000"/>
          </a:bodyPr>
          <a:lstStyle/>
          <a:p>
            <a:r>
              <a:rPr lang="en-US"/>
              <a:t>Enoch “walked with God; then he was no more.” What might it mean to walk with God rather than simply to live?</a:t>
            </a:r>
          </a:p>
          <a:p>
            <a:r>
              <a:rPr lang="en-US"/>
              <a:t>Of all the long-lived names in the genealogy, only Enoch and Noah are said to walk with God. What do you think set those two apart?</a:t>
            </a:r>
          </a:p>
          <a:p>
            <a:r>
              <a:rPr lang="en-US"/>
              <a:t>The lesson suggests the Kingdom of God may be a place we can enter now by grace, not only a future promise. Where have you glimpsed it in the present?</a:t>
            </a:r>
          </a:p>
          <a:p>
            <a:r>
              <a:rPr lang="en-US"/>
              <a:t>Who are the people in your life who seem, at times, to “walk with God” through caring, sharing, or comforting others?</a:t>
            </a:r>
          </a:p>
          <a:p>
            <a:r>
              <a:rPr lang="en-US"/>
              <a:t>What habits or practices help a person move from merely living toward walking with God?</a:t>
            </a:r>
          </a:p>
        </p:txBody>
      </p:sp>
    </p:spTree>
    <p:extLst>
      <p:ext uri="{BB962C8B-B14F-4D97-AF65-F5344CB8AC3E}">
        <p14:creationId xmlns:p14="http://schemas.microsoft.com/office/powerpoint/2010/main" val="268583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77B003-443A-4FD0-BE8B-D45316277BCE}"/>
              </a:ext>
            </a:extLst>
          </p:cNvPr>
          <p:cNvSpPr>
            <a:spLocks noGrp="1"/>
          </p:cNvSpPr>
          <p:nvPr>
            <p:ph type="title"/>
          </p:nvPr>
        </p:nvSpPr>
        <p:spPr/>
        <p:txBody>
          <a:bodyPr/>
          <a:lstStyle/>
          <a:p>
            <a:r>
              <a:rPr lang="en-US" dirty="0"/>
              <a:t>Genesis 6: 1 - 4</a:t>
            </a:r>
          </a:p>
        </p:txBody>
      </p:sp>
      <p:sp>
        <p:nvSpPr>
          <p:cNvPr id="6" name="Content Placeholder 5">
            <a:extLst>
              <a:ext uri="{FF2B5EF4-FFF2-40B4-BE49-F238E27FC236}">
                <a16:creationId xmlns:a16="http://schemas.microsoft.com/office/drawing/2014/main" id="{096E5340-E99B-4230-9685-474BEDE869F9}"/>
              </a:ext>
            </a:extLst>
          </p:cNvPr>
          <p:cNvSpPr>
            <a:spLocks noGrp="1"/>
          </p:cNvSpPr>
          <p:nvPr>
            <p:ph idx="1"/>
          </p:nvPr>
        </p:nvSpPr>
        <p:spPr/>
        <p:txBody>
          <a:bodyPr>
            <a:normAutofit/>
          </a:bodyPr>
          <a:lstStyle/>
          <a:p>
            <a:r>
              <a:rPr lang="en-US" b="1" dirty="0"/>
              <a:t>6 </a:t>
            </a:r>
            <a:r>
              <a:rPr lang="en-US" dirty="0"/>
              <a:t>When people began to multiply on the face of the ground, and daughters were born to them, 2 the sons of God saw that they were fair; and they took wives for themselves of all that they chose. 3 Then the Lord said, “My spirit shall not abide in mortals forever, for they are flesh; their days shall be one hundred twenty years.” ⁴ The Nephilim were on the earth in those days—and also afterward—when the sons of God went in to the daughters of humans, who bore children to them. These were the heroes that were of old, warriors of renown.</a:t>
            </a:r>
          </a:p>
        </p:txBody>
      </p:sp>
    </p:spTree>
    <p:extLst>
      <p:ext uri="{BB962C8B-B14F-4D97-AF65-F5344CB8AC3E}">
        <p14:creationId xmlns:p14="http://schemas.microsoft.com/office/powerpoint/2010/main" val="3254547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7FEAB-AE82-400A-BDFC-556FF8DFA77E}"/>
              </a:ext>
            </a:extLst>
          </p:cNvPr>
          <p:cNvSpPr>
            <a:spLocks noGrp="1"/>
          </p:cNvSpPr>
          <p:nvPr>
            <p:ph type="title"/>
          </p:nvPr>
        </p:nvSpPr>
        <p:spPr/>
        <p:txBody>
          <a:bodyPr/>
          <a:lstStyle/>
          <a:p>
            <a:r>
              <a:rPr lang="en-US" dirty="0"/>
              <a:t>Warriors of Renown</a:t>
            </a:r>
          </a:p>
        </p:txBody>
      </p:sp>
      <p:sp>
        <p:nvSpPr>
          <p:cNvPr id="3" name="Content Placeholder 2">
            <a:extLst>
              <a:ext uri="{FF2B5EF4-FFF2-40B4-BE49-F238E27FC236}">
                <a16:creationId xmlns:a16="http://schemas.microsoft.com/office/drawing/2014/main" id="{F58837CA-27FC-45DB-B04A-8C4782495352}"/>
              </a:ext>
            </a:extLst>
          </p:cNvPr>
          <p:cNvSpPr>
            <a:spLocks noGrp="1"/>
          </p:cNvSpPr>
          <p:nvPr>
            <p:ph idx="1"/>
          </p:nvPr>
        </p:nvSpPr>
        <p:spPr/>
        <p:txBody>
          <a:bodyPr/>
          <a:lstStyle/>
          <a:p>
            <a:r>
              <a:rPr lang="en-US" dirty="0"/>
              <a:t>Scholars do not seem to have any agreed explanation for this short interlude.</a:t>
            </a:r>
          </a:p>
          <a:p>
            <a:r>
              <a:rPr lang="en-US" dirty="0"/>
              <a:t>The most accepted seems to be an explanation for the change in life spans, from 700 to 800 years in the early listings to the more realistic life spans of the patriarchs, just over the century mark.</a:t>
            </a:r>
          </a:p>
          <a:p>
            <a:r>
              <a:rPr lang="en-US" dirty="0"/>
              <a:t>Perhaps there is more to ancient history in terms of time and events than we know. </a:t>
            </a:r>
          </a:p>
        </p:txBody>
      </p:sp>
    </p:spTree>
    <p:extLst>
      <p:ext uri="{BB962C8B-B14F-4D97-AF65-F5344CB8AC3E}">
        <p14:creationId xmlns:p14="http://schemas.microsoft.com/office/powerpoint/2010/main" val="1162438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tx1"/>
          </a:solidFill>
          <a:effectLst/>
        </p:spPr>
        <p:txBody>
          <a:bodyPr/>
          <a:lstStyle/>
          <a:p>
            <a:endParaRPr lang="en-US"/>
          </a:p>
        </p:txBody>
      </p:sp>
      <p:sp>
        <p:nvSpPr>
          <p:cNvPr id="10" name="Rectangle 9">
            <a:extLst>
              <a:ext uri="{FF2B5EF4-FFF2-40B4-BE49-F238E27FC236}">
                <a16:creationId xmlns:a16="http://schemas.microsoft.com/office/drawing/2014/main" id="{2A8AA5BC-4F7A-4226-8F99-6D824B226A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3E5445C6-DD42-4979-86FF-03730E8C6DB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45000665-DFC7-417E-8FD7-516A0F15C975}"/>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0" y="1122362"/>
            <a:ext cx="9144000" cy="2840037"/>
          </a:xfrm>
        </p:spPr>
        <p:txBody>
          <a:bodyPr vert="horz" lIns="91440" tIns="45720" rIns="91440" bIns="45720" rtlCol="0" anchor="b">
            <a:normAutofit/>
          </a:bodyPr>
          <a:lstStyle/>
          <a:p>
            <a:pPr algn="ctr"/>
            <a:r>
              <a:rPr lang="en-US" sz="6000" dirty="0"/>
              <a:t>The Universal Flood</a:t>
            </a:r>
            <a:endParaRPr lang="en-US" sz="5800" kern="1200" dirty="0">
              <a:solidFill>
                <a:schemeClr val="tx1"/>
              </a:solidFill>
              <a:latin typeface="+mj-lt"/>
              <a:ea typeface="+mj-ea"/>
              <a:cs typeface="+mj-cs"/>
            </a:endParaRPr>
          </a:p>
        </p:txBody>
      </p:sp>
    </p:spTree>
    <p:extLst>
      <p:ext uri="{BB962C8B-B14F-4D97-AF65-F5344CB8AC3E}">
        <p14:creationId xmlns:p14="http://schemas.microsoft.com/office/powerpoint/2010/main" val="1068561876"/>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8F93B4-4FBF-4039-98D6-F71AC6085237}"/>
              </a:ext>
            </a:extLst>
          </p:cNvPr>
          <p:cNvSpPr>
            <a:spLocks noGrp="1"/>
          </p:cNvSpPr>
          <p:nvPr>
            <p:ph type="title"/>
          </p:nvPr>
        </p:nvSpPr>
        <p:spPr/>
        <p:txBody>
          <a:bodyPr/>
          <a:lstStyle/>
          <a:p>
            <a:r>
              <a:rPr lang="en-US" b="1" dirty="0"/>
              <a:t>Genesis 6:11-14</a:t>
            </a:r>
            <a:endParaRPr lang="en-US" dirty="0"/>
          </a:p>
        </p:txBody>
      </p:sp>
      <p:sp>
        <p:nvSpPr>
          <p:cNvPr id="5" name="Content Placeholder 4">
            <a:extLst>
              <a:ext uri="{FF2B5EF4-FFF2-40B4-BE49-F238E27FC236}">
                <a16:creationId xmlns:a16="http://schemas.microsoft.com/office/drawing/2014/main" id="{6F68E261-FE8A-445C-95F0-68CB8C24BA39}"/>
              </a:ext>
            </a:extLst>
          </p:cNvPr>
          <p:cNvSpPr>
            <a:spLocks noGrp="1"/>
          </p:cNvSpPr>
          <p:nvPr>
            <p:ph idx="1"/>
          </p:nvPr>
        </p:nvSpPr>
        <p:spPr/>
        <p:txBody>
          <a:bodyPr>
            <a:normAutofit/>
          </a:bodyPr>
          <a:lstStyle/>
          <a:p>
            <a:r>
              <a:rPr lang="en-US" dirty="0"/>
              <a:t>Now the earth was corrupt in God’s sight, and the earth was filled with violence. And God saw that the earth was corrupt; for all flesh had corrupted its ways upon the earth. And God said to Noah, “I have determined to make an end of all flesh, for the earth is filled with violence because of them; now I am going to destroy them along with the earth.  Make yourself an ark of cypress wood; make rooms in the ark, and cover it inside and out with pitch.</a:t>
            </a:r>
          </a:p>
        </p:txBody>
      </p:sp>
    </p:spTree>
    <p:extLst>
      <p:ext uri="{BB962C8B-B14F-4D97-AF65-F5344CB8AC3E}">
        <p14:creationId xmlns:p14="http://schemas.microsoft.com/office/powerpoint/2010/main" val="16885539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7C1E4-4668-482B-A449-28074EB17C91}"/>
              </a:ext>
            </a:extLst>
          </p:cNvPr>
          <p:cNvSpPr>
            <a:spLocks noGrp="1"/>
          </p:cNvSpPr>
          <p:nvPr>
            <p:ph type="title"/>
          </p:nvPr>
        </p:nvSpPr>
        <p:spPr/>
        <p:txBody>
          <a:bodyPr/>
          <a:lstStyle/>
          <a:p>
            <a:r>
              <a:rPr lang="en-US" b="1" dirty="0"/>
              <a:t>Genesis 7:1-5, 11-18, 8:6-18, 9:8-13</a:t>
            </a:r>
            <a:endParaRPr lang="en-US" dirty="0"/>
          </a:p>
        </p:txBody>
      </p:sp>
      <p:sp>
        <p:nvSpPr>
          <p:cNvPr id="3" name="Content Placeholder 2">
            <a:extLst>
              <a:ext uri="{FF2B5EF4-FFF2-40B4-BE49-F238E27FC236}">
                <a16:creationId xmlns:a16="http://schemas.microsoft.com/office/drawing/2014/main" id="{344F994D-9702-40ED-A2F2-976921FC6A08}"/>
              </a:ext>
            </a:extLst>
          </p:cNvPr>
          <p:cNvSpPr>
            <a:spLocks noGrp="1"/>
          </p:cNvSpPr>
          <p:nvPr>
            <p:ph idx="1"/>
          </p:nvPr>
        </p:nvSpPr>
        <p:spPr>
          <a:xfrm>
            <a:off x="838200" y="1618343"/>
            <a:ext cx="10515600" cy="4862286"/>
          </a:xfrm>
        </p:spPr>
        <p:txBody>
          <a:bodyPr>
            <a:normAutofit fontScale="77500" lnSpcReduction="20000"/>
          </a:bodyPr>
          <a:lstStyle/>
          <a:p>
            <a:r>
              <a:rPr lang="en-US" dirty="0"/>
              <a:t>The </a:t>
            </a:r>
            <a:r>
              <a:rPr lang="en-US" cap="small" dirty="0"/>
              <a:t>Lord</a:t>
            </a:r>
            <a:r>
              <a:rPr lang="en-US" dirty="0"/>
              <a:t> said to Noah, "Go into the ark, you and all your household, for I have seen that you alone are righteous before me in this generation. Take with you seven pairs of all clean animals, the male and its mate; and a pair of the animals that are not clean, the male and its mate; and seven pairs of the birds of the air also, male and female, to keep their kind alive on the face of all the earth. For in seven days I will send rain on the earth for forty days and forty nights; and every living thing that I have made I will blot out from the face of the ground." And Noah did all that the </a:t>
            </a:r>
            <a:r>
              <a:rPr lang="en-US" cap="small" dirty="0"/>
              <a:t>Lord</a:t>
            </a:r>
            <a:r>
              <a:rPr lang="en-US" dirty="0"/>
              <a:t> had commanded him.</a:t>
            </a:r>
          </a:p>
          <a:p>
            <a:r>
              <a:rPr lang="en-US" dirty="0"/>
              <a:t>In the six hundredth year of Noah's life, in the second month, on the seventeenth day of the month, on that day all the fountains of the great deep burst forth, and the windows of the heavens were opened. The rain fell on the earth forty days and forty nights. On the very same day Noah with his sons, Shem and Ham and Japheth, and Noah's wife and the three wives of his sons entered the ark, they and every wild animal of every kind, and all domestic animals of every kind, and every creeping thing that creeps on the earth, and every bird of every kind-- every bird, every winged creature. They went into the ark with Noah, two and two of all flesh in which there was the breath of life. And those that entered, male and female of all flesh, went in as God had commanded him; and the </a:t>
            </a:r>
            <a:r>
              <a:rPr lang="en-US" cap="small" dirty="0"/>
              <a:t>Lord</a:t>
            </a:r>
            <a:r>
              <a:rPr lang="en-US" dirty="0"/>
              <a:t> shut him in.</a:t>
            </a:r>
          </a:p>
        </p:txBody>
      </p:sp>
    </p:spTree>
    <p:extLst>
      <p:ext uri="{BB962C8B-B14F-4D97-AF65-F5344CB8AC3E}">
        <p14:creationId xmlns:p14="http://schemas.microsoft.com/office/powerpoint/2010/main" val="4129286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Genesis 4</a:t>
            </a:r>
          </a:p>
        </p:txBody>
      </p:sp>
      <p:sp>
        <p:nvSpPr>
          <p:cNvPr id="3" name="Content Placeholder 2"/>
          <p:cNvSpPr>
            <a:spLocks noGrp="1"/>
          </p:cNvSpPr>
          <p:nvPr>
            <p:ph idx="1"/>
          </p:nvPr>
        </p:nvSpPr>
        <p:spPr>
          <a:xfrm>
            <a:off x="838200" y="1825625"/>
            <a:ext cx="10515600" cy="4667250"/>
          </a:xfrm>
        </p:spPr>
        <p:txBody>
          <a:bodyPr>
            <a:normAutofit fontScale="92500" lnSpcReduction="20000"/>
          </a:bodyPr>
          <a:lstStyle/>
          <a:p>
            <a:pPr marL="0" indent="0">
              <a:buNone/>
            </a:pPr>
            <a:r>
              <a:rPr lang="en-US" b="1" dirty="0"/>
              <a:t>4 </a:t>
            </a:r>
            <a:r>
              <a:rPr lang="en-US" dirty="0"/>
              <a:t>Now the man knew his wife Eve, and she conceived and bore Cain, saying, “I have produced a man with the help of the Lord.” 2 Next she bore his brother Abel. Now Abel was a keeper of sheep, and Cain a tiller of the ground. 3 In the course of time Cain brought to the Lord an offering of the fruit of the ground, ⁴ and Abel for his part brought of the firstlings of his flock, their fat portions. And the Lord had regard for Abel and his offering, ⁵ but for Cain and his offering he had no regard. So Cain was very angry, and his countenance fell. ⁶ The Lord said to Cain, “Why are you angry, and why has your countenance fallen? ⁷ If you do well, will you not be accepted? And if you do not do well, sin is lurking at the door; its desire is for you, but you must master it.” ⁸ Cain said to his brother Abel, “Let us go out to the field.” And when they were in the field, Cain rose up against his brother Abel, and killed him. ⁹ Then the Lord said to Cain, “Where is your brother Abel?” He said, “I do not know; am I my brother’s keeper?” 1⁰ And the Lord said, “What have you done? Listen;</a:t>
            </a:r>
          </a:p>
        </p:txBody>
      </p:sp>
    </p:spTree>
    <p:extLst>
      <p:ext uri="{BB962C8B-B14F-4D97-AF65-F5344CB8AC3E}">
        <p14:creationId xmlns:p14="http://schemas.microsoft.com/office/powerpoint/2010/main" val="42012576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7C1E4-4668-482B-A449-28074EB17C91}"/>
              </a:ext>
            </a:extLst>
          </p:cNvPr>
          <p:cNvSpPr>
            <a:spLocks noGrp="1"/>
          </p:cNvSpPr>
          <p:nvPr>
            <p:ph type="title"/>
          </p:nvPr>
        </p:nvSpPr>
        <p:spPr/>
        <p:txBody>
          <a:bodyPr/>
          <a:lstStyle/>
          <a:p>
            <a:r>
              <a:rPr lang="en-US" b="1" dirty="0"/>
              <a:t>Genesis 7:1-5, 11-18, 8:6-18, 9:8-13</a:t>
            </a:r>
            <a:endParaRPr lang="en-US" dirty="0"/>
          </a:p>
        </p:txBody>
      </p:sp>
      <p:sp>
        <p:nvSpPr>
          <p:cNvPr id="3" name="Content Placeholder 2">
            <a:extLst>
              <a:ext uri="{FF2B5EF4-FFF2-40B4-BE49-F238E27FC236}">
                <a16:creationId xmlns:a16="http://schemas.microsoft.com/office/drawing/2014/main" id="{344F994D-9702-40ED-A2F2-976921FC6A08}"/>
              </a:ext>
            </a:extLst>
          </p:cNvPr>
          <p:cNvSpPr>
            <a:spLocks noGrp="1"/>
          </p:cNvSpPr>
          <p:nvPr>
            <p:ph idx="1"/>
          </p:nvPr>
        </p:nvSpPr>
        <p:spPr/>
        <p:txBody>
          <a:bodyPr>
            <a:normAutofit/>
          </a:bodyPr>
          <a:lstStyle/>
          <a:p>
            <a:r>
              <a:rPr lang="en-US" sz="2200" dirty="0"/>
              <a:t>The flood continued forty days on the earth; and the waters increased, and bore up the ark, and it rose high above the earth. The waters swelled and increased greatly on the earth; and the ark floated on the face of the waters.</a:t>
            </a:r>
          </a:p>
          <a:p>
            <a:r>
              <a:rPr lang="en-US" sz="2200" dirty="0"/>
              <a:t>At the end of forty days Noah opened the window of the ark that he had made and sent out the raven; and it went to and fro until the waters were dried up from the earth. Then he sent out the dove from him, to see if the waters had subsided from the face of the ground; but the dove found no place to set its foot, and it returned to him to the ark, for the waters were still on the face of the whole earth. So he put out his hand and took it and brought it into the ark with him. He waited another seven days, and again he sent out the dove from the ark; and the dove came back to him in the evening, and there in its beak was a freshly plucked olive leaf; so Noah knew that the waters had subsided from the earth. Then he waited another seven days, and sent out the dove; and it did not return to him any more.</a:t>
            </a:r>
          </a:p>
        </p:txBody>
      </p:sp>
    </p:spTree>
    <p:extLst>
      <p:ext uri="{BB962C8B-B14F-4D97-AF65-F5344CB8AC3E}">
        <p14:creationId xmlns:p14="http://schemas.microsoft.com/office/powerpoint/2010/main" val="2170478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7C1E4-4668-482B-A449-28074EB17C91}"/>
              </a:ext>
            </a:extLst>
          </p:cNvPr>
          <p:cNvSpPr>
            <a:spLocks noGrp="1"/>
          </p:cNvSpPr>
          <p:nvPr>
            <p:ph type="title"/>
          </p:nvPr>
        </p:nvSpPr>
        <p:spPr/>
        <p:txBody>
          <a:bodyPr/>
          <a:lstStyle/>
          <a:p>
            <a:r>
              <a:rPr lang="en-US" b="1" dirty="0"/>
              <a:t>Genesis 7:1-5, 11-18, 8:6-18, 9:8-13</a:t>
            </a:r>
            <a:endParaRPr lang="en-US" dirty="0"/>
          </a:p>
        </p:txBody>
      </p:sp>
      <p:sp>
        <p:nvSpPr>
          <p:cNvPr id="3" name="Content Placeholder 2">
            <a:extLst>
              <a:ext uri="{FF2B5EF4-FFF2-40B4-BE49-F238E27FC236}">
                <a16:creationId xmlns:a16="http://schemas.microsoft.com/office/drawing/2014/main" id="{344F994D-9702-40ED-A2F2-976921FC6A08}"/>
              </a:ext>
            </a:extLst>
          </p:cNvPr>
          <p:cNvSpPr>
            <a:spLocks noGrp="1"/>
          </p:cNvSpPr>
          <p:nvPr>
            <p:ph idx="1"/>
          </p:nvPr>
        </p:nvSpPr>
        <p:spPr/>
        <p:txBody>
          <a:bodyPr>
            <a:normAutofit fontScale="77500" lnSpcReduction="20000"/>
          </a:bodyPr>
          <a:lstStyle/>
          <a:p>
            <a:r>
              <a:rPr lang="en-US" dirty="0"/>
              <a:t>In the six hundred first year, in the first month, the first day of the month, the waters were dried up from the earth; and Noah removed the covering of the ark, and looked, and saw that the face of the ground was drying. In the second month, on the twenty-seventh day of the month, the earth was dry. Then God said to Noah, "Go out of the ark, you and your wife, and your sons and your sons' wives with you. Bring out with you every living thing that is with you of all flesh-- birds and animals and every creeping thing that creeps on the earth-- so that they may abound on the earth, and be fruitful and multiply on the earth." So Noah went out with his sons and his wife and his sons' wives.</a:t>
            </a:r>
          </a:p>
          <a:p>
            <a:r>
              <a:rPr lang="en-US" dirty="0"/>
              <a:t>Then God said to Noah and to his sons with him, "As for me, I am establishing my covenant with you and your descendants after you, and with every living creature that is with you, the birds, the domestic animals, and every animal of the earth with you, as many as came out of the ark. I establish my covenant with you, that never again shall all flesh be cut off by the waters of a flood, and never again shall there be a flood to destroy the earth." God said, "This is the sign of the covenant that I make between me and you and every living creature that is with you, for all future generations: I have set my bow in the clouds, and it shall be a sign of the covenant between me and the earth."</a:t>
            </a:r>
          </a:p>
          <a:p>
            <a:endParaRPr lang="en-US" dirty="0"/>
          </a:p>
        </p:txBody>
      </p:sp>
    </p:spTree>
    <p:extLst>
      <p:ext uri="{BB962C8B-B14F-4D97-AF65-F5344CB8AC3E}">
        <p14:creationId xmlns:p14="http://schemas.microsoft.com/office/powerpoint/2010/main" val="2044648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Judgment and mercy</a:t>
            </a:r>
          </a:p>
        </p:txBody>
      </p:sp>
      <p:sp>
        <p:nvSpPr>
          <p:cNvPr id="5" name="Subtitle 4"/>
          <p:cNvSpPr>
            <a:spLocks noGrp="1"/>
          </p:cNvSpPr>
          <p:nvPr>
            <p:ph type="subTitle" idx="1"/>
          </p:nvPr>
        </p:nvSpPr>
        <p:spPr/>
        <p:txBody>
          <a:bodyPr>
            <a:normAutofit/>
          </a:bodyPr>
          <a:lstStyle/>
          <a:p>
            <a:r>
              <a:rPr lang="en-US" dirty="0"/>
              <a:t> </a:t>
            </a:r>
            <a:r>
              <a:rPr lang="en-US" b="1" dirty="0"/>
              <a:t>The great flood. God’s judgment took the form of a destructive flood and God’s mercy was shown in saving a remnant, the seed of a new historical beginning.</a:t>
            </a:r>
          </a:p>
          <a:p>
            <a:endParaRPr lang="en-US" dirty="0"/>
          </a:p>
        </p:txBody>
      </p:sp>
    </p:spTree>
    <p:extLst>
      <p:ext uri="{BB962C8B-B14F-4D97-AF65-F5344CB8AC3E}">
        <p14:creationId xmlns:p14="http://schemas.microsoft.com/office/powerpoint/2010/main" val="18705550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Context</a:t>
            </a:r>
          </a:p>
        </p:txBody>
      </p:sp>
      <p:sp>
        <p:nvSpPr>
          <p:cNvPr id="3" name="Content Placeholder 2"/>
          <p:cNvSpPr>
            <a:spLocks noGrp="1"/>
          </p:cNvSpPr>
          <p:nvPr>
            <p:ph idx="1"/>
          </p:nvPr>
        </p:nvSpPr>
        <p:spPr/>
        <p:txBody>
          <a:bodyPr>
            <a:normAutofit fontScale="92500" lnSpcReduction="10000"/>
          </a:bodyPr>
          <a:lstStyle/>
          <a:p>
            <a:r>
              <a:rPr lang="en-US" dirty="0"/>
              <a:t>The story of the flood begins with God’s judgment that the people of the earth were evil and only Noah pleased God.</a:t>
            </a:r>
          </a:p>
          <a:p>
            <a:r>
              <a:rPr lang="en-US" dirty="0"/>
              <a:t>Noah is instructed about the ship he will need to construct and the narrative works through until the flood has subsided. </a:t>
            </a:r>
          </a:p>
          <a:p>
            <a:r>
              <a:rPr lang="en-US" dirty="0"/>
              <a:t>God then again invites Noah, his </a:t>
            </a:r>
            <a:r>
              <a:rPr lang="en-US"/>
              <a:t>sons</a:t>
            </a:r>
            <a:r>
              <a:rPr lang="en-US" dirty="0"/>
              <a:t>, and the creature passengers to be fruitful and repopulate the earth. </a:t>
            </a:r>
          </a:p>
          <a:p>
            <a:r>
              <a:rPr lang="en-US" dirty="0"/>
              <a:t>The readers are then given an explanation that the animals will be afraid of mankind in the future.</a:t>
            </a:r>
          </a:p>
          <a:p>
            <a:r>
              <a:rPr lang="en-US" dirty="0"/>
              <a:t>The promise is that God will not again destroy the earth. </a:t>
            </a:r>
          </a:p>
          <a:p>
            <a:r>
              <a:rPr lang="en-US" dirty="0"/>
              <a:t>So what does this mean to us</a:t>
            </a:r>
            <a:r>
              <a:rPr lang="en-US"/>
              <a:t>? Just </a:t>
            </a:r>
            <a:r>
              <a:rPr lang="en-US" dirty="0"/>
              <a:t>how will the current iniquity of </a:t>
            </a:r>
            <a:r>
              <a:rPr lang="en-US"/>
              <a:t>mankind </a:t>
            </a:r>
            <a:r>
              <a:rPr lang="en-US" dirty="0"/>
              <a:t>be handled</a:t>
            </a:r>
            <a:r>
              <a:rPr lang="en-US"/>
              <a:t>?</a:t>
            </a:r>
            <a:endParaRPr lang="en-US" dirty="0"/>
          </a:p>
        </p:txBody>
      </p:sp>
    </p:spTree>
    <p:extLst>
      <p:ext uri="{BB962C8B-B14F-4D97-AF65-F5344CB8AC3E}">
        <p14:creationId xmlns:p14="http://schemas.microsoft.com/office/powerpoint/2010/main" val="4003912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God's covenant with Noah </a:t>
            </a:r>
          </a:p>
        </p:txBody>
      </p:sp>
      <p:sp>
        <p:nvSpPr>
          <p:cNvPr id="3" name="Content Placeholder 2"/>
          <p:cNvSpPr>
            <a:spLocks noGrp="1"/>
          </p:cNvSpPr>
          <p:nvPr>
            <p:ph idx="1"/>
          </p:nvPr>
        </p:nvSpPr>
        <p:spPr/>
        <p:txBody>
          <a:bodyPr>
            <a:normAutofit/>
          </a:bodyPr>
          <a:lstStyle/>
          <a:p>
            <a:r>
              <a:rPr lang="en-US" dirty="0"/>
              <a:t>The covenant for salvation that includes all humans and non-human creatures under a divine promise of a renewal of the blessings of the earth.</a:t>
            </a:r>
          </a:p>
          <a:p>
            <a:r>
              <a:rPr lang="en-US" dirty="0"/>
              <a:t>This is before any of the </a:t>
            </a:r>
            <a:r>
              <a:rPr lang="en-US"/>
              <a:t>Patriarchs</a:t>
            </a:r>
            <a:r>
              <a:rPr lang="en-US" dirty="0"/>
              <a:t> so that it is mankind and the whole world and not only Israel that is intended. </a:t>
            </a:r>
          </a:p>
          <a:p>
            <a:r>
              <a:rPr lang="en-US" dirty="0"/>
              <a:t>Perhaps in our era, God chose not to again destroy evil, but to reconcile creation through the sacrifice of His Christ. The destruction of evil as told in the flood turned out to be only temporary. </a:t>
            </a:r>
          </a:p>
          <a:p>
            <a:r>
              <a:rPr lang="en-US" dirty="0"/>
              <a:t>Both the Old and New </a:t>
            </a:r>
            <a:r>
              <a:rPr lang="en-US"/>
              <a:t>Testaments</a:t>
            </a:r>
            <a:r>
              <a:rPr lang="en-US" dirty="0"/>
              <a:t> tell of a time when all in creation will be reconciled and live in harmony with God on His mountain. </a:t>
            </a:r>
          </a:p>
          <a:p>
            <a:endParaRPr lang="en-US" dirty="0"/>
          </a:p>
        </p:txBody>
      </p:sp>
    </p:spTree>
    <p:extLst>
      <p:ext uri="{BB962C8B-B14F-4D97-AF65-F5344CB8AC3E}">
        <p14:creationId xmlns:p14="http://schemas.microsoft.com/office/powerpoint/2010/main" val="13080335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6" name="Rectangle 4"/>
          <p:cNvSpPr>
            <a:spLocks noGrp="1" noChangeArrowheads="1"/>
          </p:cNvSpPr>
          <p:nvPr>
            <p:ph type="title"/>
          </p:nvPr>
        </p:nvSpPr>
        <p:spPr>
          <a:xfrm>
            <a:off x="7620000" y="274637"/>
            <a:ext cx="3962400" cy="5745163"/>
          </a:xfrm>
        </p:spPr>
        <p:txBody>
          <a:bodyPr>
            <a:noAutofit/>
          </a:bodyPr>
          <a:lstStyle/>
          <a:p>
            <a:r>
              <a:rPr lang="en-US" sz="3200" dirty="0">
                <a:solidFill>
                  <a:schemeClr val="bg1"/>
                </a:solidFill>
              </a:rPr>
              <a:t>Italian Mosaic Artist:</a:t>
            </a:r>
            <a:br>
              <a:rPr lang="en-US" sz="3200" dirty="0">
                <a:solidFill>
                  <a:schemeClr val="bg1"/>
                </a:solidFill>
              </a:rPr>
            </a:br>
            <a:r>
              <a:rPr lang="en-US" sz="3200" i="1" dirty="0">
                <a:solidFill>
                  <a:schemeClr val="bg1"/>
                </a:solidFill>
              </a:rPr>
              <a:t>Stories of Noah: The Rainbow</a:t>
            </a:r>
            <a:br>
              <a:rPr lang="en-US" sz="3200" i="1" dirty="0">
                <a:solidFill>
                  <a:schemeClr val="bg1"/>
                </a:solidFill>
              </a:rPr>
            </a:br>
            <a:r>
              <a:rPr lang="en-US" sz="3200" dirty="0">
                <a:solidFill>
                  <a:schemeClr val="bg1"/>
                </a:solidFill>
              </a:rPr>
              <a:t>1200-1250</a:t>
            </a:r>
            <a:br>
              <a:rPr lang="en-US" sz="3200" dirty="0">
                <a:solidFill>
                  <a:schemeClr val="bg1"/>
                </a:solidFill>
              </a:rPr>
            </a:br>
            <a:r>
              <a:rPr lang="en-US" sz="3200" dirty="0">
                <a:solidFill>
                  <a:schemeClr val="bg1"/>
                </a:solidFill>
              </a:rPr>
              <a:t>Mosaic</a:t>
            </a:r>
            <a:br>
              <a:rPr lang="en-US" sz="3200" dirty="0">
                <a:solidFill>
                  <a:schemeClr val="bg1"/>
                </a:solidFill>
              </a:rPr>
            </a:br>
            <a:r>
              <a:rPr lang="en-US" sz="3200" dirty="0">
                <a:solidFill>
                  <a:schemeClr val="bg1"/>
                </a:solidFill>
              </a:rPr>
              <a:t>Basilica di San Marco, Venice </a:t>
            </a:r>
          </a:p>
        </p:txBody>
      </p:sp>
      <p:pic>
        <p:nvPicPr>
          <p:cNvPr id="3077" name="Picture 5"/>
          <p:cNvPicPr>
            <a:picLocks noChangeAspect="1" noChangeArrowheads="1"/>
          </p:cNvPicPr>
          <p:nvPr/>
        </p:nvPicPr>
        <p:blipFill>
          <a:blip r:embed="rId3"/>
          <a:stretch>
            <a:fillRect/>
          </a:stretch>
        </p:blipFill>
        <p:spPr bwMode="auto">
          <a:xfrm>
            <a:off x="812800" y="177800"/>
            <a:ext cx="4876800" cy="6416843"/>
          </a:xfrm>
          <a:prstGeom prst="rect">
            <a:avLst/>
          </a:prstGeom>
          <a:noFill/>
          <a:ln w="9525">
            <a:noFill/>
            <a:miter lim="800000"/>
            <a:headEnd/>
            <a:tailEnd/>
          </a:ln>
          <a:effectLst/>
        </p:spPr>
      </p:pic>
    </p:spTree>
    <p:extLst>
      <p:ext uri="{BB962C8B-B14F-4D97-AF65-F5344CB8AC3E}">
        <p14:creationId xmlns:p14="http://schemas.microsoft.com/office/powerpoint/2010/main" val="4096808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6" name="Rectangle 4"/>
          <p:cNvSpPr>
            <a:spLocks noGrp="1" noChangeArrowheads="1"/>
          </p:cNvSpPr>
          <p:nvPr>
            <p:ph type="title"/>
          </p:nvPr>
        </p:nvSpPr>
        <p:spPr>
          <a:xfrm>
            <a:off x="7620000" y="274637"/>
            <a:ext cx="3962400" cy="5745163"/>
          </a:xfrm>
        </p:spPr>
        <p:txBody>
          <a:bodyPr>
            <a:noAutofit/>
          </a:bodyPr>
          <a:lstStyle/>
          <a:p>
            <a:r>
              <a:rPr lang="en-US" sz="3200" dirty="0"/>
              <a:t>Italian Mosaic Artist:</a:t>
            </a:r>
            <a:br>
              <a:rPr lang="en-US" sz="3200" dirty="0"/>
            </a:br>
            <a:r>
              <a:rPr lang="en-US" sz="3200" i="1" dirty="0"/>
              <a:t>Stories of Noah: The Rainbow</a:t>
            </a:r>
            <a:br>
              <a:rPr lang="en-US" sz="3200" i="1" dirty="0"/>
            </a:br>
            <a:r>
              <a:rPr lang="en-US" sz="3200" dirty="0"/>
              <a:t>1200-1250</a:t>
            </a:r>
            <a:br>
              <a:rPr lang="en-US" sz="3200" dirty="0"/>
            </a:br>
            <a:r>
              <a:rPr lang="en-US" sz="3200" dirty="0"/>
              <a:t>Mosaic</a:t>
            </a:r>
            <a:br>
              <a:rPr lang="en-US" sz="3200" dirty="0"/>
            </a:br>
            <a:r>
              <a:rPr lang="en-US" sz="3200" dirty="0"/>
              <a:t>Basilica di San Marco, Venice </a:t>
            </a:r>
          </a:p>
        </p:txBody>
      </p:sp>
      <p:pic>
        <p:nvPicPr>
          <p:cNvPr id="3077" name="Picture 5"/>
          <p:cNvPicPr>
            <a:picLocks noChangeAspect="1" noChangeArrowheads="1"/>
          </p:cNvPicPr>
          <p:nvPr/>
        </p:nvPicPr>
        <p:blipFill>
          <a:blip r:embed="rId3"/>
          <a:stretch>
            <a:fillRect/>
          </a:stretch>
        </p:blipFill>
        <p:spPr bwMode="auto">
          <a:xfrm>
            <a:off x="1728405" y="177800"/>
            <a:ext cx="9650795" cy="12698413"/>
          </a:xfrm>
          <a:prstGeom prst="rect">
            <a:avLst/>
          </a:prstGeom>
          <a:noFill/>
          <a:ln w="9525">
            <a:noFill/>
            <a:miter lim="800000"/>
            <a:headEnd/>
            <a:tailEnd/>
          </a:ln>
          <a:effectLst/>
        </p:spPr>
      </p:pic>
    </p:spTree>
    <p:extLst>
      <p:ext uri="{BB962C8B-B14F-4D97-AF65-F5344CB8AC3E}">
        <p14:creationId xmlns:p14="http://schemas.microsoft.com/office/powerpoint/2010/main" val="2511221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6" name="Rectangle 4"/>
          <p:cNvSpPr>
            <a:spLocks noGrp="1" noChangeArrowheads="1"/>
          </p:cNvSpPr>
          <p:nvPr>
            <p:ph type="title"/>
          </p:nvPr>
        </p:nvSpPr>
        <p:spPr>
          <a:xfrm>
            <a:off x="7620000" y="274637"/>
            <a:ext cx="3962400" cy="5745163"/>
          </a:xfrm>
        </p:spPr>
        <p:txBody>
          <a:bodyPr>
            <a:noAutofit/>
          </a:bodyPr>
          <a:lstStyle/>
          <a:p>
            <a:r>
              <a:rPr lang="en-US" sz="3200" dirty="0"/>
              <a:t>Italian Mosaic Artist:</a:t>
            </a:r>
            <a:br>
              <a:rPr lang="en-US" sz="3200" dirty="0"/>
            </a:br>
            <a:r>
              <a:rPr lang="en-US" sz="3200" i="1" dirty="0"/>
              <a:t>Stories of Noah: The Rainbow</a:t>
            </a:r>
            <a:br>
              <a:rPr lang="en-US" sz="3200" i="1" dirty="0"/>
            </a:br>
            <a:r>
              <a:rPr lang="en-US" sz="3200" dirty="0"/>
              <a:t>1200-1250</a:t>
            </a:r>
            <a:br>
              <a:rPr lang="en-US" sz="3200" dirty="0"/>
            </a:br>
            <a:r>
              <a:rPr lang="en-US" sz="3200" dirty="0"/>
              <a:t>Mosaic</a:t>
            </a:r>
            <a:br>
              <a:rPr lang="en-US" sz="3200" dirty="0"/>
            </a:br>
            <a:r>
              <a:rPr lang="en-US" sz="3200" dirty="0"/>
              <a:t>Basilica di San Marco, Venice </a:t>
            </a:r>
          </a:p>
        </p:txBody>
      </p:sp>
      <p:pic>
        <p:nvPicPr>
          <p:cNvPr id="3077" name="Picture 5"/>
          <p:cNvPicPr>
            <a:picLocks noChangeAspect="1" noChangeArrowheads="1"/>
          </p:cNvPicPr>
          <p:nvPr/>
        </p:nvPicPr>
        <p:blipFill>
          <a:blip r:embed="rId3"/>
          <a:stretch>
            <a:fillRect/>
          </a:stretch>
        </p:blipFill>
        <p:spPr bwMode="auto">
          <a:xfrm>
            <a:off x="1626805" y="-5002213"/>
            <a:ext cx="9650795" cy="12698413"/>
          </a:xfrm>
          <a:prstGeom prst="rect">
            <a:avLst/>
          </a:prstGeom>
          <a:noFill/>
          <a:ln w="9525">
            <a:noFill/>
            <a:miter lim="800000"/>
            <a:headEnd/>
            <a:tailEnd/>
          </a:ln>
          <a:effectLst/>
        </p:spPr>
      </p:pic>
    </p:spTree>
    <p:extLst>
      <p:ext uri="{BB962C8B-B14F-4D97-AF65-F5344CB8AC3E}">
        <p14:creationId xmlns:p14="http://schemas.microsoft.com/office/powerpoint/2010/main" val="5784393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Flood: Questions for Reflection</a:t>
            </a:r>
          </a:p>
        </p:txBody>
      </p:sp>
      <p:sp>
        <p:nvSpPr>
          <p:cNvPr id="4" name="Content Placeholder 3">
            <a:extLst>
              <a:ext uri="{FF2B5EF4-FFF2-40B4-BE49-F238E27FC236}">
                <a16:creationId xmlns:a16="http://schemas.microsoft.com/office/drawing/2014/main" id="{9F65D67B-B473-4976-A072-45E546C356FE}"/>
              </a:ext>
            </a:extLst>
          </p:cNvPr>
          <p:cNvSpPr>
            <a:spLocks noGrp="1"/>
          </p:cNvSpPr>
          <p:nvPr>
            <p:ph idx="1"/>
          </p:nvPr>
        </p:nvSpPr>
        <p:spPr/>
        <p:txBody>
          <a:bodyPr>
            <a:normAutofit fontScale="92500" lnSpcReduction="20000"/>
          </a:bodyPr>
          <a:lstStyle/>
          <a:p>
            <a:r>
              <a:rPr lang="en-US"/>
              <a:t>The flood holds together God’s judgment and God’s mercy. How do you see both at work in the story?</a:t>
            </a:r>
          </a:p>
          <a:p>
            <a:r>
              <a:rPr lang="en-US"/>
              <a:t>God’s covenant is made not only with Noah but with every living creature and the earth itself. What does that say about our responsibility for creation?</a:t>
            </a:r>
          </a:p>
          <a:p>
            <a:r>
              <a:rPr lang="en-US"/>
              <a:t>The promise is that God will not again destroy the earth. How should that promise shape the way we face the world’s present violence and corruption?</a:t>
            </a:r>
          </a:p>
          <a:p>
            <a:r>
              <a:rPr lang="en-US"/>
              <a:t>The lesson suggests God now chooses to reconcile creation through Christ rather than destroy it. How does that change the meaning of the flood for us?</a:t>
            </a:r>
          </a:p>
          <a:p>
            <a:r>
              <a:rPr lang="en-US"/>
              <a:t>The rainbow is given as a sign of the covenant. What signs of God’s faithfulness do you notice in your own life?</a:t>
            </a:r>
          </a:p>
        </p:txBody>
      </p:sp>
    </p:spTree>
    <p:extLst>
      <p:ext uri="{BB962C8B-B14F-4D97-AF65-F5344CB8AC3E}">
        <p14:creationId xmlns:p14="http://schemas.microsoft.com/office/powerpoint/2010/main" val="2685837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7581C-D572-49FE-B663-23B800129DAE}"/>
              </a:ext>
            </a:extLst>
          </p:cNvPr>
          <p:cNvSpPr>
            <a:spLocks noGrp="1"/>
          </p:cNvSpPr>
          <p:nvPr>
            <p:ph type="title"/>
          </p:nvPr>
        </p:nvSpPr>
        <p:spPr/>
        <p:txBody>
          <a:bodyPr/>
          <a:lstStyle/>
          <a:p>
            <a:r>
              <a:rPr lang="en-US" b="1" dirty="0"/>
              <a:t>Genesis 11:1-9</a:t>
            </a:r>
            <a:endParaRPr lang="en-US" dirty="0"/>
          </a:p>
        </p:txBody>
      </p:sp>
      <p:sp>
        <p:nvSpPr>
          <p:cNvPr id="3" name="Content Placeholder 2">
            <a:extLst>
              <a:ext uri="{FF2B5EF4-FFF2-40B4-BE49-F238E27FC236}">
                <a16:creationId xmlns:a16="http://schemas.microsoft.com/office/drawing/2014/main" id="{2C2B6904-A364-4DF1-8BB0-55B247717950}"/>
              </a:ext>
            </a:extLst>
          </p:cNvPr>
          <p:cNvSpPr>
            <a:spLocks noGrp="1"/>
          </p:cNvSpPr>
          <p:nvPr>
            <p:ph idx="1"/>
          </p:nvPr>
        </p:nvSpPr>
        <p:spPr/>
        <p:txBody>
          <a:bodyPr>
            <a:noAutofit/>
          </a:bodyPr>
          <a:lstStyle/>
          <a:p>
            <a:pPr marL="0" indent="0">
              <a:buNone/>
            </a:pPr>
            <a:r>
              <a:rPr lang="en-US" sz="2600" dirty="0"/>
              <a:t>Now the whole earth had one language and the same words. And as they migrated from the east, they came upon a plain in the land of Shinar and settled there. And they said to one another, “Come, let us make bricks, and burn them thoroughly.” And they had brick for stone, and bitumen for mortar.  Then they said, “Come, let us build ourselves a city, and a tower with its top in the heavens, and let us make a name for ourselves; otherwise we shall be scattered abroad upon the face of the whole earth.” The Lord came down to see the city and the tower, which mortals had built. And the Lord said, “Look, they are one people, and they have all one language; and this is only the beginning of what they will do; nothing that they propose to do will now be impossible for them. Come, let us go down, and confuse their language there, so that they will not understand one another’s speech.”</a:t>
            </a:r>
          </a:p>
        </p:txBody>
      </p:sp>
    </p:spTree>
    <p:extLst>
      <p:ext uri="{BB962C8B-B14F-4D97-AF65-F5344CB8AC3E}">
        <p14:creationId xmlns:p14="http://schemas.microsoft.com/office/powerpoint/2010/main" val="3859341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Genesis 4</a:t>
            </a:r>
          </a:p>
        </p:txBody>
      </p:sp>
      <p:sp>
        <p:nvSpPr>
          <p:cNvPr id="3" name="Content Placeholder 2"/>
          <p:cNvSpPr>
            <a:spLocks noGrp="1"/>
          </p:cNvSpPr>
          <p:nvPr>
            <p:ph idx="1"/>
          </p:nvPr>
        </p:nvSpPr>
        <p:spPr/>
        <p:txBody>
          <a:bodyPr>
            <a:normAutofit/>
          </a:bodyPr>
          <a:lstStyle/>
          <a:p>
            <a:pPr marL="0" indent="0">
              <a:buNone/>
            </a:pPr>
            <a:r>
              <a:rPr lang="en-US" sz="2600" dirty="0"/>
              <a:t>your brother’s blood is crying out to me from the ground! 11 And now you are cursed from the ground, which has opened its mouth to receive your brother’s blood from your hand. 12 When you till the ground, it will no longer yield to you its strength; you will be a fugitive and a wanderer on the earth.” 13 Cain said to the Lord, “My punishment is greater than I can bear! 1⁴ Today you have driven me away from the soil, and I shall be hidden from your face; I shall be a fugitive and a wanderer on the earth, and anyone who meets me may kill me.” 1⁵ Then the Lord said to him, “Not so! Whoever kills Cain will suffer a sevenfold vengeance.” And the Lord put a mark on Cain, so that no one who came upon him would kill him. 1⁶</a:t>
            </a:r>
          </a:p>
        </p:txBody>
      </p:sp>
    </p:spTree>
    <p:extLst>
      <p:ext uri="{BB962C8B-B14F-4D97-AF65-F5344CB8AC3E}">
        <p14:creationId xmlns:p14="http://schemas.microsoft.com/office/powerpoint/2010/main" val="11841379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7581C-D572-49FE-B663-23B800129DAE}"/>
              </a:ext>
            </a:extLst>
          </p:cNvPr>
          <p:cNvSpPr>
            <a:spLocks noGrp="1"/>
          </p:cNvSpPr>
          <p:nvPr>
            <p:ph type="title"/>
          </p:nvPr>
        </p:nvSpPr>
        <p:spPr/>
        <p:txBody>
          <a:bodyPr/>
          <a:lstStyle/>
          <a:p>
            <a:r>
              <a:rPr lang="en-US" b="1" dirty="0"/>
              <a:t>Genesis 11:1-9</a:t>
            </a:r>
            <a:endParaRPr lang="en-US" dirty="0"/>
          </a:p>
        </p:txBody>
      </p:sp>
      <p:sp>
        <p:nvSpPr>
          <p:cNvPr id="3" name="Content Placeholder 2">
            <a:extLst>
              <a:ext uri="{FF2B5EF4-FFF2-40B4-BE49-F238E27FC236}">
                <a16:creationId xmlns:a16="http://schemas.microsoft.com/office/drawing/2014/main" id="{2C2B6904-A364-4DF1-8BB0-55B247717950}"/>
              </a:ext>
            </a:extLst>
          </p:cNvPr>
          <p:cNvSpPr>
            <a:spLocks noGrp="1"/>
          </p:cNvSpPr>
          <p:nvPr>
            <p:ph idx="1"/>
          </p:nvPr>
        </p:nvSpPr>
        <p:spPr/>
        <p:txBody>
          <a:bodyPr>
            <a:noAutofit/>
          </a:bodyPr>
          <a:lstStyle/>
          <a:p>
            <a:pPr marL="0" indent="0">
              <a:buNone/>
            </a:pPr>
            <a:r>
              <a:rPr lang="en-US" sz="2600" dirty="0"/>
              <a:t>So the Lord scattered them abroad from there over the face of all the earth, and they left off building the city. Therefore it was called Babel, because there the Lord confused the language of all the earth; and from there the Lord scattered them abroad over the face of all the earth.</a:t>
            </a:r>
          </a:p>
        </p:txBody>
      </p:sp>
    </p:spTree>
    <p:extLst>
      <p:ext uri="{BB962C8B-B14F-4D97-AF65-F5344CB8AC3E}">
        <p14:creationId xmlns:p14="http://schemas.microsoft.com/office/powerpoint/2010/main" val="21055241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1146E-94AD-4948-B650-19CED8E986ED}"/>
              </a:ext>
            </a:extLst>
          </p:cNvPr>
          <p:cNvSpPr>
            <a:spLocks noGrp="1"/>
          </p:cNvSpPr>
          <p:nvPr>
            <p:ph type="title"/>
          </p:nvPr>
        </p:nvSpPr>
        <p:spPr/>
        <p:txBody>
          <a:bodyPr/>
          <a:lstStyle/>
          <a:p>
            <a:r>
              <a:rPr lang="en-US" b="1" dirty="0"/>
              <a:t>The Tower of Babel</a:t>
            </a:r>
          </a:p>
        </p:txBody>
      </p:sp>
      <p:sp>
        <p:nvSpPr>
          <p:cNvPr id="3" name="Content Placeholder 2">
            <a:extLst>
              <a:ext uri="{FF2B5EF4-FFF2-40B4-BE49-F238E27FC236}">
                <a16:creationId xmlns:a16="http://schemas.microsoft.com/office/drawing/2014/main" id="{9FB2D091-9678-45BA-AB7C-E97B1E68415E}"/>
              </a:ext>
            </a:extLst>
          </p:cNvPr>
          <p:cNvSpPr>
            <a:spLocks noGrp="1"/>
          </p:cNvSpPr>
          <p:nvPr>
            <p:ph idx="1"/>
          </p:nvPr>
        </p:nvSpPr>
        <p:spPr/>
        <p:txBody>
          <a:bodyPr>
            <a:normAutofit/>
          </a:bodyPr>
          <a:lstStyle/>
          <a:p>
            <a:r>
              <a:rPr lang="en-US" dirty="0"/>
              <a:t>The word ‘babel</a:t>
            </a:r>
            <a:r>
              <a:rPr lang="en-US"/>
              <a:t>’, </a:t>
            </a:r>
            <a:r>
              <a:rPr lang="en-US" dirty="0"/>
              <a:t>now interpreted as ‘confusion</a:t>
            </a:r>
            <a:r>
              <a:rPr lang="en-US"/>
              <a:t>’, </a:t>
            </a:r>
            <a:r>
              <a:rPr lang="en-US" dirty="0"/>
              <a:t>originally meant ‘gate of god</a:t>
            </a:r>
            <a:r>
              <a:rPr lang="en-US"/>
              <a:t>’. </a:t>
            </a:r>
            <a:endParaRPr lang="en-US" dirty="0"/>
          </a:p>
          <a:p>
            <a:r>
              <a:rPr lang="en-US" dirty="0"/>
              <a:t>In this</a:t>
            </a:r>
            <a:r>
              <a:rPr lang="en-US"/>
              <a:t>,</a:t>
            </a:r>
            <a:r>
              <a:rPr lang="en-US" dirty="0"/>
              <a:t> God is depicted in a conversation with others who are invited to go down to the earth to confuse people as </a:t>
            </a:r>
            <a:r>
              <a:rPr lang="en-US"/>
              <a:t>a way</a:t>
            </a:r>
            <a:r>
              <a:rPr lang="en-US" dirty="0"/>
              <a:t> to stop them from competing with the divine. </a:t>
            </a:r>
          </a:p>
          <a:p>
            <a:r>
              <a:rPr lang="en-US" dirty="0"/>
              <a:t>Just as the genealogies are used to explain the existence </a:t>
            </a:r>
            <a:r>
              <a:rPr lang="en-US"/>
              <a:t>and </a:t>
            </a:r>
            <a:r>
              <a:rPr lang="en-US" dirty="0"/>
              <a:t>location of various tribes and groups, this </a:t>
            </a:r>
            <a:r>
              <a:rPr lang="en-US"/>
              <a:t>may</a:t>
            </a:r>
            <a:r>
              <a:rPr lang="en-US" dirty="0"/>
              <a:t> be designed to explain the different languages.</a:t>
            </a:r>
          </a:p>
          <a:p>
            <a:r>
              <a:rPr lang="en-US" dirty="0"/>
              <a:t>This may be an explanation for very ancient ruins encountered by the patriarchs as they wandered at the time of the Egyptian kingdoms. </a:t>
            </a:r>
          </a:p>
        </p:txBody>
      </p:sp>
    </p:spTree>
    <p:extLst>
      <p:ext uri="{BB962C8B-B14F-4D97-AF65-F5344CB8AC3E}">
        <p14:creationId xmlns:p14="http://schemas.microsoft.com/office/powerpoint/2010/main" val="28016010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Tower of Babel: Questions for Reflection</a:t>
            </a:r>
          </a:p>
        </p:txBody>
      </p:sp>
      <p:sp>
        <p:nvSpPr>
          <p:cNvPr id="4" name="Content Placeholder 3">
            <a:extLst>
              <a:ext uri="{FF2B5EF4-FFF2-40B4-BE49-F238E27FC236}">
                <a16:creationId xmlns:a16="http://schemas.microsoft.com/office/drawing/2014/main" id="{9F65D67B-B473-4976-A072-45E546C356FE}"/>
              </a:ext>
            </a:extLst>
          </p:cNvPr>
          <p:cNvSpPr>
            <a:spLocks noGrp="1"/>
          </p:cNvSpPr>
          <p:nvPr>
            <p:ph idx="1"/>
          </p:nvPr>
        </p:nvSpPr>
        <p:spPr/>
        <p:txBody>
          <a:bodyPr>
            <a:normAutofit lnSpcReduction="10000"/>
          </a:bodyPr>
          <a:lstStyle/>
          <a:p>
            <a:r>
              <a:rPr lang="en-US"/>
              <a:t>The builders set out to “make a name for ourselves.” Where does that same desire show up in our ambitions today?</a:t>
            </a:r>
          </a:p>
          <a:p>
            <a:r>
              <a:rPr lang="en-US"/>
              <a:t>“Babel” can mean both “confusion” and “gate of god.” How do those two meanings color the way you read the story?</a:t>
            </a:r>
          </a:p>
          <a:p>
            <a:r>
              <a:rPr lang="en-US"/>
              <a:t>Was the scattering of peoples a punishment, a protection, or simply the path to a fuller human world? What persuades you?</a:t>
            </a:r>
          </a:p>
          <a:p>
            <a:r>
              <a:rPr lang="en-US"/>
              <a:t>The story explains the diversity of languages and nations. How can that diversity be a gift rather than a curse?</a:t>
            </a:r>
          </a:p>
          <a:p>
            <a:r>
              <a:rPr lang="en-US"/>
              <a:t>When human unity bends toward pride, God interrupts it. What does healthy, God-honoring unity look like instead?</a:t>
            </a:r>
          </a:p>
        </p:txBody>
      </p:sp>
    </p:spTree>
    <p:extLst>
      <p:ext uri="{BB962C8B-B14F-4D97-AF65-F5344CB8AC3E}">
        <p14:creationId xmlns:p14="http://schemas.microsoft.com/office/powerpoint/2010/main" val="2685837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Lesson 4: Drawing the Threads Together</a:t>
            </a:r>
          </a:p>
        </p:txBody>
      </p:sp>
      <p:sp>
        <p:nvSpPr>
          <p:cNvPr id="4" name="Content Placeholder 3">
            <a:extLst>
              <a:ext uri="{FF2B5EF4-FFF2-40B4-BE49-F238E27FC236}">
                <a16:creationId xmlns:a16="http://schemas.microsoft.com/office/drawing/2014/main" id="{9F65D67B-B473-4976-A072-45E546C356FE}"/>
              </a:ext>
            </a:extLst>
          </p:cNvPr>
          <p:cNvSpPr>
            <a:spLocks noGrp="1"/>
          </p:cNvSpPr>
          <p:nvPr>
            <p:ph idx="1"/>
          </p:nvPr>
        </p:nvSpPr>
        <p:spPr/>
        <p:txBody>
          <a:bodyPr>
            <a:normAutofit lnSpcReduction="10000"/>
          </a:bodyPr>
          <a:lstStyle/>
          <a:p>
            <a:r>
              <a:rPr lang="en-US"/>
              <a:t>Cain and Abel: the first family, the first sin, and a question that still binds us – “Am I my brother’s keeper?”</a:t>
            </a:r>
          </a:p>
          <a:p>
            <a:r>
              <a:rPr lang="en-US"/>
              <a:t>Enoch: amid the long genealogies, a glimpse that we are made not merely to live but to walk with God.</a:t>
            </a:r>
          </a:p>
          <a:p>
            <a:r>
              <a:rPr lang="en-US"/>
              <a:t>The Flood: God’s judgment and mercy held together in a covenant with all creation, sealed by the rainbow.</a:t>
            </a:r>
          </a:p>
          <a:p>
            <a:r>
              <a:rPr lang="en-US"/>
              <a:t>The Tower of Babel: human pride reaching for the heavens, scattered into the many peoples and languages of the world.</a:t>
            </a:r>
          </a:p>
          <a:p>
            <a:r>
              <a:rPr lang="en-US"/>
              <a:t>Through it all, Genesis moves from creation toward a chosen family, and from destruction toward the promise of a reconciled creation.</a:t>
            </a:r>
          </a:p>
        </p:txBody>
      </p:sp>
    </p:spTree>
    <p:extLst>
      <p:ext uri="{BB962C8B-B14F-4D97-AF65-F5344CB8AC3E}">
        <p14:creationId xmlns:p14="http://schemas.microsoft.com/office/powerpoint/2010/main" val="268583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Genesis 4</a:t>
            </a:r>
          </a:p>
        </p:txBody>
      </p:sp>
      <p:sp>
        <p:nvSpPr>
          <p:cNvPr id="3" name="Content Placeholder 2"/>
          <p:cNvSpPr>
            <a:spLocks noGrp="1"/>
          </p:cNvSpPr>
          <p:nvPr>
            <p:ph idx="1"/>
          </p:nvPr>
        </p:nvSpPr>
        <p:spPr/>
        <p:txBody>
          <a:bodyPr>
            <a:normAutofit/>
          </a:bodyPr>
          <a:lstStyle/>
          <a:p>
            <a:pPr marL="0" indent="0">
              <a:buNone/>
            </a:pPr>
            <a:r>
              <a:rPr lang="en-US" dirty="0"/>
              <a:t>Then Cain went away from the presence of the Lord, and settled in the land of Nod, east of Eden. 1⁷ Cain knew his wife, and she conceived and bore Enoch; and he built a city, and named it Enoch after his son Enoch. 1⁸ To Enoch was born Irad; and Irad was the father of Mehujael, and Mehujael the father of Methushael, and Methushael the father of Lamech. 1⁹ Lamech took two wives; the name of the one was Adah, and the name of the  other Zillah. 2⁰ Adah bore Jabal; he was the ancestor of those who live in tents and have livestock. 21 His brother’s name was Jubal; he was the ancestor of all those who play the lyre and pipe. </a:t>
            </a:r>
          </a:p>
        </p:txBody>
      </p:sp>
    </p:spTree>
    <p:extLst>
      <p:ext uri="{BB962C8B-B14F-4D97-AF65-F5344CB8AC3E}">
        <p14:creationId xmlns:p14="http://schemas.microsoft.com/office/powerpoint/2010/main" val="620694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Genesis 4</a:t>
            </a:r>
          </a:p>
        </p:txBody>
      </p:sp>
      <p:sp>
        <p:nvSpPr>
          <p:cNvPr id="3" name="Content Placeholder 2"/>
          <p:cNvSpPr>
            <a:spLocks noGrp="1"/>
          </p:cNvSpPr>
          <p:nvPr>
            <p:ph idx="1"/>
          </p:nvPr>
        </p:nvSpPr>
        <p:spPr/>
        <p:txBody>
          <a:bodyPr>
            <a:normAutofit/>
          </a:bodyPr>
          <a:lstStyle/>
          <a:p>
            <a:pPr marL="0" indent="0">
              <a:buNone/>
            </a:pPr>
            <a:r>
              <a:rPr lang="en-US" dirty="0"/>
              <a:t>22 Zillah bore Tubal-cain, who made all kinds of bronze and iron tools. The sister of Tubal-cain was Naamah. 23 Lamech said to his wives: “Adah and Zillah, hear my voice; you wives of Lamech, listen to what I say: I have killed a man for wounding me, a young man for striking me.</a:t>
            </a:r>
          </a:p>
          <a:p>
            <a:pPr marL="0" indent="0">
              <a:buNone/>
            </a:pPr>
            <a:r>
              <a:rPr lang="en-US" dirty="0"/>
              <a:t>2⁴ If Cain is avenged sevenfold, truly Lamech seventy-sevenfold.” 2⁵ Adam knew his wife again, and she bore a son and named him Seth, for she said, “God has appointed for me another child instead of Abel, because Cain killed him.” 2⁶ To Seth also a son was born, and he named him Enosh. At that time people began to invoke the name of the Lord.</a:t>
            </a:r>
          </a:p>
        </p:txBody>
      </p:sp>
    </p:spTree>
    <p:extLst>
      <p:ext uri="{BB962C8B-B14F-4D97-AF65-F5344CB8AC3E}">
        <p14:creationId xmlns:p14="http://schemas.microsoft.com/office/powerpoint/2010/main" val="378580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Genesis 4</a:t>
            </a:r>
          </a:p>
        </p:txBody>
      </p:sp>
      <p:sp>
        <p:nvSpPr>
          <p:cNvPr id="3" name="Content Placeholder 2"/>
          <p:cNvSpPr>
            <a:spLocks noGrp="1"/>
          </p:cNvSpPr>
          <p:nvPr>
            <p:ph idx="1"/>
          </p:nvPr>
        </p:nvSpPr>
        <p:spPr/>
        <p:txBody>
          <a:bodyPr>
            <a:normAutofit fontScale="92500" lnSpcReduction="10000"/>
          </a:bodyPr>
          <a:lstStyle/>
          <a:p>
            <a:r>
              <a:rPr lang="en-US" dirty="0"/>
              <a:t>This </a:t>
            </a:r>
            <a:r>
              <a:rPr lang="en-US"/>
              <a:t>is </a:t>
            </a:r>
            <a:r>
              <a:rPr lang="en-US" dirty="0"/>
              <a:t>a story that in many ways defies understanding. In parsing this writing, we will start with the language.</a:t>
            </a:r>
          </a:p>
          <a:p>
            <a:r>
              <a:rPr lang="en-US" dirty="0"/>
              <a:t>The name Cain derives from a Hebrew word that means to create. </a:t>
            </a:r>
          </a:p>
          <a:p>
            <a:r>
              <a:rPr lang="en-US" dirty="0"/>
              <a:t>The name </a:t>
            </a:r>
            <a:r>
              <a:rPr lang="en-US"/>
              <a:t>Abel </a:t>
            </a:r>
            <a:r>
              <a:rPr lang="en-US" dirty="0"/>
              <a:t>is from a word translated as ‘vanity’ or ‘emptiness’ in the Book of Ecclesiastes.</a:t>
            </a:r>
          </a:p>
          <a:p>
            <a:r>
              <a:rPr lang="en-US" dirty="0"/>
              <a:t>Cain was a farmer and </a:t>
            </a:r>
            <a:r>
              <a:rPr lang="en-US"/>
              <a:t>Abel </a:t>
            </a:r>
            <a:r>
              <a:rPr lang="en-US" dirty="0"/>
              <a:t>a shepherd.</a:t>
            </a:r>
          </a:p>
          <a:p>
            <a:r>
              <a:rPr lang="en-US" dirty="0"/>
              <a:t>The text itself offers no real clue about why God would favor one brother or one of the sacrifices.</a:t>
            </a:r>
          </a:p>
          <a:p>
            <a:r>
              <a:rPr lang="en-US" dirty="0"/>
              <a:t>Sin is anthropomorphized as a predator lurking at the door.</a:t>
            </a:r>
          </a:p>
          <a:p>
            <a:r>
              <a:rPr lang="en-US" dirty="0"/>
              <a:t>Does God’s question mean that He did not know, or that God was testing Cain</a:t>
            </a:r>
            <a:r>
              <a:rPr lang="en-US"/>
              <a:t>?</a:t>
            </a:r>
            <a:endParaRPr lang="en-US" dirty="0"/>
          </a:p>
        </p:txBody>
      </p:sp>
    </p:spTree>
    <p:extLst>
      <p:ext uri="{BB962C8B-B14F-4D97-AF65-F5344CB8AC3E}">
        <p14:creationId xmlns:p14="http://schemas.microsoft.com/office/powerpoint/2010/main" val="2612606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Cain and </a:t>
            </a:r>
            <a:r>
              <a:rPr lang="en-US"/>
              <a:t>Abel</a:t>
            </a:r>
            <a:r>
              <a:rPr lang="en-US" dirty="0"/>
              <a:t> Genesis 4:1-16</a:t>
            </a:r>
          </a:p>
        </p:txBody>
      </p:sp>
      <p:sp>
        <p:nvSpPr>
          <p:cNvPr id="9" name="Content Placeholder 8">
            <a:extLst>
              <a:ext uri="{FF2B5EF4-FFF2-40B4-BE49-F238E27FC236}">
                <a16:creationId xmlns:a16="http://schemas.microsoft.com/office/drawing/2014/main" id="{E0D2F08E-F92D-4A8B-BBDB-9E9CC06E44D3}"/>
              </a:ext>
            </a:extLst>
          </p:cNvPr>
          <p:cNvSpPr>
            <a:spLocks noGrp="1"/>
          </p:cNvSpPr>
          <p:nvPr>
            <p:ph idx="1"/>
          </p:nvPr>
        </p:nvSpPr>
        <p:spPr/>
        <p:txBody>
          <a:bodyPr/>
          <a:lstStyle/>
          <a:p>
            <a:r>
              <a:rPr lang="en-US" dirty="0"/>
              <a:t>There are many examples where God has chosen the younger of siblings such as David, the youngest son of Jesse or Isaac. </a:t>
            </a:r>
          </a:p>
          <a:p>
            <a:r>
              <a:rPr lang="en-US" dirty="0"/>
              <a:t>Why would God prefer meat to grain as a sacrifice?</a:t>
            </a:r>
          </a:p>
          <a:p>
            <a:r>
              <a:rPr lang="en-US" dirty="0"/>
              <a:t>Some speculate that this is an analogy of the culture of farmers over taking the prior hunter gatherer society. </a:t>
            </a:r>
          </a:p>
          <a:p>
            <a:r>
              <a:rPr lang="en-US" dirty="0"/>
              <a:t>Was the murder not the result of </a:t>
            </a:r>
            <a:r>
              <a:rPr lang="en-US"/>
              <a:t>Divine</a:t>
            </a:r>
            <a:r>
              <a:rPr lang="en-US" dirty="0"/>
              <a:t> preference but simply a result of the sin of Adam and Eve?</a:t>
            </a:r>
          </a:p>
          <a:p>
            <a:r>
              <a:rPr lang="en-US" dirty="0"/>
              <a:t>God’s comment to Cain seems to make little sense.</a:t>
            </a:r>
          </a:p>
        </p:txBody>
      </p:sp>
    </p:spTree>
    <p:extLst>
      <p:ext uri="{BB962C8B-B14F-4D97-AF65-F5344CB8AC3E}">
        <p14:creationId xmlns:p14="http://schemas.microsoft.com/office/powerpoint/2010/main" val="3740674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Cain and </a:t>
            </a:r>
            <a:r>
              <a:rPr lang="en-US"/>
              <a:t>Abel</a:t>
            </a:r>
            <a:r>
              <a:rPr lang="en-US" dirty="0"/>
              <a:t> Genesis 4:1-16</a:t>
            </a:r>
          </a:p>
        </p:txBody>
      </p:sp>
      <p:pic>
        <p:nvPicPr>
          <p:cNvPr id="6" name="Content Placeholder 5">
            <a:extLst>
              <a:ext uri="{FF2B5EF4-FFF2-40B4-BE49-F238E27FC236}">
                <a16:creationId xmlns:a16="http://schemas.microsoft.com/office/drawing/2014/main" id="{813BF822-8418-454F-89A1-FC7FE5E3F30A}"/>
              </a:ext>
            </a:extLst>
          </p:cNvPr>
          <p:cNvPicPr>
            <a:picLocks noGrp="1" noChangeAspect="1"/>
          </p:cNvPicPr>
          <p:nvPr>
            <p:ph sz="half" idx="2"/>
          </p:nvPr>
        </p:nvPicPr>
        <p:blipFill>
          <a:blip r:embed="rId3"/>
          <a:stretch>
            <a:fillRect/>
          </a:stretch>
        </p:blipFill>
        <p:spPr>
          <a:xfrm>
            <a:off x="5627237" y="1527404"/>
            <a:ext cx="6564763" cy="3816990"/>
          </a:xfrm>
          <a:prstGeom prst="rect">
            <a:avLst/>
          </a:prstGeom>
        </p:spPr>
      </p:pic>
      <p:sp>
        <p:nvSpPr>
          <p:cNvPr id="4" name="Content Placeholder 3">
            <a:extLst>
              <a:ext uri="{FF2B5EF4-FFF2-40B4-BE49-F238E27FC236}">
                <a16:creationId xmlns:a16="http://schemas.microsoft.com/office/drawing/2014/main" id="{9F65D67B-B473-4976-A072-45E546C356FE}"/>
              </a:ext>
            </a:extLst>
          </p:cNvPr>
          <p:cNvSpPr>
            <a:spLocks noGrp="1"/>
          </p:cNvSpPr>
          <p:nvPr>
            <p:ph sz="half" idx="1"/>
          </p:nvPr>
        </p:nvSpPr>
        <p:spPr>
          <a:xfrm>
            <a:off x="838200" y="1959429"/>
            <a:ext cx="4893129" cy="4217534"/>
          </a:xfrm>
        </p:spPr>
        <p:txBody>
          <a:bodyPr>
            <a:normAutofit fontScale="92500" lnSpcReduction="20000"/>
          </a:bodyPr>
          <a:lstStyle/>
          <a:p>
            <a:r>
              <a:rPr lang="en-US" dirty="0"/>
              <a:t>Is this an illustration of the importance of genealogies</a:t>
            </a:r>
            <a:r>
              <a:rPr lang="en-US"/>
              <a:t>?</a:t>
            </a:r>
            <a:endParaRPr lang="en-US" dirty="0"/>
          </a:p>
          <a:p>
            <a:r>
              <a:rPr lang="en-US" dirty="0"/>
              <a:t>Note that we see Cain’s offspring. However, Noah</a:t>
            </a:r>
            <a:r>
              <a:rPr lang="en-US"/>
              <a:t>,</a:t>
            </a:r>
            <a:r>
              <a:rPr lang="en-US" dirty="0"/>
              <a:t> whose lineage will survive the flood</a:t>
            </a:r>
            <a:r>
              <a:rPr lang="en-US"/>
              <a:t>,</a:t>
            </a:r>
            <a:r>
              <a:rPr lang="en-US" dirty="0"/>
              <a:t> comes from Seth. </a:t>
            </a:r>
            <a:r>
              <a:rPr lang="en-US"/>
              <a:t>One </a:t>
            </a:r>
            <a:r>
              <a:rPr lang="en-US" dirty="0"/>
              <a:t>explanation for the flood was the violence of mankind.</a:t>
            </a:r>
          </a:p>
          <a:p>
            <a:r>
              <a:rPr lang="en-US" dirty="0"/>
              <a:t>Did God cleanse the Earth of Cain’s line?</a:t>
            </a:r>
          </a:p>
          <a:p>
            <a:r>
              <a:rPr lang="en-US" dirty="0"/>
              <a:t>Given the violence of the world now</a:t>
            </a:r>
            <a:r>
              <a:rPr lang="en-US"/>
              <a:t>,</a:t>
            </a:r>
            <a:r>
              <a:rPr lang="en-US" dirty="0"/>
              <a:t> apparently not.</a:t>
            </a:r>
          </a:p>
        </p:txBody>
      </p:sp>
      <p:sp>
        <p:nvSpPr>
          <p:cNvPr id="3" name="TextBox 2">
            <a:extLst>
              <a:ext uri="{FF2B5EF4-FFF2-40B4-BE49-F238E27FC236}">
                <a16:creationId xmlns:a16="http://schemas.microsoft.com/office/drawing/2014/main" id="{0870DFA0-8AE1-49F8-9181-526B9CA446B6}"/>
              </a:ext>
            </a:extLst>
          </p:cNvPr>
          <p:cNvSpPr txBox="1"/>
          <p:nvPr/>
        </p:nvSpPr>
        <p:spPr>
          <a:xfrm>
            <a:off x="6460673" y="5160514"/>
            <a:ext cx="511232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The Yahwistic source is given in one paragraph of text. The names listed are similar. The Priestly version takes the next several chapters and the rest of story line follows from it.</a:t>
            </a:r>
          </a:p>
        </p:txBody>
      </p:sp>
    </p:spTree>
    <p:extLst>
      <p:ext uri="{BB962C8B-B14F-4D97-AF65-F5344CB8AC3E}">
        <p14:creationId xmlns:p14="http://schemas.microsoft.com/office/powerpoint/2010/main" val="3827631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Cain and </a:t>
            </a:r>
            <a:r>
              <a:rPr lang="en-US"/>
              <a:t>Abel</a:t>
            </a:r>
            <a:r>
              <a:rPr lang="en-US" dirty="0"/>
              <a:t> Genesis 4:1-16</a:t>
            </a:r>
          </a:p>
        </p:txBody>
      </p:sp>
      <p:sp>
        <p:nvSpPr>
          <p:cNvPr id="4" name="Content Placeholder 3">
            <a:extLst>
              <a:ext uri="{FF2B5EF4-FFF2-40B4-BE49-F238E27FC236}">
                <a16:creationId xmlns:a16="http://schemas.microsoft.com/office/drawing/2014/main" id="{9F65D67B-B473-4976-A072-45E546C356FE}"/>
              </a:ext>
            </a:extLst>
          </p:cNvPr>
          <p:cNvSpPr>
            <a:spLocks noGrp="1"/>
          </p:cNvSpPr>
          <p:nvPr>
            <p:ph idx="1"/>
          </p:nvPr>
        </p:nvSpPr>
        <p:spPr/>
        <p:txBody>
          <a:bodyPr>
            <a:normAutofit fontScale="92500" lnSpcReduction="20000"/>
          </a:bodyPr>
          <a:lstStyle/>
          <a:p>
            <a:r>
              <a:rPr lang="en-US" dirty="0"/>
              <a:t>But these speculations may miss the point entirely.</a:t>
            </a:r>
          </a:p>
          <a:p>
            <a:r>
              <a:rPr lang="en-US" dirty="0"/>
              <a:t>Is the important part of this text the question Cain asks in his defense to God’s accusation</a:t>
            </a:r>
            <a:r>
              <a:rPr lang="en-US"/>
              <a:t>?</a:t>
            </a:r>
            <a:r>
              <a:rPr lang="en-US" dirty="0"/>
              <a:t> </a:t>
            </a:r>
          </a:p>
          <a:p>
            <a:r>
              <a:rPr lang="en-US" dirty="0"/>
              <a:t>“. . . ; am I my brother’s keeper?”</a:t>
            </a:r>
          </a:p>
          <a:p>
            <a:r>
              <a:rPr lang="en-US" dirty="0"/>
              <a:t>Do we have a responsibility to the community? The moral answer is of course yes.</a:t>
            </a:r>
          </a:p>
          <a:p>
            <a:r>
              <a:rPr lang="en-US" dirty="0"/>
              <a:t>Perhaps the point of this text is for the reader to ponder if a duty is owed beyond one’s self to others?  </a:t>
            </a:r>
          </a:p>
          <a:p>
            <a:r>
              <a:rPr lang="en-US" dirty="0"/>
              <a:t>In a world where the family is the basic block of society, doesn’t the idea of a family require its individuals to value family over self?</a:t>
            </a:r>
          </a:p>
          <a:p>
            <a:r>
              <a:rPr lang="en-US" dirty="0"/>
              <a:t>The rest of Genesis will tell the story of a family that will be God’s Chosen people. </a:t>
            </a:r>
          </a:p>
        </p:txBody>
      </p:sp>
    </p:spTree>
    <p:extLst>
      <p:ext uri="{BB962C8B-B14F-4D97-AF65-F5344CB8AC3E}">
        <p14:creationId xmlns:p14="http://schemas.microsoft.com/office/powerpoint/2010/main" val="26858379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8681</Words>
  <Application>Microsoft Office PowerPoint</Application>
  <PresentationFormat>Widescreen</PresentationFormat>
  <Paragraphs>347</Paragraphs>
  <Slides>33</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Calibri</vt:lpstr>
      <vt:lpstr>Calibri Light</vt:lpstr>
      <vt:lpstr>KarminaSans</vt:lpstr>
      <vt:lpstr>KarminaSans-Italic</vt:lpstr>
      <vt:lpstr>KarminaSans-SemiBold</vt:lpstr>
      <vt:lpstr>1_Office Theme</vt:lpstr>
      <vt:lpstr>Lesson 4</vt:lpstr>
      <vt:lpstr>Genesis 4</vt:lpstr>
      <vt:lpstr>Genesis 4</vt:lpstr>
      <vt:lpstr>Genesis 4</vt:lpstr>
      <vt:lpstr>Genesis 4</vt:lpstr>
      <vt:lpstr>Genesis 4</vt:lpstr>
      <vt:lpstr>Cain and Abel Genesis 4:1-16</vt:lpstr>
      <vt:lpstr>Cain and Abel Genesis 4:1-16</vt:lpstr>
      <vt:lpstr>Cain and Abel Genesis 4:1-16</vt:lpstr>
      <vt:lpstr>Cain and Abel: Questions for Reflection</vt:lpstr>
      <vt:lpstr>Enoch</vt:lpstr>
      <vt:lpstr>Enoch</vt:lpstr>
      <vt:lpstr>Walking with God</vt:lpstr>
      <vt:lpstr>Enoch: Questions for Reflection</vt:lpstr>
      <vt:lpstr>Genesis 6: 1 - 4</vt:lpstr>
      <vt:lpstr>Warriors of Renown</vt:lpstr>
      <vt:lpstr>The Universal Flood</vt:lpstr>
      <vt:lpstr>Genesis 6:11-14</vt:lpstr>
      <vt:lpstr>Genesis 7:1-5, 11-18, 8:6-18, 9:8-13</vt:lpstr>
      <vt:lpstr>Genesis 7:1-5, 11-18, 8:6-18, 9:8-13</vt:lpstr>
      <vt:lpstr>Genesis 7:1-5, 11-18, 8:6-18, 9:8-13</vt:lpstr>
      <vt:lpstr>Judgment and mercy</vt:lpstr>
      <vt:lpstr>Context</vt:lpstr>
      <vt:lpstr>God's covenant with Noah </vt:lpstr>
      <vt:lpstr>Italian Mosaic Artist: Stories of Noah: The Rainbow 1200-1250 Mosaic Basilica di San Marco, Venice </vt:lpstr>
      <vt:lpstr>Italian Mosaic Artist: Stories of Noah: The Rainbow 1200-1250 Mosaic Basilica di San Marco, Venice </vt:lpstr>
      <vt:lpstr>Italian Mosaic Artist: Stories of Noah: The Rainbow 1200-1250 Mosaic Basilica di San Marco, Venice </vt:lpstr>
      <vt:lpstr>The Flood: Questions for Reflection</vt:lpstr>
      <vt:lpstr>Genesis 11:1-9</vt:lpstr>
      <vt:lpstr>Genesis 11:1-9</vt:lpstr>
      <vt:lpstr>The Tower of Babel</vt:lpstr>
      <vt:lpstr>The Tower of Babel: Questions for Reflection</vt:lpstr>
      <vt:lpstr>Lesson 4: Drawing the Threads Together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4</dc:title>
  <dc:creator>Junius B Cross</dc:creator>
  <cp:lastModifiedBy>Junius Cross</cp:lastModifiedBy>
  <cp:revision>1</cp:revision>
  <dcterms:created xsi:type="dcterms:W3CDTF">2020-04-15T02:10:16Z</dcterms:created>
  <dcterms:modified xsi:type="dcterms:W3CDTF">2026-06-27T23:11:27Z</dcterms:modified>
</cp:coreProperties>
</file>