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770" r:id="rId2"/>
    <p:sldId id="669" r:id="rId3"/>
    <p:sldId id="349" r:id="rId4"/>
    <p:sldId id="684" r:id="rId5"/>
    <p:sldId id="678" r:id="rId6"/>
    <p:sldId id="350" r:id="rId7"/>
    <p:sldId id="351" r:id="rId8"/>
    <p:sldId id="352" r:id="rId9"/>
    <p:sldId id="353" r:id="rId10"/>
    <p:sldId id="361" r:id="rId11"/>
    <p:sldId id="362" r:id="rId12"/>
    <p:sldId id="363" r:id="rId13"/>
    <p:sldId id="364" r:id="rId14"/>
    <p:sldId id="365" r:id="rId15"/>
    <p:sldId id="366" r:id="rId16"/>
    <p:sldId id="374" r:id="rId17"/>
    <p:sldId id="673" r:id="rId18"/>
    <p:sldId id="672" r:id="rId19"/>
    <p:sldId id="717" r:id="rId20"/>
    <p:sldId id="679" r:id="rId21"/>
    <p:sldId id="680" r:id="rId22"/>
    <p:sldId id="681" r:id="rId23"/>
    <p:sldId id="682" r:id="rId24"/>
    <p:sldId id="683" r:id="rId25"/>
    <p:sldId id="381" r:id="rId26"/>
    <p:sldId id="382" r:id="rId27"/>
    <p:sldId id="383" r:id="rId28"/>
    <p:sldId id="384" r:id="rId29"/>
    <p:sldId id="385" r:id="rId30"/>
    <p:sldId id="386" r:id="rId31"/>
    <p:sldId id="391" r:id="rId32"/>
    <p:sldId id="392" r:id="rId33"/>
    <p:sldId id="393" r:id="rId34"/>
    <p:sldId id="394" r:id="rId35"/>
    <p:sldId id="395" r:id="rId36"/>
    <p:sldId id="685" r:id="rId37"/>
    <p:sldId id="397" r:id="rId38"/>
    <p:sldId id="398" r:id="rId39"/>
    <p:sldId id="399" r:id="rId40"/>
    <p:sldId id="400" r:id="rId41"/>
    <p:sldId id="40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1" autoAdjust="0"/>
    <p:restoredTop sz="55219" autoAdjust="0"/>
  </p:normalViewPr>
  <p:slideViewPr>
    <p:cSldViewPr snapToGrid="0">
      <p:cViewPr varScale="1">
        <p:scale>
          <a:sx n="53" d="100"/>
          <a:sy n="53" d="100"/>
        </p:scale>
        <p:origin x="465"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modSld">
      <pc:chgData name="Junius B Cross" userId="38d6a8e307679b5c" providerId="LiveId" clId="{76B2420C-400A-42FC-A4AC-64B23C65DAA3}" dt="2026-06-28T00:56:00.337" v="10" actId="26606"/>
      <pc:docMkLst>
        <pc:docMk/>
      </pc:docMkLst>
      <pc:sldChg chg="modSp mod modNotes">
        <pc:chgData name="Junius B Cross" userId="38d6a8e307679b5c" providerId="LiveId" clId="{76B2420C-400A-42FC-A4AC-64B23C65DAA3}" dt="2026-06-27T23:36:25.228" v="1" actId="26606"/>
        <pc:sldMkLst>
          <pc:docMk/>
          <pc:sldMk cId="616786262" sldId="349"/>
        </pc:sldMkLst>
        <pc:spChg chg="mod">
          <ac:chgData name="Junius B Cross" userId="38d6a8e307679b5c" providerId="LiveId" clId="{76B2420C-400A-42FC-A4AC-64B23C65DAA3}" dt="2026-06-27T23:24:31.611" v="0" actId="26606"/>
          <ac:spMkLst>
            <pc:docMk/>
            <pc:sldMk cId="616786262" sldId="349"/>
            <ac:spMk id="3" creationId="{00000000-0000-0000-0000-000000000000}"/>
          </ac:spMkLst>
        </pc:spChg>
      </pc:sldChg>
      <pc:sldChg chg="modNotes">
        <pc:chgData name="Junius B Cross" userId="38d6a8e307679b5c" providerId="LiveId" clId="{76B2420C-400A-42FC-A4AC-64B23C65DAA3}" dt="2026-06-27T23:36:25.228" v="1" actId="26606"/>
        <pc:sldMkLst>
          <pc:docMk/>
          <pc:sldMk cId="4100451314" sldId="350"/>
        </pc:sldMkLst>
      </pc:sldChg>
      <pc:sldChg chg="modSp mod modNotes">
        <pc:chgData name="Junius B Cross" userId="38d6a8e307679b5c" providerId="LiveId" clId="{76B2420C-400A-42FC-A4AC-64B23C65DAA3}" dt="2026-06-28T00:32:36.260" v="6" actId="26606"/>
        <pc:sldMkLst>
          <pc:docMk/>
          <pc:sldMk cId="575164019" sldId="351"/>
        </pc:sldMkLst>
        <pc:spChg chg="mod">
          <ac:chgData name="Junius B Cross" userId="38d6a8e307679b5c" providerId="LiveId" clId="{76B2420C-400A-42FC-A4AC-64B23C65DAA3}" dt="2026-06-28T00:19:29.663" v="3" actId="26606"/>
          <ac:spMkLst>
            <pc:docMk/>
            <pc:sldMk cId="575164019" sldId="351"/>
            <ac:spMk id="3" creationId="{00000000-0000-0000-0000-000000000000}"/>
          </ac:spMkLst>
        </pc:spChg>
      </pc:sldChg>
      <pc:sldChg chg="modSp mod">
        <pc:chgData name="Junius B Cross" userId="38d6a8e307679b5c" providerId="LiveId" clId="{76B2420C-400A-42FC-A4AC-64B23C65DAA3}" dt="2026-06-27T23:24:31.611" v="0" actId="26606"/>
        <pc:sldMkLst>
          <pc:docMk/>
          <pc:sldMk cId="1375110664" sldId="352"/>
        </pc:sldMkLst>
        <pc:spChg chg="mod">
          <ac:chgData name="Junius B Cross" userId="38d6a8e307679b5c" providerId="LiveId" clId="{76B2420C-400A-42FC-A4AC-64B23C65DAA3}" dt="2026-06-27T23:24:31.611" v="0" actId="26606"/>
          <ac:spMkLst>
            <pc:docMk/>
            <pc:sldMk cId="1375110664" sldId="352"/>
            <ac:spMk id="3" creationId="{00000000-0000-0000-0000-000000000000}"/>
          </ac:spMkLst>
        </pc:spChg>
      </pc:sldChg>
      <pc:sldChg chg="modSp mod">
        <pc:chgData name="Junius B Cross" userId="38d6a8e307679b5c" providerId="LiveId" clId="{76B2420C-400A-42FC-A4AC-64B23C65DAA3}" dt="2026-06-27T23:24:31.611" v="0" actId="26606"/>
        <pc:sldMkLst>
          <pc:docMk/>
          <pc:sldMk cId="3645763077" sldId="364"/>
        </pc:sldMkLst>
        <pc:spChg chg="mod">
          <ac:chgData name="Junius B Cross" userId="38d6a8e307679b5c" providerId="LiveId" clId="{76B2420C-400A-42FC-A4AC-64B23C65DAA3}" dt="2026-06-27T23:24:31.611" v="0" actId="26606"/>
          <ac:spMkLst>
            <pc:docMk/>
            <pc:sldMk cId="3645763077" sldId="364"/>
            <ac:spMk id="3" creationId="{00000000-0000-0000-0000-000000000000}"/>
          </ac:spMkLst>
        </pc:spChg>
      </pc:sldChg>
      <pc:sldChg chg="modSp mod">
        <pc:chgData name="Junius B Cross" userId="38d6a8e307679b5c" providerId="LiveId" clId="{76B2420C-400A-42FC-A4AC-64B23C65DAA3}" dt="2026-06-27T23:36:25.228" v="1" actId="26606"/>
        <pc:sldMkLst>
          <pc:docMk/>
          <pc:sldMk cId="623082029" sldId="365"/>
        </pc:sldMkLst>
        <pc:spChg chg="mod">
          <ac:chgData name="Junius B Cross" userId="38d6a8e307679b5c" providerId="LiveId" clId="{76B2420C-400A-42FC-A4AC-64B23C65DAA3}" dt="2026-06-27T23:36:25.228" v="1" actId="26606"/>
          <ac:spMkLst>
            <pc:docMk/>
            <pc:sldMk cId="623082029" sldId="365"/>
            <ac:spMk id="2" creationId="{00000000-0000-0000-0000-000000000000}"/>
          </ac:spMkLst>
        </pc:spChg>
        <pc:spChg chg="mod">
          <ac:chgData name="Junius B Cross" userId="38d6a8e307679b5c" providerId="LiveId" clId="{76B2420C-400A-42FC-A4AC-64B23C65DAA3}" dt="2026-06-27T23:36:25.228" v="1" actId="26606"/>
          <ac:spMkLst>
            <pc:docMk/>
            <pc:sldMk cId="623082029" sldId="365"/>
            <ac:spMk id="3" creationId="{00000000-0000-0000-0000-000000000000}"/>
          </ac:spMkLst>
        </pc:spChg>
      </pc:sldChg>
      <pc:sldChg chg="modSp mod modNotes">
        <pc:chgData name="Junius B Cross" userId="38d6a8e307679b5c" providerId="LiveId" clId="{76B2420C-400A-42FC-A4AC-64B23C65DAA3}" dt="2026-06-27T23:39:16.100" v="2" actId="26606"/>
        <pc:sldMkLst>
          <pc:docMk/>
          <pc:sldMk cId="340335561" sldId="366"/>
        </pc:sldMkLst>
        <pc:spChg chg="mod">
          <ac:chgData name="Junius B Cross" userId="38d6a8e307679b5c" providerId="LiveId" clId="{76B2420C-400A-42FC-A4AC-64B23C65DAA3}" dt="2026-06-27T23:39:16.100" v="2" actId="26606"/>
          <ac:spMkLst>
            <pc:docMk/>
            <pc:sldMk cId="340335561" sldId="366"/>
            <ac:spMk id="3" creationId="{00000000-0000-0000-0000-000000000000}"/>
          </ac:spMkLst>
        </pc:spChg>
      </pc:sldChg>
      <pc:sldChg chg="modSp mod">
        <pc:chgData name="Junius B Cross" userId="38d6a8e307679b5c" providerId="LiveId" clId="{76B2420C-400A-42FC-A4AC-64B23C65DAA3}" dt="2026-06-27T23:24:31.611" v="0" actId="26606"/>
        <pc:sldMkLst>
          <pc:docMk/>
          <pc:sldMk cId="1462500572" sldId="374"/>
        </pc:sldMkLst>
        <pc:spChg chg="mod">
          <ac:chgData name="Junius B Cross" userId="38d6a8e307679b5c" providerId="LiveId" clId="{76B2420C-400A-42FC-A4AC-64B23C65DAA3}" dt="2026-06-27T23:24:31.611" v="0" actId="26606"/>
          <ac:spMkLst>
            <pc:docMk/>
            <pc:sldMk cId="1462500572" sldId="374"/>
            <ac:spMk id="3" creationId="{D7A78854-9AE6-478F-B102-6ECFF7C3531B}"/>
          </ac:spMkLst>
        </pc:spChg>
      </pc:sldChg>
      <pc:sldChg chg="modSp mod modNotes">
        <pc:chgData name="Junius B Cross" userId="38d6a8e307679b5c" providerId="LiveId" clId="{76B2420C-400A-42FC-A4AC-64B23C65DAA3}" dt="2026-06-28T00:28:26.912" v="5" actId="27636"/>
        <pc:sldMkLst>
          <pc:docMk/>
          <pc:sldMk cId="2039174024" sldId="391"/>
        </pc:sldMkLst>
        <pc:spChg chg="mod">
          <ac:chgData name="Junius B Cross" userId="38d6a8e307679b5c" providerId="LiveId" clId="{76B2420C-400A-42FC-A4AC-64B23C65DAA3}" dt="2026-06-28T00:19:29.663" v="3" actId="26606"/>
          <ac:spMkLst>
            <pc:docMk/>
            <pc:sldMk cId="2039174024" sldId="391"/>
            <ac:spMk id="3" creationId="{00000000-0000-0000-0000-000000000000}"/>
          </ac:spMkLst>
        </pc:spChg>
      </pc:sldChg>
      <pc:sldChg chg="addSp modSp mod">
        <pc:chgData name="Junius B Cross" userId="38d6a8e307679b5c" providerId="LiveId" clId="{76B2420C-400A-42FC-A4AC-64B23C65DAA3}" dt="2026-06-28T00:56:00.337" v="10" actId="26606"/>
        <pc:sldMkLst>
          <pc:docMk/>
          <pc:sldMk cId="1943873222" sldId="393"/>
        </pc:sldMkLst>
        <pc:spChg chg="add">
          <ac:chgData name="Junius B Cross" userId="38d6a8e307679b5c" providerId="LiveId" clId="{76B2420C-400A-42FC-A4AC-64B23C65DAA3}" dt="2026-06-28T00:37:18.269" v="7" actId="26606"/>
          <ac:spMkLst>
            <pc:docMk/>
            <pc:sldMk cId="1943873222" sldId="393"/>
            <ac:spMk id="10" creationId="{00000000-0000-0000-0000-000000000000}"/>
          </ac:spMkLst>
        </pc:spChg>
        <pc:spChg chg="add mod">
          <ac:chgData name="Junius B Cross" userId="38d6a8e307679b5c" providerId="LiveId" clId="{76B2420C-400A-42FC-A4AC-64B23C65DAA3}" dt="2026-06-28T00:56:00.337" v="10" actId="26606"/>
          <ac:spMkLst>
            <pc:docMk/>
            <pc:sldMk cId="1943873222" sldId="393"/>
            <ac:spMk id="13" creationId="{00000000-0000-0000-0000-000000000000}"/>
          </ac:spMkLst>
        </pc:spChg>
        <pc:spChg chg="add mod">
          <ac:chgData name="Junius B Cross" userId="38d6a8e307679b5c" providerId="LiveId" clId="{76B2420C-400A-42FC-A4AC-64B23C65DAA3}" dt="2026-06-28T00:56:00.337" v="10" actId="26606"/>
          <ac:spMkLst>
            <pc:docMk/>
            <pc:sldMk cId="1943873222" sldId="393"/>
            <ac:spMk id="14" creationId="{00000000-0000-0000-0000-000000000000}"/>
          </ac:spMkLst>
        </pc:spChg>
        <pc:spChg chg="add mod">
          <ac:chgData name="Junius B Cross" userId="38d6a8e307679b5c" providerId="LiveId" clId="{76B2420C-400A-42FC-A4AC-64B23C65DAA3}" dt="2026-06-28T00:56:00.337" v="10" actId="26606"/>
          <ac:spMkLst>
            <pc:docMk/>
            <pc:sldMk cId="1943873222" sldId="393"/>
            <ac:spMk id="15" creationId="{00000000-0000-0000-0000-000000000000}"/>
          </ac:spMkLst>
        </pc:spChg>
        <pc:spChg chg="add">
          <ac:chgData name="Junius B Cross" userId="38d6a8e307679b5c" providerId="LiveId" clId="{76B2420C-400A-42FC-A4AC-64B23C65DAA3}" dt="2026-06-28T00:39:23.123" v="8" actId="26606"/>
          <ac:spMkLst>
            <pc:docMk/>
            <pc:sldMk cId="1943873222" sldId="393"/>
            <ac:spMk id="16" creationId="{00000000-0000-0000-0000-000000000000}"/>
          </ac:spMkLst>
        </pc:spChg>
        <pc:spChg chg="add mod">
          <ac:chgData name="Junius B Cross" userId="38d6a8e307679b5c" providerId="LiveId" clId="{76B2420C-400A-42FC-A4AC-64B23C65DAA3}" dt="2026-06-28T00:56:00.337" v="10" actId="26606"/>
          <ac:spMkLst>
            <pc:docMk/>
            <pc:sldMk cId="1943873222" sldId="393"/>
            <ac:spMk id="17" creationId="{00000000-0000-0000-0000-000000000000}"/>
          </ac:spMkLst>
        </pc:spChg>
        <pc:cxnChg chg="add">
          <ac:chgData name="Junius B Cross" userId="38d6a8e307679b5c" providerId="LiveId" clId="{76B2420C-400A-42FC-A4AC-64B23C65DAA3}" dt="2026-06-28T00:37:18.269" v="7" actId="26606"/>
          <ac:cxnSpMkLst>
            <pc:docMk/>
            <pc:sldMk cId="1943873222" sldId="393"/>
            <ac:cxnSpMk id="11" creationId="{00000000-0000-0000-0000-000000000000}"/>
          </ac:cxnSpMkLst>
        </pc:cxnChg>
        <pc:cxnChg chg="add">
          <ac:chgData name="Junius B Cross" userId="38d6a8e307679b5c" providerId="LiveId" clId="{76B2420C-400A-42FC-A4AC-64B23C65DAA3}" dt="2026-06-28T00:37:18.269" v="7" actId="26606"/>
          <ac:cxnSpMkLst>
            <pc:docMk/>
            <pc:sldMk cId="1943873222" sldId="393"/>
            <ac:cxnSpMk id="12" creationId="{00000000-0000-0000-0000-000000000000}"/>
          </ac:cxnSpMkLst>
        </pc:cxnChg>
      </pc:sldChg>
      <pc:sldChg chg="addSp modSp mod modNotes">
        <pc:chgData name="Junius B Cross" userId="38d6a8e307679b5c" providerId="LiveId" clId="{76B2420C-400A-42FC-A4AC-64B23C65DAA3}" dt="2026-06-28T00:56:00.337" v="10" actId="26606"/>
        <pc:sldMkLst>
          <pc:docMk/>
          <pc:sldMk cId="2415584655" sldId="394"/>
        </pc:sldMkLst>
        <pc:spChg chg="mod">
          <ac:chgData name="Junius B Cross" userId="38d6a8e307679b5c" providerId="LiveId" clId="{76B2420C-400A-42FC-A4AC-64B23C65DAA3}" dt="2026-06-28T00:50:49.069" v="9" actId="26606"/>
          <ac:spMkLst>
            <pc:docMk/>
            <pc:sldMk cId="2415584655" sldId="394"/>
            <ac:spMk id="2"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0"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1"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2"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3"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4"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5"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6" creationId="{00000000-0000-0000-0000-000000000000}"/>
          </ac:spMkLst>
        </pc:spChg>
        <pc:spChg chg="add mod">
          <ac:chgData name="Junius B Cross" userId="38d6a8e307679b5c" providerId="LiveId" clId="{76B2420C-400A-42FC-A4AC-64B23C65DAA3}" dt="2026-06-28T00:56:00.337" v="10" actId="26606"/>
          <ac:spMkLst>
            <pc:docMk/>
            <pc:sldMk cId="2415584655" sldId="394"/>
            <ac:spMk id="17" creationId="{00000000-0000-0000-0000-000000000000}"/>
          </ac:spMkLst>
        </pc:spChg>
        <pc:picChg chg="mod">
          <ac:chgData name="Junius B Cross" userId="38d6a8e307679b5c" providerId="LiveId" clId="{76B2420C-400A-42FC-A4AC-64B23C65DAA3}" dt="2026-06-27T23:24:31.611" v="0" actId="26606"/>
          <ac:picMkLst>
            <pc:docMk/>
            <pc:sldMk cId="2415584655" sldId="394"/>
            <ac:picMk id="1026" creationId="{00000000-0000-0000-0000-000000000000}"/>
          </ac:picMkLst>
        </pc:picChg>
      </pc:sldChg>
      <pc:sldChg chg="modSp mod">
        <pc:chgData name="Junius B Cross" userId="38d6a8e307679b5c" providerId="LiveId" clId="{76B2420C-400A-42FC-A4AC-64B23C65DAA3}" dt="2026-06-27T23:24:31.611" v="0" actId="26606"/>
        <pc:sldMkLst>
          <pc:docMk/>
          <pc:sldMk cId="1958041438" sldId="395"/>
        </pc:sldMkLst>
        <pc:spChg chg="mod">
          <ac:chgData name="Junius B Cross" userId="38d6a8e307679b5c" providerId="LiveId" clId="{76B2420C-400A-42FC-A4AC-64B23C65DAA3}" dt="2026-06-27T23:24:31.611" v="0" actId="26606"/>
          <ac:spMkLst>
            <pc:docMk/>
            <pc:sldMk cId="1958041438" sldId="395"/>
            <ac:spMk id="3" creationId="{00000000-0000-0000-0000-000000000000}"/>
          </ac:spMkLst>
        </pc:spChg>
      </pc:sldChg>
      <pc:sldChg chg="modSp mod">
        <pc:chgData name="Junius B Cross" userId="38d6a8e307679b5c" providerId="LiveId" clId="{76B2420C-400A-42FC-A4AC-64B23C65DAA3}" dt="2026-06-27T23:24:31.611" v="0" actId="26606"/>
        <pc:sldMkLst>
          <pc:docMk/>
          <pc:sldMk cId="1029619134" sldId="398"/>
        </pc:sldMkLst>
        <pc:spChg chg="mod">
          <ac:chgData name="Junius B Cross" userId="38d6a8e307679b5c" providerId="LiveId" clId="{76B2420C-400A-42FC-A4AC-64B23C65DAA3}" dt="2026-06-27T23:24:31.611" v="0" actId="26606"/>
          <ac:spMkLst>
            <pc:docMk/>
            <pc:sldMk cId="1029619134" sldId="398"/>
            <ac:spMk id="2053" creationId="{00000000-0000-0000-0000-000000000000}"/>
          </ac:spMkLst>
        </pc:spChg>
      </pc:sldChg>
      <pc:sldChg chg="modSp mod">
        <pc:chgData name="Junius B Cross" userId="38d6a8e307679b5c" providerId="LiveId" clId="{76B2420C-400A-42FC-A4AC-64B23C65DAA3}" dt="2026-06-27T23:24:31.611" v="0" actId="26606"/>
        <pc:sldMkLst>
          <pc:docMk/>
          <pc:sldMk cId="1484229015" sldId="400"/>
        </pc:sldMkLst>
        <pc:spChg chg="mod">
          <ac:chgData name="Junius B Cross" userId="38d6a8e307679b5c" providerId="LiveId" clId="{76B2420C-400A-42FC-A4AC-64B23C65DAA3}" dt="2026-06-27T23:24:31.611" v="0" actId="26606"/>
          <ac:spMkLst>
            <pc:docMk/>
            <pc:sldMk cId="1484229015" sldId="400"/>
            <ac:spMk id="2" creationId="{00000000-0000-0000-0000-000000000000}"/>
          </ac:spMkLst>
        </pc:spChg>
      </pc:sldChg>
      <pc:sldChg chg="modSp mod">
        <pc:chgData name="Junius B Cross" userId="38d6a8e307679b5c" providerId="LiveId" clId="{76B2420C-400A-42FC-A4AC-64B23C65DAA3}" dt="2026-06-28T00:19:29.663" v="3" actId="26606"/>
        <pc:sldMkLst>
          <pc:docMk/>
          <pc:sldMk cId="1585591905" sldId="672"/>
        </pc:sldMkLst>
        <pc:spChg chg="mod">
          <ac:chgData name="Junius B Cross" userId="38d6a8e307679b5c" providerId="LiveId" clId="{76B2420C-400A-42FC-A4AC-64B23C65DAA3}" dt="2026-06-28T00:19:29.663" v="3" actId="26606"/>
          <ac:spMkLst>
            <pc:docMk/>
            <pc:sldMk cId="1585591905" sldId="672"/>
            <ac:spMk id="3" creationId="{55A8A29B-7025-46F5-9691-97DCCD761352}"/>
          </ac:spMkLst>
        </pc:spChg>
      </pc:sldChg>
      <pc:sldChg chg="modSp mod">
        <pc:chgData name="Junius B Cross" userId="38d6a8e307679b5c" providerId="LiveId" clId="{76B2420C-400A-42FC-A4AC-64B23C65DAA3}" dt="2026-06-28T00:19:29.663" v="3" actId="26606"/>
        <pc:sldMkLst>
          <pc:docMk/>
          <pc:sldMk cId="2127425309" sldId="673"/>
        </pc:sldMkLst>
        <pc:spChg chg="mod">
          <ac:chgData name="Junius B Cross" userId="38d6a8e307679b5c" providerId="LiveId" clId="{76B2420C-400A-42FC-A4AC-64B23C65DAA3}" dt="2026-06-28T00:19:29.663" v="3" actId="26606"/>
          <ac:spMkLst>
            <pc:docMk/>
            <pc:sldMk cId="2127425309" sldId="673"/>
            <ac:spMk id="2" creationId="{F644DC48-6AF9-4EC3-8E2F-A4F295EF112A}"/>
          </ac:spMkLst>
        </pc:spChg>
      </pc:sldChg>
      <pc:sldChg chg="modSp mod modNotes">
        <pc:chgData name="Junius B Cross" userId="38d6a8e307679b5c" providerId="LiveId" clId="{76B2420C-400A-42FC-A4AC-64B23C65DAA3}" dt="2026-06-27T23:36:25.228" v="1" actId="26606"/>
        <pc:sldMkLst>
          <pc:docMk/>
          <pc:sldMk cId="3073373328" sldId="678"/>
        </pc:sldMkLst>
        <pc:spChg chg="mod">
          <ac:chgData name="Junius B Cross" userId="38d6a8e307679b5c" providerId="LiveId" clId="{76B2420C-400A-42FC-A4AC-64B23C65DAA3}" dt="2026-06-27T23:24:31.611" v="0" actId="26606"/>
          <ac:spMkLst>
            <pc:docMk/>
            <pc:sldMk cId="3073373328" sldId="678"/>
            <ac:spMk id="3" creationId="{00000000-0000-0000-0000-000000000000}"/>
          </ac:spMkLst>
        </pc:spChg>
      </pc:sldChg>
      <pc:sldChg chg="modSp mod">
        <pc:chgData name="Junius B Cross" userId="38d6a8e307679b5c" providerId="LiveId" clId="{76B2420C-400A-42FC-A4AC-64B23C65DAA3}" dt="2026-06-27T23:24:31.611" v="0" actId="26606"/>
        <pc:sldMkLst>
          <pc:docMk/>
          <pc:sldMk cId="1748189070" sldId="679"/>
        </pc:sldMkLst>
        <pc:spChg chg="mod">
          <ac:chgData name="Junius B Cross" userId="38d6a8e307679b5c" providerId="LiveId" clId="{76B2420C-400A-42FC-A4AC-64B23C65DAA3}" dt="2026-06-27T23:24:31.611" v="0" actId="26606"/>
          <ac:spMkLst>
            <pc:docMk/>
            <pc:sldMk cId="1748189070" sldId="679"/>
            <ac:spMk id="3" creationId="{B19A9099-703A-4FCD-8972-564085A516D2}"/>
          </ac:spMkLst>
        </pc:spChg>
      </pc:sldChg>
      <pc:sldChg chg="modSp mod">
        <pc:chgData name="Junius B Cross" userId="38d6a8e307679b5c" providerId="LiveId" clId="{76B2420C-400A-42FC-A4AC-64B23C65DAA3}" dt="2026-06-28T00:19:29.663" v="3" actId="26606"/>
        <pc:sldMkLst>
          <pc:docMk/>
          <pc:sldMk cId="3617026215" sldId="681"/>
        </pc:sldMkLst>
        <pc:spChg chg="mod">
          <ac:chgData name="Junius B Cross" userId="38d6a8e307679b5c" providerId="LiveId" clId="{76B2420C-400A-42FC-A4AC-64B23C65DAA3}" dt="2026-06-28T00:19:29.663" v="3" actId="26606"/>
          <ac:spMkLst>
            <pc:docMk/>
            <pc:sldMk cId="3617026215" sldId="681"/>
            <ac:spMk id="2" creationId="{02235887-0121-4FD7-8603-EB051D36F339}"/>
          </ac:spMkLst>
        </pc:spChg>
      </pc:sldChg>
      <pc:sldChg chg="modSp mod">
        <pc:chgData name="Junius B Cross" userId="38d6a8e307679b5c" providerId="LiveId" clId="{76B2420C-400A-42FC-A4AC-64B23C65DAA3}" dt="2026-06-28T00:19:29.663" v="3" actId="26606"/>
        <pc:sldMkLst>
          <pc:docMk/>
          <pc:sldMk cId="4291212864" sldId="682"/>
        </pc:sldMkLst>
        <pc:spChg chg="mod">
          <ac:chgData name="Junius B Cross" userId="38d6a8e307679b5c" providerId="LiveId" clId="{76B2420C-400A-42FC-A4AC-64B23C65DAA3}" dt="2026-06-28T00:19:29.663" v="3" actId="26606"/>
          <ac:spMkLst>
            <pc:docMk/>
            <pc:sldMk cId="4291212864" sldId="682"/>
            <ac:spMk id="2" creationId="{8484F887-3273-4E30-8563-8FD13EEC2FFC}"/>
          </ac:spMkLst>
        </pc:spChg>
      </pc:sldChg>
      <pc:sldChg chg="modSp mod modNotes">
        <pc:chgData name="Junius B Cross" userId="38d6a8e307679b5c" providerId="LiveId" clId="{76B2420C-400A-42FC-A4AC-64B23C65DAA3}" dt="2026-06-28T00:28:26.823" v="4" actId="26606"/>
        <pc:sldMkLst>
          <pc:docMk/>
          <pc:sldMk cId="1349368504" sldId="683"/>
        </pc:sldMkLst>
        <pc:spChg chg="mod">
          <ac:chgData name="Junius B Cross" userId="38d6a8e307679b5c" providerId="LiveId" clId="{76B2420C-400A-42FC-A4AC-64B23C65DAA3}" dt="2026-06-28T00:19:29.663" v="3" actId="26606"/>
          <ac:spMkLst>
            <pc:docMk/>
            <pc:sldMk cId="1349368504" sldId="683"/>
            <ac:spMk id="3" creationId="{F15A7623-065B-4F12-A0C9-14B7768C9190}"/>
          </ac:spMkLst>
        </pc:spChg>
      </pc:sldChg>
      <pc:sldChg chg="modSp mod">
        <pc:chgData name="Junius B Cross" userId="38d6a8e307679b5c" providerId="LiveId" clId="{76B2420C-400A-42FC-A4AC-64B23C65DAA3}" dt="2026-06-28T00:19:29.663" v="3" actId="26606"/>
        <pc:sldMkLst>
          <pc:docMk/>
          <pc:sldMk cId="123749497" sldId="684"/>
        </pc:sldMkLst>
        <pc:spChg chg="mod">
          <ac:chgData name="Junius B Cross" userId="38d6a8e307679b5c" providerId="LiveId" clId="{76B2420C-400A-42FC-A4AC-64B23C65DAA3}" dt="2026-06-28T00:19:29.663" v="3" actId="26606"/>
          <ac:spMkLst>
            <pc:docMk/>
            <pc:sldMk cId="123749497" sldId="684"/>
            <ac:spMk id="3" creationId="{00000000-0000-0000-0000-000000000000}"/>
          </ac:spMkLst>
        </pc:spChg>
      </pc:sldChg>
      <pc:sldChg chg="modSp mod">
        <pc:chgData name="Junius B Cross" userId="38d6a8e307679b5c" providerId="LiveId" clId="{76B2420C-400A-42FC-A4AC-64B23C65DAA3}" dt="2026-06-27T23:24:31.611" v="0" actId="26606"/>
        <pc:sldMkLst>
          <pc:docMk/>
          <pc:sldMk cId="3760599027" sldId="685"/>
        </pc:sldMkLst>
        <pc:spChg chg="mod">
          <ac:chgData name="Junius B Cross" userId="38d6a8e307679b5c" providerId="LiveId" clId="{76B2420C-400A-42FC-A4AC-64B23C65DAA3}" dt="2026-06-27T23:24:31.611" v="0" actId="26606"/>
          <ac:spMkLst>
            <pc:docMk/>
            <pc:sldMk cId="3760599027" sldId="685"/>
            <ac:spMk id="3" creationId="{00000000-0000-0000-0000-000000000000}"/>
          </ac:spMkLst>
        </pc:spChg>
      </pc:sldChg>
      <pc:sldChg chg="modSp mod">
        <pc:chgData name="Junius B Cross" userId="38d6a8e307679b5c" providerId="LiveId" clId="{76B2420C-400A-42FC-A4AC-64B23C65DAA3}" dt="2026-06-27T23:24:31.611" v="0" actId="26606"/>
        <pc:sldMkLst>
          <pc:docMk/>
          <pc:sldMk cId="2288023555" sldId="717"/>
        </pc:sldMkLst>
        <pc:spChg chg="mod">
          <ac:chgData name="Junius B Cross" userId="38d6a8e307679b5c" providerId="LiveId" clId="{76B2420C-400A-42FC-A4AC-64B23C65DAA3}" dt="2026-06-27T23:24:31.611" v="0" actId="26606"/>
          <ac:spMkLst>
            <pc:docMk/>
            <pc:sldMk cId="2288023555" sldId="717"/>
            <ac:spMk id="3" creationId="{9DDCCCD4-3C92-40C0-8D97-E56546775535}"/>
          </ac:spMkLst>
        </pc:spChg>
      </pc:sldChg>
      <pc:sldChg chg="modNotes">
        <pc:chgData name="Junius B Cross" userId="38d6a8e307679b5c" providerId="LiveId" clId="{76B2420C-400A-42FC-A4AC-64B23C65DAA3}" dt="2026-06-27T23:24:31.611" v="0" actId="26606"/>
        <pc:sldMkLst>
          <pc:docMk/>
          <pc:sldMk cId="3569650027" sldId="7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6A2CF1-2177-4001-B800-6C2AB277C67B}"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FE2353-443A-4486-B734-F3F9EAFEFB79}" type="slidenum">
              <a:rPr lang="en-US" smtClean="0"/>
              <a:t>‹#›</a:t>
            </a:fld>
            <a:endParaRPr lang="en-US"/>
          </a:p>
        </p:txBody>
      </p:sp>
    </p:spTree>
    <p:extLst>
      <p:ext uri="{BB962C8B-B14F-4D97-AF65-F5344CB8AC3E}">
        <p14:creationId xmlns:p14="http://schemas.microsoft.com/office/powerpoint/2010/main" val="1314161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a:t>
            </a:r>
            <a:r>
              <a:rPr lang="en-US"/>
              <a:t>episcopalchristianeducation</a:t>
            </a:r>
            <a:r>
              <a:rPr lang="en-US" dirty="0"/>
              <a: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411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85EF3-A7F2-4A96-80F5-0DECE0C9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1010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85EF3-A7F2-4A96-80F5-0DECE0C9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184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kern="1200" baseline="0" dirty="0">
                <a:solidFill>
                  <a:schemeClr val="tx1"/>
                </a:solidFill>
                <a:latin typeface="+mn-lt"/>
                <a:ea typeface="+mn-ea"/>
                <a:cs typeface="+mn-cs"/>
              </a:rPr>
              <a:t>Descendants of Terah</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27 Now these are the descendants of Terah. Terah was the father of Abram, Nahor, and Haran; and Haran was the father of Lot.  28 Haran died before his father Terah in the land of his birth, in Ur of the Chaldeans.  29 Abram and Nahor took wives; the name of Abram’s wife was Sarai, and the name of Nahor’s wife was Milcah. She was the daughter of Haran the father of Milcah and Iscah.  30 Now Sarai was barren; she had no child. </a:t>
            </a:r>
          </a:p>
          <a:p>
            <a:r>
              <a:rPr lang="en-US" sz="1200" kern="1200" baseline="0" dirty="0">
                <a:solidFill>
                  <a:schemeClr val="tx1"/>
                </a:solidFill>
                <a:latin typeface="+mn-lt"/>
                <a:ea typeface="+mn-ea"/>
                <a:cs typeface="+mn-cs"/>
              </a:rPr>
              <a:t>31 Terah took his son Abram and his grandson Lot son of Haran, and his daughter-in-law Sarai, his son Abram’s wife, and they went out together from Ur of the Chaldeans to go into the land of Canaan; but when they came to Haran, they settled there.  32 The days of Terah were two hundred five years; and Terah died in Haran. </a:t>
            </a:r>
          </a:p>
          <a:p>
            <a:endParaRPr lang="en-US" sz="1200"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mn-lt"/>
                <a:ea typeface="+mn-ea"/>
                <a:cs typeface="+mn-cs"/>
              </a:rPr>
              <a:t> FN </a:t>
            </a:r>
            <a:r>
              <a:rPr lang="en-US" sz="1200" b="1" kern="1200" baseline="0" dirty="0">
                <a:solidFill>
                  <a:schemeClr val="tx1"/>
                </a:solidFill>
                <a:latin typeface="+mn-lt"/>
                <a:ea typeface="+mn-ea"/>
                <a:cs typeface="+mn-cs"/>
              </a:rPr>
              <a:t>31:  </a:t>
            </a:r>
            <a:r>
              <a:rPr lang="en-US" sz="1200" b="1" i="1" kern="1200" baseline="0" dirty="0">
                <a:solidFill>
                  <a:schemeClr val="tx1"/>
                </a:solidFill>
                <a:latin typeface="+mn-lt"/>
                <a:ea typeface="+mn-ea"/>
                <a:cs typeface="+mn-cs"/>
              </a:rPr>
              <a:t>Haran, in northwest Mesopotamia, was Abraham’s ancestral home according to Genesis 24.10 (compare Genesis 29.4). Extra-biblical sources show that several of the names in the genealogy, e.g. Peleg (Genesis 11.16), Serug (Genesis 11.20), Terah and Nahor (Genesis 11.24), were place-names in this region, variously called Paddan-aram or Aram-naharaim. The migration from Mesopotamia into Canaan may be part of population movements in the second millennium b.c.  </a:t>
            </a:r>
          </a:p>
          <a:p>
            <a:endParaRPr lang="en-US" sz="1200"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85EF3-A7F2-4A96-80F5-0DECE0C9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3748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12</a:t>
            </a:r>
          </a:p>
          <a:p>
            <a:r>
              <a:rPr lang="en-US" dirty="0"/>
              <a:t>12.1-9: God's call of Abraham is sketched against the background of a broken, divided humanity. 1-3: Israel, represented by Abraham and Sarah, is chosen to play a decisive role in God's historical purpose (Isaiah 19.24; Isaiah 51.2; Isaiah 49.6; Romans 4.13). The promise includes receiving a land, becoming a numerous people, and having a relationship with God that will benefit other human families. 1: Your country, see Genesis 11.31 n. 2: The language—great nation instead of "people"—reflects the national consciousness of the early monarchy, when the story was retold. 3: By breaking ties of land and kindred (Genesis 12.1) and responding to God's summons into a new world, Abraham typifies the person of faith (Hebrews 11.5). 6: Shechem, located at the commercial crossroads of Canaan in the pass between Mount Ebal and Mount Gerizim, was a flourishing Canaanite city in the second millennium B.C. (Judges 9). Nearby was the oak of Moreh ("oracle giver"), a sacred tree (Genesis 35.4; Deuteronomy 11.30; Joshua 24.26; Judges 9.37).</a:t>
            </a:r>
          </a:p>
          <a:p>
            <a:r>
              <a:rPr lang="en-US" dirty="0"/>
              <a:t>12.10-13.1: Sarah in jeopardy. God's promise of a posterity was temporarily eclipsed in Egypt where Sarah, the ancestress of Israel, was almost taken into Pharaoh's harem. 13: Sarah was Abraham's sister, i.e. half-sister, according to Genesis 20.12. The narrative does not moralize about the white lie but rather portrays the Lord's rescue of Sarah from the jeopardy into which Abraham's self-interest had placed her (compare Genesis 20; Genesis 26.1-11).</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85EF3-A7F2-4A96-80F5-0DECE0C9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093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Abraham</a:t>
            </a:r>
          </a:p>
          <a:p>
            <a:r>
              <a:rPr lang="en-US" dirty="0"/>
              <a:t>Abraham. Abraham is the earliest biblical character who is delineated clearly enough to be correlated, to a limited extent, within world history. His homeland on the Fertile Crescent (possibly at Haran, at least in Genesis 12.1-5) and movements southeast toward Chaldean Ur (Genesis 11.31), then west to Canaan and Egypt, correspond to known Amorite migratory and commercial routes. He may have been a caravan merchant, though the Bible presents him only as a pastoralist. This vague relation of Abraham to history does not exclude debate as to how much of his biography might have been worked up for vividness or as retrojection of a later tribal unity. More insistent claims of historicity presume contemporaneity with </a:t>
            </a:r>
            <a:r>
              <a:rPr lang="en-US"/>
              <a:t>Hammurapi</a:t>
            </a:r>
            <a:r>
              <a:rPr lang="en-US" dirty="0"/>
              <a:t> (despite the discredited equation of the latter with Amraphel [Genesis 14.1]). An even earlier date was put forward on the basis of some premature interpretations of Sodom at Ebla. The name Abram (= Abiram, as Abner = Abiner), used in Genesis from Genesis 11.27 to Genesis 17.5, is there ritually changed to Abraham, a normal dialectal variant, though explained in relation to </a:t>
            </a:r>
            <a:r>
              <a:rPr lang="en-US"/>
              <a:t>ab-hamon</a:t>
            </a:r>
            <a:r>
              <a:rPr lang="en-US" dirty="0"/>
              <a:t>, "father of many."</a:t>
            </a:r>
          </a:p>
          <a:p>
            <a:r>
              <a:rPr lang="en-US" dirty="0"/>
              <a:t>A certain unity in the whole Abraham saga (Genesis 11.27-25.11) involves a rich variety of peoples and individuals conditioning his activity; twenty-two separate episodes are discernible (see L. Hicks, Interpreter's Dictionary of the Bible 1.16). Eleven are attributed to the Yahwist (J): base around Haran, Genesis 11.28-30; call westward, Genesis 12.1-3; Canaan pause, Genesis 12.4-9; separation from Lot, Genesis 13.1-13; promise involving Mamre, Genesis 13.14-18; progeny like stars, covenant-incubation, Genesis 15.1-6; Genesis 15.7-24; Hagar, Genesis 16; the three at Mamre, Genesis 18.1-15; vain plea for Sodom, Genesis 18.16-33; birth of Isaac, Genesis 21.1-7; and old age, Genesis 24.1-25.11. Five other episodes suggest the Elohist (E): parts of the narrative of the covenant in Genesis 15, especially Genesis 15.13-16; Gerar, Genesis 20; Ishmael expelled, Genesis 21.6-21; Abimelech Genesis 21.22-34; and the call to sacrifice Isaac, Genesis 22 (See Aqedah). The Priestly (P) additions include: journey to Canaan, parts of Genesis 11-12; birth of Ishmael, Genesis 16.1-16; covenant of </a:t>
            </a:r>
            <a:r>
              <a:rPr lang="en-US"/>
              <a:t>El-Shaddai </a:t>
            </a:r>
            <a:r>
              <a:rPr lang="en-US" dirty="0"/>
              <a:t>and circumcision, Genesis 17; birth of Isaac, Genesis 21.1-3; Machpelah, Genesis 23; death, Genesis 25.7-11; and, less clearly, the unique episode concerning Melchizedek (Genesis 14).</a:t>
            </a:r>
          </a:p>
          <a:p>
            <a:r>
              <a:rPr lang="en-US" dirty="0"/>
              <a:t>The three strands respectively see Abraham as "father of all nations" (J); "model of faith" (E; see Romans 4.9; Hebrews 11.8); and "guarantor of Israel's survival" (P, in the context of exile). The covenant with Abraham is also a blessing for all the peoples of the earth (Genesis 12.3; Genesis 18.18) and especially a bond of religious unity with his other descendants, the Ishmaelites (Arabs: Genesis 21.21; Genesis 25.12). Abraham's progress from (Ur or) Haran through Canaan into Egypt involves numerous theophanies (Genesis 12.6, Shechem; Genesis 12.8, Bethel; Genesis 13.18, Hebron; Genesis 21.33, </a:t>
            </a:r>
            <a:r>
              <a:rPr lang="en-US"/>
              <a:t>Beer-sheba</a:t>
            </a:r>
            <a:r>
              <a:rPr lang="en-US" dirty="0"/>
              <a:t>; Genesis 22.14, Moriah), justifying his eventual takeover of the whole area (Genesis 13.14-17) or, more sweepingly, the takeover by "his god" (El) of the cult of the local El, not clearly seen as either identical or different.</a:t>
            </a:r>
          </a:p>
          <a:p>
            <a:r>
              <a:rPr lang="en-US" dirty="0"/>
              <a:t>In Deuteronomy, Abraham is associated with Isaac and Jacob (Deuteronomy 1.8; Deuteronomy 6.10); the three are often generalized as "your fathers" (Deuteronomy 9.18; Deuteronomy 11.9; NRSV: "your ancestors"), especially as those with whom God made a covenant (Deuteronomy 7.12; Deuteronomy 8.18), a covenant still in force (Deuteronomy 5.3). The Deuteronomic history recalls Abraham in Joshua 24.2-3; 1 Kings 18.36; 2 Kings 13.23; but it is surprising how seldom he is mentioned there, as well as in the Psalms (only Psalm 47.9; Psalm 105.6; Psalm 105.9; Psalm 105.42) and the preexilic prophets (only Micah 7.20, probably a late addition). The poorer classes of Judah who never were sent into exile justified their inheritance as the promise to Abraham (Ezekiel 33.24), but the stronger group of returnees attributed their own liberation to God's faithfulness to Abraham "my friend" (Isaiah 41.8, prominent in James 2.23 and in Muslim tradition, notably as the name of Hebron, al-Halil). Abraham is often mentioned in the book of Jubilees and sometimes in other pseudepigrapha.</a:t>
            </a:r>
          </a:p>
          <a:p>
            <a:r>
              <a:rPr lang="en-US" dirty="0"/>
              <a:t>Abraham is second only to Moses among New Testament mentions of biblical heroes. Sometimes this is in a slightly belittling sense, when he is claimed as father of the impious (Matthew 3.9; John 8.39). More often the truly Abrahamic descent of the Jews is acknowledged as a stimulus for them to live up to their heritage (Luke 19.9; Luke 16.24; Hebrews 6.13). This true but qualified descent from Abraham forms a key factor in Paul's anguished efforts to determine how and in what sense Christianity can claim the promises made to Israel (Romans 4.1; Romans 4.13; Galatians 3.7; Galatians 4.22). Ultimately, as father of all believers (Galatians 3.7), Abraham is to be looked to as a source of unity and harmony rather than dissent among Jews, Christians, and Muslims.</a:t>
            </a:r>
          </a:p>
          <a:p>
            <a:r>
              <a:rPr lang="en-US" dirty="0"/>
              <a:t>See Also Abraham's Bosom; Ancestors, The; Genesis, The Book of; Pentateuch.</a:t>
            </a:r>
          </a:p>
          <a:p>
            <a:r>
              <a:rPr lang="en-US" dirty="0"/>
              <a:t>ROBERT NORTH</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85EF3-A7F2-4A96-80F5-0DECE0C9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015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008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¹⁰ Now there was a famine in the land. So Abram went down to Egypt to reside there as an alien, for the famine was severe in the land. ¹¹ When he was about to enter Egypt, he said to his wife Sarai, “I know well that you are a woman beautiful in appearance; ¹² and when the Egyptians see you, they will say, ‘This is his wife’; then they will kill me, but they will let you live. ¹³ Say you are my sister, so that it may go well with me because of you, and that my life may be spared on your account.” ¹⁴ When Abram entered Egypt the Egyptians saw that the woman was very beautiful. ¹⁵ When the oﬃcials of Pharaoh saw her, they praised her to Pharaoh. And the woman was taken into Pharaoh’s house. ¹⁶ And for her sake he dealt well with Abram; and he had sheep, oxen, male donkeys, male and female slaves, female donkeys, and camels. ¹⁷ But the Lord aﬄicted Pharaoh and his house with great plagues because of Sarai, Abram’s wife. ¹⁸ So Pharaoh called Abram, and said, “What is this you have done to me? Why did you not tell me that she was your wife? ¹⁹ Why did you say, ‘She is my sister,’ so that I took her for my wife? Now then, here is your wife, take her, and be gone.” ²⁰ And Pharaoh gave his men orders concerning him; and they set him on the way, with his wife and all that he had. 13 So Abram went up from Egypt, he and his wife, and all that he had, and Lot with him, into the Negeb.</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6012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Oxford Annotated Foot Notes 12.10–13.1: First story of endangerment of the matriarch (cf. ch 20; 26.6–11). Putting Sarah in jeopardy to protect himself, Abraham appears not to trust the promise of protection just oﬀered him. On Abraham’s later claim to be Sarah’s half-brother, see 20.12n. Overall, this story of descent into Egypt because of famine and rescue through plagues anticipates many aspects of the later narrative about Israel’s descent into Egypt and Exodus from it (Gen 45–Ex 14).</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0506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2995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14.1–24: Abraham’s rescue of Lot from the eastern kings. This and ch 15 are closely related (see 15.1n., </a:t>
            </a:r>
            <a:r>
              <a:rPr lang="en-US"/>
              <a:t>15.12–16n</a:t>
            </a:r>
            <a:r>
              <a:rPr lang="en-US" dirty="0"/>
              <a:t>.) and link in multiple ways with late layers of the primeval history (see 9.18–27n.; 10.16–18a n.). 1–12: Here an alliance of four eastern kings conquers ﬁve Canaanite kings associated with the Dead Sea region where Lot is said to have settled. In a fulﬁllment of the curse of Noah predicting the enslavement of Canaan by Shem (9.25–26), these Canaanite kings had been subject for twelve years to an eastern alliance of kings headed by the Shemite king, Chedorlaomer (cf. 10.22). When the Canaanite kings rebel, the eastern kings crush the revolt and seize Lot and his household and take them back toward their home. Neither the battle nor any of the kings can be identiﬁed in nonbiblical sources. 13–16: Abraham’s ability to pursue and overcome the Shemite conquerors testiﬁes to his status as heir of Shem and recipient of Shem’s blessing (9.25–27). Moreover, this demonstrates the fulﬁllment of the divine promise to protect Abraham and his household (12.3). 13: Hebrew, probably meaning an outsider, as often in the Bible (see 39.14; Ex 1.15; 1 Sam 29.3; Jon 1.9). 17–20: This is the only section of Genesis associating a patriarch with Jerusalem; indeed, it is the only place in the entire Torah where Jerusalem is referred to by name. As heir of Shem, Abraham now receives the blessing of the priest in what will become Israel’s royal and religious center. Salem is a name for Jerusalem (Ps 76.2), where the ancient high god of the Canaanite pantheon, El Elyon (God Most High), was worshiped in pre- and early Israelite times. The King’s Valley is near Jerusalem (2 Sam 18.18), and the priest Melchizedek appears as the founder of a royal priesthood in an ancient Jerusalemite psalm (110.4). This mysterious Melchizedek was later interpreted eschatologically at Qumran and typologically by early Christians (Heb 7.1–17). 20: One-tenth, i.e., a tithe; cf. 28.22; Num 18.21–28.</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532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Abraham</a:t>
            </a:r>
          </a:p>
          <a:p>
            <a:r>
              <a:rPr lang="en-US" dirty="0"/>
              <a:t>Abraham. Abraham is the earliest biblical character who is delineated clearly enough to be correlated, to a limited extent, within world history. His homeland on the Fertile Crescent (possibly at Haran, at least in Genesis 12.1-5) and movements southeast toward Chaldean Ur (Genesis 11.31), then west to Canaan and Egypt, correspond to known Amorite migratory and commercial routes. He may have been a caravan merchant, though the Bible presents him only as a pastoralist. This vague relation of Abraham to history does not exclude debate as to how much of his biography might have been worked up for vividness or as retrojection of a later tribal unity. More insistent claims of historicity presume contemporaneity with Hammurapi (despite the discredited equation of the latter with Amraphel [Genesis 14.1]). An even earlier date was put forward on the basis of some premature interpretations of Sodom at Ebla. The name Abram (= Abiram, as Abner = Abiner), used in Genesis from Genesis 11.27 to Genesis 17.5, is there ritually changed to Abraham, a normal dialectal variant, though explained in relation to </a:t>
            </a:r>
            <a:r>
              <a:rPr lang="en-US"/>
              <a:t>ab-hamon</a:t>
            </a:r>
            <a:r>
              <a:rPr lang="en-US" dirty="0"/>
              <a:t>, "father of many."</a:t>
            </a:r>
          </a:p>
          <a:p>
            <a:r>
              <a:rPr lang="en-US" dirty="0"/>
              <a:t>A certain unity in the whole Abraham saga (Genesis 11.27-25.11) involves a rich variety of peoples and individuals conditioning his activity; twenty-two separate episodes are discernible (see L. Hicks, Interpreter's Dictionary of the Bible 1.16). Eleven are attributed to the Yahwist (J): base around Haran, Genesis 11.28-30; call westward, Genesis 12.1-3; Canaan pause, Genesis 12.4-9; separation from Lot, Genesis 13.1-13; promise involving Mamre, Genesis 13.14-18; progeny like stars, covenant-incubation, Genesis 15.1-6; Genesis 15.7-24; Hagar, Genesis 16; the three at Mamre, Genesis 18.1-15; vain plea for Sodom, Genesis 18.16-33; birth of Isaac, Genesis 21.1-7; and old age, Genesis 24.1-25.11. Five other episodes suggest the Elohist (E): parts of the narrative of the covenant in Genesis 15, especially Genesis 15.13-16; Gerar, Genesis 20; Ishmael expelled, Genesis 21.6-21; Abimelech Genesis 21.22-34; and the call to sacrifice Isaac, Genesis 22 (See Aqedah). The Priestly (P) additions include: journey to Canaan, parts of Genesis 11-12; birth of Ishmael, Genesis 16.1-16; covenant of </a:t>
            </a:r>
            <a:r>
              <a:rPr lang="en-US"/>
              <a:t>El-Shaddai </a:t>
            </a:r>
            <a:r>
              <a:rPr lang="en-US" dirty="0"/>
              <a:t>and circumcision, Genesis 17; birth of Isaac, Genesis 21.1-3; Machpelah, Genesis 23; death, Genesis 25.7-11; and, less clearly, the unique episode concerning Melchizedek (Genesis 14).</a:t>
            </a:r>
          </a:p>
          <a:p>
            <a:r>
              <a:rPr lang="en-US" dirty="0"/>
              <a:t>The three strands respectively see Abraham as "father of all nations" (J); "model of faith" (E; see Romans 4.9; Hebrews 11.8); and "guarantor of Israel's survival" (P, in the context of exile). The covenant with Abraham is also a blessing for all the peoples of the earth (Genesis 12.3; Genesis 18.18) and especially a bond of religious unity with his other descendants, the Ishmaelites (Arabs: Genesis 21.21; Genesis 25.12). Abraham's progress from (Ur or) Haran through Canaan into Egypt involves numerous theophanies (Genesis 12.6, Shechem; Genesis 12.8, Bethel; Genesis 13.18, Hebron; Genesis 21.33, </a:t>
            </a:r>
            <a:r>
              <a:rPr lang="en-US"/>
              <a:t>Beer-sheba</a:t>
            </a:r>
            <a:r>
              <a:rPr lang="en-US" dirty="0"/>
              <a:t>; Genesis 22.14, Moriah), justifying his eventual takeover of the whole area (Genesis 13.14-17) or, more sweepingly, the takeover by "his god" (El) of the cult of the local El, not clearly seen as either identical or different.</a:t>
            </a:r>
          </a:p>
          <a:p>
            <a:r>
              <a:rPr lang="en-US" dirty="0"/>
              <a:t>In Deuteronomy, Abraham is associated with Isaac and Jacob (Deuteronomy 1.8; Deuteronomy 6.10); the three are often generalized as "your fathers" (Deuteronomy 9.18; Deuteronomy 11.9; NRSV: "your ancestors"), especially as those with whom God made a covenant (Deuteronomy 7.12; Deuteronomy 8.18), a covenant still in force (Deuteronomy 5.3). The Deuteronomic history recalls Abraham in Joshua 24.2-3; 1 Kings 18.36; 2 Kings 13.23; but it is surprising how seldom he is mentioned there, as well as in the Psalms (only Psalm 47.9; Psalm 105.6; Psalm 105.9; Psalm 105.42) and the preexilic prophets (only Micah 7.20, probably a late addition). The poorer classes of Judah who never were sent into exile justified their inheritance as the promise to Abraham (Ezekiel 33.24), but the stronger group of returnees attributed their own liberation to God's faithfulness to Abraham "my friend" (Isaiah 41.8, prominent in James 2.23 and in Muslim tradition, notably as the name of Hebron, al-Halil). Abraham is often mentioned in the book of Jubilees and sometimes in other pseudepigrapha.</a:t>
            </a:r>
          </a:p>
          <a:p>
            <a:r>
              <a:rPr lang="en-US" dirty="0"/>
              <a:t>Abraham is second only to Moses among New Testament mentions of biblical heroes. Sometimes this is in a slightly belittling sense, when he is claimed as father of the impious (Matthew 3.9; John 8.39). More often the truly Abrahamic descent of the Jews is acknowledged as a stimulus for them to live up to their heritage (Luke 19.9; Luke 16.24; Hebrews 6.13). This true but qualified descent from Abraham forms a key factor in Paul's anguished efforts to determine how and in what sense Christianity can claim the promises made to Israel (Romans 4.1; Romans 4.13; Galatians 3.7; Galatians 4.22). Ultimately, as father of all believers (Galatians 3.7), Abraham is to be looked to as a source of unity and harmony rather than dissent among Jews, Christians, and Muslims.</a:t>
            </a:r>
          </a:p>
          <a:p>
            <a:r>
              <a:rPr lang="en-US" dirty="0"/>
              <a:t>See Also Abraham's Bosom; Ancestors, The; Genesis, The Book of; Pentateuch.</a:t>
            </a:r>
          </a:p>
          <a:p>
            <a:r>
              <a:rPr lang="en-US" dirty="0"/>
              <a:t>ROBERT NORTH</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C25B1-A62E-482D-B6C5-474D9E4F72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4906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669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5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5258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657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0806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0" i="0" u="none" strike="noStrike" kern="1200" baseline="0" dirty="0">
                <a:solidFill>
                  <a:schemeClr val="tx1"/>
                </a:solidFill>
                <a:latin typeface="+mn-lt"/>
                <a:ea typeface="+mn-ea"/>
                <a:cs typeface="+mn-cs"/>
              </a:rPr>
              <a:t>Oxford Annotated Footnote “Though this is promised in four generations at the end of the speech (15.16), a Priestly editor may have modified this in v. 13 to four hundred years in order to better match Priestly material in Exodus (Ex 12.40).”</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586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0000" lnSpcReduction="20000"/>
          </a:bodyPr>
          <a:lstStyle/>
          <a:p>
            <a:r>
              <a:rPr lang="en-US" sz="1200" b="1" kern="1200" dirty="0">
                <a:solidFill>
                  <a:schemeClr val="tx1"/>
                </a:solidFill>
                <a:latin typeface="+mn-lt"/>
                <a:ea typeface="+mn-ea"/>
                <a:cs typeface="+mn-cs"/>
              </a:rPr>
              <a:t>The New Oxford Annotated Bible (c) Oxford University Press, 1996. All rights reserved. Genesis 15</a:t>
            </a:r>
          </a:p>
          <a:p>
            <a:endParaRPr lang="en-US" sz="1200" b="1" kern="1200" dirty="0">
              <a:solidFill>
                <a:schemeClr val="tx1"/>
              </a:solidFill>
              <a:latin typeface="+mn-lt"/>
              <a:ea typeface="+mn-ea"/>
              <a:cs typeface="+mn-cs"/>
            </a:endParaRPr>
          </a:p>
          <a:p>
            <a:r>
              <a:rPr lang="en-US" sz="1200" b="1" kern="1200" dirty="0">
                <a:solidFill>
                  <a:schemeClr val="tx1"/>
                </a:solidFill>
                <a:latin typeface="+mn-lt"/>
                <a:ea typeface="+mn-ea"/>
                <a:cs typeface="+mn-cs"/>
              </a:rPr>
              <a:t>Footnotes:</a:t>
            </a:r>
          </a:p>
          <a:p>
            <a:endParaRPr lang="en-US" sz="1200" b="1" kern="120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15.1–21: The first covenant with Abraham. </a:t>
            </a:r>
            <a:r>
              <a:rPr lang="en-US" sz="1200" b="0" i="0" u="none" strike="noStrike" kern="1200" baseline="0" dirty="0">
                <a:solidFill>
                  <a:schemeClr val="tx1"/>
                </a:solidFill>
                <a:latin typeface="+mn-lt"/>
                <a:ea typeface="+mn-ea"/>
                <a:cs typeface="+mn-cs"/>
              </a:rPr>
              <a:t>The Lord promises Abraham protection, reward, and an heir in</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the wake of his recent military encounter with the eastern kings. </a:t>
            </a:r>
            <a:r>
              <a:rPr lang="en-US" sz="1200" b="1" i="0" u="none" strike="noStrike" kern="1200" baseline="0" dirty="0">
                <a:solidFill>
                  <a:schemeClr val="tx1"/>
                </a:solidFill>
                <a:latin typeface="+mn-lt"/>
                <a:ea typeface="+mn-ea"/>
                <a:cs typeface="+mn-cs"/>
              </a:rPr>
              <a:t>1: </a:t>
            </a:r>
            <a:r>
              <a:rPr lang="en-US" sz="1200" b="0" i="0" u="none" strike="noStrike" kern="1200" baseline="0" dirty="0">
                <a:solidFill>
                  <a:schemeClr val="tx1"/>
                </a:solidFill>
                <a:latin typeface="+mn-lt"/>
                <a:ea typeface="+mn-ea"/>
                <a:cs typeface="+mn-cs"/>
              </a:rPr>
              <a:t>The promise to be a </a:t>
            </a:r>
            <a:r>
              <a:rPr lang="en-US" sz="1200" b="0" i="1" u="none" strike="noStrike" kern="1200" baseline="0" dirty="0">
                <a:solidFill>
                  <a:schemeClr val="tx1"/>
                </a:solidFill>
                <a:latin typeface="+mn-lt"/>
                <a:ea typeface="+mn-ea"/>
                <a:cs typeface="+mn-cs"/>
              </a:rPr>
              <a:t>shield </a:t>
            </a:r>
            <a:r>
              <a:rPr lang="en-US" sz="1200" b="0" i="0" u="none" strike="noStrike" kern="1200" baseline="0" dirty="0">
                <a:solidFill>
                  <a:schemeClr val="tx1"/>
                </a:solidFill>
                <a:latin typeface="+mn-lt"/>
                <a:ea typeface="+mn-ea"/>
                <a:cs typeface="+mn-cs"/>
              </a:rPr>
              <a:t>(Heb “magen”) for</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Abraham echoes Melchizedek’s praise of the god who “delivered” (“miggen”) Abraham (14.20), and the </a:t>
            </a:r>
            <a:r>
              <a:rPr lang="en-US" sz="1200" b="0" i="1" u="none" strike="noStrike" kern="1200" baseline="0" dirty="0">
                <a:solidFill>
                  <a:schemeClr val="tx1"/>
                </a:solidFill>
                <a:latin typeface="+mn-lt"/>
                <a:ea typeface="+mn-ea"/>
                <a:cs typeface="+mn-cs"/>
              </a:rPr>
              <a:t>reward</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replaces the goods he had refused from the king of Sodom (14.21–24). </a:t>
            </a:r>
            <a:r>
              <a:rPr lang="en-US" sz="1200" b="1" i="0" u="none" strike="noStrike" kern="1200" baseline="0" dirty="0">
                <a:solidFill>
                  <a:schemeClr val="tx1"/>
                </a:solidFill>
                <a:latin typeface="+mn-lt"/>
                <a:ea typeface="+mn-ea"/>
                <a:cs typeface="+mn-cs"/>
              </a:rPr>
              <a:t>2–5: </a:t>
            </a:r>
            <a:r>
              <a:rPr lang="en-US" sz="1200" b="0" i="0" u="none" strike="noStrike" kern="1200" baseline="0" dirty="0">
                <a:solidFill>
                  <a:schemeClr val="tx1"/>
                </a:solidFill>
                <a:latin typeface="+mn-lt"/>
                <a:ea typeface="+mn-ea"/>
                <a:cs typeface="+mn-cs"/>
              </a:rPr>
              <a:t>The parallel objections from Abraham</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(vv. 2 and 3) and parallel divine responses (vv. 4 and 5) may be indicators of growth in this text, whether parallel</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sources (J and E; see the Introduction) or the supplementation of an earlier story by later material. </a:t>
            </a:r>
            <a:r>
              <a:rPr lang="en-US" sz="1200" b="1" i="0" u="none" strike="noStrike" kern="1200" baseline="0" dirty="0">
                <a:solidFill>
                  <a:schemeClr val="tx1"/>
                </a:solidFill>
                <a:latin typeface="+mn-lt"/>
                <a:ea typeface="+mn-ea"/>
                <a:cs typeface="+mn-cs"/>
              </a:rPr>
              <a:t>6: </a:t>
            </a:r>
            <a:r>
              <a:rPr lang="en-US" sz="1200" b="0" i="0" u="none" strike="noStrike" kern="1200" baseline="0" dirty="0">
                <a:solidFill>
                  <a:schemeClr val="tx1"/>
                </a:solidFill>
                <a:latin typeface="+mn-lt"/>
                <a:ea typeface="+mn-ea"/>
                <a:cs typeface="+mn-cs"/>
              </a:rPr>
              <a:t>This verse</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indicates that Abraham considered his objections answered. Though later tradition has generally understood</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God to be the one who reckoned righteousness to Abraham (e.g., Rom 4.9; Gal 3.6), the subject and object are</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not specified in Hebrew. </a:t>
            </a:r>
            <a:r>
              <a:rPr lang="en-US" sz="1200" b="0" i="1" u="none" strike="noStrike" kern="1200" baseline="0" dirty="0">
                <a:solidFill>
                  <a:schemeClr val="tx1"/>
                </a:solidFill>
                <a:latin typeface="+mn-lt"/>
                <a:ea typeface="+mn-ea"/>
                <a:cs typeface="+mn-cs"/>
              </a:rPr>
              <a:t>Righteousness </a:t>
            </a:r>
            <a:r>
              <a:rPr lang="en-US" sz="1200" b="0" i="0" u="none" strike="noStrike" kern="1200" baseline="0" dirty="0">
                <a:solidFill>
                  <a:schemeClr val="tx1"/>
                </a:solidFill>
                <a:latin typeface="+mn-lt"/>
                <a:ea typeface="+mn-ea"/>
                <a:cs typeface="+mn-cs"/>
              </a:rPr>
              <a:t>is being true to one’s social obligations and commitments. It is possible</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that it is Abraham here who reckons righteousness to the Lord, certifying that he now believes that the Lord will</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be true to his commitments in 15.1 (cf. 15.2–3). </a:t>
            </a:r>
            <a:r>
              <a:rPr lang="en-US" sz="1200" b="1" i="0" u="none" strike="noStrike" kern="1200" baseline="0" dirty="0">
                <a:solidFill>
                  <a:schemeClr val="tx1"/>
                </a:solidFill>
                <a:latin typeface="+mn-lt"/>
                <a:ea typeface="+mn-ea"/>
                <a:cs typeface="+mn-cs"/>
              </a:rPr>
              <a:t>7–21: </a:t>
            </a:r>
            <a:r>
              <a:rPr lang="en-US" sz="1200" b="0" i="0" u="none" strike="noStrike" kern="1200" baseline="0" dirty="0">
                <a:solidFill>
                  <a:schemeClr val="tx1"/>
                </a:solidFill>
                <a:latin typeface="+mn-lt"/>
                <a:ea typeface="+mn-ea"/>
                <a:cs typeface="+mn-cs"/>
              </a:rPr>
              <a:t>This section parallels the promise-objection-reassurance</a:t>
            </a:r>
            <a:r>
              <a:rPr lang="en-US" sz="1200" b="0" i="0" u="none" strike="noStrike" kern="1200" baseline="0">
                <a:solidFill>
                  <a:schemeClr val="tx1"/>
                </a:solidFill>
                <a:latin typeface="+mn-lt"/>
                <a:ea typeface="+mn-ea"/>
                <a:cs typeface="+mn-cs"/>
              </a:rPr>
              <a:t> pattern </a:t>
            </a:r>
            <a:r>
              <a:rPr lang="en-US" sz="1200" b="0" i="0" u="none" strike="noStrike" kern="1200" baseline="0" dirty="0">
                <a:solidFill>
                  <a:schemeClr val="tx1"/>
                </a:solidFill>
                <a:latin typeface="+mn-lt"/>
                <a:ea typeface="+mn-ea"/>
                <a:cs typeface="+mn-cs"/>
              </a:rPr>
              <a:t>of 15.1–6, but with the added component of a covenant ceremony sealing God’s promise to give Abraham</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the land. </a:t>
            </a:r>
            <a:r>
              <a:rPr lang="en-US" sz="1200" b="1" i="0" u="none" strike="noStrike" kern="1200" baseline="0" dirty="0">
                <a:solidFill>
                  <a:schemeClr val="tx1"/>
                </a:solidFill>
                <a:latin typeface="+mn-lt"/>
                <a:ea typeface="+mn-ea"/>
                <a:cs typeface="+mn-cs"/>
              </a:rPr>
              <a:t>9–17: </a:t>
            </a:r>
            <a:r>
              <a:rPr lang="en-US" sz="1200" b="0" i="0" u="none" strike="noStrike" kern="1200" baseline="0" dirty="0">
                <a:solidFill>
                  <a:schemeClr val="tx1"/>
                </a:solidFill>
                <a:latin typeface="+mn-lt"/>
                <a:ea typeface="+mn-ea"/>
                <a:cs typeface="+mn-cs"/>
              </a:rPr>
              <a:t>The ceremony (9–11,17) reflects an ancient practice in which the participants in a covenant</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oath passed through the dismembered parts of an animal and proclaimed a similar fate on themselves if they</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disobeyed the terms of the agreement (see Jer 34.18). Likely because of this, the Hebrew word for “making” a</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covenant is literally to “cut” a covenant (found in 15.18). In this case, God passes between the pieces in the form</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of </a:t>
            </a:r>
            <a:r>
              <a:rPr lang="en-US" sz="1200" b="0" i="0" u="none" strike="noStrike" kern="1200" baseline="0">
                <a:solidFill>
                  <a:schemeClr val="tx1"/>
                </a:solidFill>
                <a:latin typeface="+mn-lt"/>
                <a:ea typeface="+mn-ea"/>
                <a:cs typeface="+mn-cs"/>
              </a:rPr>
              <a:t>fire</a:t>
            </a:r>
            <a:r>
              <a:rPr lang="en-US" sz="1200" b="0" i="0" u="none" strike="noStrike" kern="1200" baseline="0" dirty="0">
                <a:solidFill>
                  <a:schemeClr val="tx1"/>
                </a:solidFill>
                <a:latin typeface="+mn-lt"/>
                <a:ea typeface="+mn-ea"/>
                <a:cs typeface="+mn-cs"/>
              </a:rPr>
              <a:t> (see Ex 3.2; 13.21). </a:t>
            </a:r>
            <a:r>
              <a:rPr lang="en-US" sz="1200" b="1" i="0" u="none" strike="noStrike" kern="1200" baseline="0" dirty="0">
                <a:solidFill>
                  <a:schemeClr val="tx1"/>
                </a:solidFill>
                <a:latin typeface="+mn-lt"/>
                <a:ea typeface="+mn-ea"/>
                <a:cs typeface="+mn-cs"/>
              </a:rPr>
              <a:t>12-16: </a:t>
            </a:r>
            <a:r>
              <a:rPr lang="en-US" sz="1200" b="0" i="0" u="none" strike="noStrike" kern="1200" baseline="0" dirty="0">
                <a:solidFill>
                  <a:schemeClr val="tx1"/>
                </a:solidFill>
                <a:latin typeface="+mn-lt"/>
                <a:ea typeface="+mn-ea"/>
                <a:cs typeface="+mn-cs"/>
              </a:rPr>
              <a:t>A speech has been inserted into this ceremony that echoes Abraham’s earlier</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triumph over the eastern kings at “Dan” and return from there with “goods” (Heb “rekush”; 14.14–16). Here in</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v. 14 God promises a future </a:t>
            </a:r>
            <a:r>
              <a:rPr lang="en-US" sz="1200" b="0" i="1" u="none" strike="noStrike" kern="1200" baseline="0" dirty="0">
                <a:solidFill>
                  <a:schemeClr val="tx1"/>
                </a:solidFill>
                <a:latin typeface="+mn-lt"/>
                <a:ea typeface="+mn-ea"/>
                <a:cs typeface="+mn-cs"/>
              </a:rPr>
              <a:t>judgment </a:t>
            </a:r>
            <a:r>
              <a:rPr lang="en-US" sz="1200" b="0" i="0" u="none" strike="noStrike" kern="1200" baseline="0" dirty="0">
                <a:solidFill>
                  <a:schemeClr val="tx1"/>
                </a:solidFill>
                <a:latin typeface="+mn-lt"/>
                <a:ea typeface="+mn-ea"/>
                <a:cs typeface="+mn-cs"/>
              </a:rPr>
              <a:t>(Heb “dan”) on Egypt and escape of Abraham’s descendants from there</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with yet more goods (again “rekush” in 15.14; see Ex 3.21–22; 12.33–36). Though this is promised in four generations</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at the end of the speech (15.16), a Priestly editor may have modified this in v. 13 to four hundred years</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in order to better match Priestly material in Exodus (Ex 12.40). </a:t>
            </a:r>
            <a:r>
              <a:rPr lang="en-US" sz="1200" b="1" i="0" u="none" strike="noStrike" kern="1200" baseline="0" dirty="0">
                <a:solidFill>
                  <a:schemeClr val="tx1"/>
                </a:solidFill>
                <a:latin typeface="+mn-lt"/>
                <a:ea typeface="+mn-ea"/>
                <a:cs typeface="+mn-cs"/>
              </a:rPr>
              <a:t>16: </a:t>
            </a:r>
            <a:r>
              <a:rPr lang="en-US" sz="1200" b="0" i="1" u="none" strike="noStrike" kern="1200" baseline="0" dirty="0">
                <a:solidFill>
                  <a:schemeClr val="tx1"/>
                </a:solidFill>
                <a:latin typeface="+mn-lt"/>
                <a:ea typeface="+mn-ea"/>
                <a:cs typeface="+mn-cs"/>
              </a:rPr>
              <a:t>The iniquity of the Amorites, </a:t>
            </a:r>
            <a:r>
              <a:rPr lang="en-US" sz="1200" b="0" i="0" u="none" strike="noStrike" kern="1200" baseline="0" dirty="0">
                <a:solidFill>
                  <a:schemeClr val="tx1"/>
                </a:solidFill>
                <a:latin typeface="+mn-lt"/>
                <a:ea typeface="+mn-ea"/>
                <a:cs typeface="+mn-cs"/>
              </a:rPr>
              <a:t>see Lev 20.23;</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Deut 9.4. </a:t>
            </a:r>
            <a:r>
              <a:rPr lang="en-US" sz="1200" b="1" i="0" u="none" strike="noStrike" kern="1200" baseline="0" dirty="0">
                <a:solidFill>
                  <a:schemeClr val="tx1"/>
                </a:solidFill>
                <a:latin typeface="+mn-lt"/>
                <a:ea typeface="+mn-ea"/>
                <a:cs typeface="+mn-cs"/>
              </a:rPr>
              <a:t>18–21: </a:t>
            </a:r>
            <a:r>
              <a:rPr lang="en-US" sz="1200" b="0" i="0" u="none" strike="noStrike" kern="1200" baseline="0" dirty="0">
                <a:solidFill>
                  <a:schemeClr val="tx1"/>
                </a:solidFill>
                <a:latin typeface="+mn-lt"/>
                <a:ea typeface="+mn-ea"/>
                <a:cs typeface="+mn-cs"/>
              </a:rPr>
              <a:t>The ceremony is concluded with God’s promise to give the land of the Canaanite peoples (cf.</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10.16–18) to Abraham. </a:t>
            </a:r>
            <a:r>
              <a:rPr lang="en-US" sz="1200" b="1" i="0" u="none" strike="noStrike" kern="1200" baseline="0" dirty="0">
                <a:solidFill>
                  <a:schemeClr val="tx1"/>
                </a:solidFill>
                <a:latin typeface="+mn-lt"/>
                <a:ea typeface="+mn-ea"/>
                <a:cs typeface="+mn-cs"/>
              </a:rPr>
              <a:t>18: </a:t>
            </a:r>
            <a:r>
              <a:rPr lang="en-US" sz="1200" b="0" i="0" u="none" strike="noStrike" kern="1200" baseline="0" dirty="0">
                <a:solidFill>
                  <a:schemeClr val="tx1"/>
                </a:solidFill>
                <a:latin typeface="+mn-lt"/>
                <a:ea typeface="+mn-ea"/>
                <a:cs typeface="+mn-cs"/>
              </a:rPr>
              <a:t>The boundaries given here are the broadest definition of the promised land in the</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Bible. They correspond to similarly broad, ideal descriptions of the land in the Deuteronomistic History (e.g.,</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2 Sam 8.3; 1 Kings 4.21; cf. Deut 1.7; 11.24; Josh 1.4). The phrase </a:t>
            </a:r>
            <a:r>
              <a:rPr lang="en-US" sz="1200" b="0" i="1" u="none" strike="noStrike" kern="1200" baseline="0" dirty="0">
                <a:solidFill>
                  <a:schemeClr val="tx1"/>
                </a:solidFill>
                <a:latin typeface="+mn-lt"/>
                <a:ea typeface="+mn-ea"/>
                <a:cs typeface="+mn-cs"/>
              </a:rPr>
              <a:t>river of Egypt </a:t>
            </a:r>
            <a:r>
              <a:rPr lang="en-US" sz="1200" b="0" i="0" u="none" strike="noStrike" kern="1200" baseline="0" dirty="0">
                <a:solidFill>
                  <a:schemeClr val="tx1"/>
                </a:solidFill>
                <a:latin typeface="+mn-lt"/>
                <a:ea typeface="+mn-ea"/>
                <a:cs typeface="+mn-cs"/>
              </a:rPr>
              <a:t>occurs only here, and may refer to the</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Nile. But elsewhere in the Bible (e.g., Num 34.5; 2 Kings 24.7; Isa 27.12) and in other sources, the “Wadi of Egypt”</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is apparently either the Wadi Besor or the Wadi el-Arish, both south of Gaza. </a:t>
            </a:r>
            <a:r>
              <a:rPr lang="en-US" sz="1200" b="1" i="0" u="none" strike="noStrike" kern="1200" baseline="0" dirty="0">
                <a:solidFill>
                  <a:schemeClr val="tx1"/>
                </a:solidFill>
                <a:latin typeface="+mn-lt"/>
                <a:ea typeface="+mn-ea"/>
                <a:cs typeface="+mn-cs"/>
              </a:rPr>
              <a:t>19–21: </a:t>
            </a:r>
            <a:r>
              <a:rPr lang="en-US" sz="1200" b="0" i="0" u="none" strike="noStrike" kern="1200" baseline="0" dirty="0">
                <a:solidFill>
                  <a:schemeClr val="tx1"/>
                </a:solidFill>
                <a:latin typeface="+mn-lt"/>
                <a:ea typeface="+mn-ea"/>
                <a:cs typeface="+mn-cs"/>
              </a:rPr>
              <a:t>The form of this list of ten</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nations to be displaced resembles the list of Canaanite groups in Gen 10.16–18, but its contents more resemble</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lists of Canaanite peoples in the Tetrateuch (e.g., Ex 3.8,17; 13.5) and Deuteronomistic History (e.g., Deut 7.1; 20.17;</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Josh 3.10). This list, however, is longer than others. Though it is missing the “Hivites” (see 10.16–18a n.), who occur</a:t>
            </a: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on most other lists, this list is unique in including the </a:t>
            </a:r>
            <a:r>
              <a:rPr lang="en-US" sz="1200" b="0" i="1" u="none" strike="noStrike" kern="1200" baseline="0" dirty="0">
                <a:solidFill>
                  <a:schemeClr val="tx1"/>
                </a:solidFill>
                <a:latin typeface="+mn-lt"/>
                <a:ea typeface="+mn-ea"/>
                <a:cs typeface="+mn-cs"/>
              </a:rPr>
              <a:t>Kenites, Kenizzites, Kadmonites, </a:t>
            </a:r>
            <a:r>
              <a:rPr lang="en-US" sz="1200" b="0" i="0" u="none" strike="noStrike" kern="1200" baseline="0" dirty="0">
                <a:solidFill>
                  <a:schemeClr val="tx1"/>
                </a:solidFill>
                <a:latin typeface="+mn-lt"/>
                <a:ea typeface="+mn-ea"/>
                <a:cs typeface="+mn-cs"/>
              </a:rPr>
              <a:t>and </a:t>
            </a:r>
            <a:r>
              <a:rPr lang="en-US" sz="1200" b="0" i="1" u="none" strike="noStrike" kern="1200" baseline="0" dirty="0">
                <a:solidFill>
                  <a:schemeClr val="tx1"/>
                </a:solidFill>
                <a:latin typeface="+mn-lt"/>
                <a:ea typeface="+mn-ea"/>
                <a:cs typeface="+mn-cs"/>
              </a:rPr>
              <a:t>Rephaim.</a:t>
            </a:r>
            <a:endParaRPr lang="en-US" sz="1200" b="0" i="1" u="none" strike="noStrike" kern="1200" baseline="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868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5859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Oxford Annotated Page 27</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977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Abram’s Promised Land — Genesis 15:18–21</a:t>
            </a:r>
          </a:p>
          <a:p>
            <a:r>
              <a:rPr lang="en-US" dirty="0"/>
              <a:t>As God seals the covenant of Genesis 15, the gift of land is defined as the territory of ten peoples, with boundaries reaching “from the river of Egypt to the great river, the river Euphrates” (15:18) — the broadest description of the promised land in the Bible, corresponding to the ideal extent of David’s empire.</a:t>
            </a:r>
          </a:p>
          <a:p>
            <a:r>
              <a:rPr lang="en-US" b="1" dirty="0"/>
              <a:t>The ten nations to be displaced (15:19–21):</a:t>
            </a:r>
          </a:p>
          <a:p>
            <a:r>
              <a:rPr lang="en-US" dirty="0"/>
              <a:t>• Kenites — nomadic metalworkers associated with the southern desert and the Negev.</a:t>
            </a:r>
          </a:p>
          <a:p>
            <a:r>
              <a:rPr lang="en-US" dirty="0"/>
              <a:t>• Kenizzites — a clan linked with Edom and the family of Caleb (not located on the map).</a:t>
            </a:r>
          </a:p>
          <a:p>
            <a:r>
              <a:rPr lang="en-US" dirty="0"/>
              <a:t>• Kadmonites — literally “easterners”; an otherwise unknown people (not located on the map).</a:t>
            </a:r>
          </a:p>
          <a:p>
            <a:r>
              <a:rPr lang="en-US" dirty="0"/>
              <a:t>• Hittites — settlers of the central hill country who bear the name of the Anatolian empire.</a:t>
            </a:r>
          </a:p>
          <a:p>
            <a:r>
              <a:rPr lang="en-US" dirty="0"/>
              <a:t>• Perizzites — frequently paired with the Canaanites; understood as rural, unwalled-village dwellers.</a:t>
            </a:r>
          </a:p>
          <a:p>
            <a:r>
              <a:rPr lang="en-US" dirty="0"/>
              <a:t>• Rephaim — remembered as the land’s ancient giant inhabitants (not located on the map).</a:t>
            </a:r>
          </a:p>
          <a:p>
            <a:r>
              <a:rPr lang="en-US" dirty="0"/>
              <a:t>• Amorites — highland peoples; the term is also used broadly for the land’s earlier inhabitants.</a:t>
            </a:r>
          </a:p>
          <a:p>
            <a:r>
              <a:rPr lang="en-US" dirty="0"/>
              <a:t>• Canaanites — lowland and coastal peoples who give the land its name.</a:t>
            </a:r>
          </a:p>
          <a:p>
            <a:r>
              <a:rPr lang="en-US" dirty="0"/>
              <a:t>• </a:t>
            </a:r>
            <a:r>
              <a:rPr lang="en-US" dirty="0" err="1"/>
              <a:t>Girgashites</a:t>
            </a:r>
            <a:r>
              <a:rPr lang="en-US" dirty="0"/>
              <a:t> — a Canaanite group named in covenant lists (not located on the map).</a:t>
            </a:r>
          </a:p>
          <a:p>
            <a:r>
              <a:rPr lang="en-US" dirty="0"/>
              <a:t>• Jebusites — the inhabitants of Jerusalem until David’s conquest of the city.</a:t>
            </a:r>
          </a:p>
          <a:p>
            <a:r>
              <a:rPr lang="en-US" dirty="0"/>
              <a:t>This list is unusually long and is unique among such lists in including the Kenites, Kenizzites, Kadmonites, and Rephaim. The Kenizzites, Rephaim, and </a:t>
            </a:r>
            <a:r>
              <a:rPr lang="en-US" dirty="0" err="1"/>
              <a:t>Girgashites</a:t>
            </a:r>
            <a:r>
              <a:rPr lang="en-US" dirty="0"/>
              <a:t> could not be assigned a fixed location and are noted separately on the map.</a:t>
            </a:r>
          </a:p>
        </p:txBody>
      </p:sp>
      <p:sp>
        <p:nvSpPr>
          <p:cNvPr id="4" name="Slide Number Placeholder 3"/>
          <p:cNvSpPr>
            <a:spLocks noGrp="1"/>
          </p:cNvSpPr>
          <p:nvPr>
            <p:ph type="sldNum" sz="quarter" idx="10"/>
          </p:nvPr>
        </p:nvSpPr>
        <p:spPr/>
        <p:txBody>
          <a:bodyPr/>
          <a:lstStyle/>
          <a:p>
            <a:fld id="{796E4CF2-A06E-4023-9818-47B7BCC8FAF4}" type="slidenum">
              <a:rPr lang="en-US"/>
              <a:t>34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The </a:t>
            </a:r>
            <a:r>
              <a:rPr lang="en-US" dirty="0"/>
              <a:t>New Oxford Annotated Bible (c) Oxford University Press, 1996. All </a:t>
            </a:r>
            <a:r>
              <a:rPr lang="en-US" b="1" dirty="0"/>
              <a:t>rights reserved.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9451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3EA0A-8361-4FE8-AB39-1D27D1045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769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Abraham</a:t>
            </a:r>
          </a:p>
          <a:p>
            <a:r>
              <a:rPr lang="en-US" dirty="0"/>
              <a:t>Abraham. Abraham is the earliest biblical character who is delineated clearly enough to be correlated, to a limited extent, within world history. His homeland on the Fertile Crescent (possibly at Haran, at least in Genesis 12.1-5) and movements southeast toward Chaldean Ur (Genesis 11.31), then west to Canaan and Egypt, correspond to known Amorite migratory and commercial routes. He may have been a caravan merchant, though the Bible presents him only as a pastoralist. This vague relation of Abraham to history does not exclude debate as to how much of his biography might have been worked up for vividness or as retrojection of a later tribal unity. More insistent claims of historicity presume contemporaneity with Hammurapi (despite the discredited equation of the latter with Amraphel [Genesis 14.1]). An even earlier date was put forward on the basis of some premature interpretations of Sodom at Ebla. The name Abram (= Abiram, as Abner = Abiner), used in Genesis from Genesis 11.27 to Genesis 17.5, is there ritually changed to Abraham, a normal dialectal variant, though explained in relation to </a:t>
            </a:r>
            <a:r>
              <a:rPr lang="en-US"/>
              <a:t>ab-hamon</a:t>
            </a:r>
            <a:r>
              <a:rPr lang="en-US" dirty="0"/>
              <a:t>, "father of many."</a:t>
            </a:r>
          </a:p>
          <a:p>
            <a:r>
              <a:rPr lang="en-US" dirty="0"/>
              <a:t>A certain unity in the whole Abraham saga (Genesis 11.27-25.11) involves a rich variety of peoples and individuals conditioning his activity; twenty-two separate episodes are discernible (see L. Hicks, Interpreter's Dictionary of the Bible 1.16). Eleven are attributed to the Yahwist (J): base around Haran, Genesis 11.28-30; call westward, Genesis 12.1-3; Canaan pause, Genesis 12.4-9; separation from Lot, Genesis 13.1-13; promise involving Mamre, Genesis 13.14-18; progeny like stars, covenant-incubation, Genesis 15.1-6; Genesis 15.7-24; Hagar, Genesis 16; the three at Mamre, Genesis 18.1-15; vain plea for Sodom, Genesis 18.16-33; birth of Isaac, Genesis 21.1-7; and old age, Genesis 24.1-25.11. Five other episodes suggest the Elohist (E): parts of the narrative of the covenant in Genesis 15, especially Genesis 15.13-16; Gerar, Genesis 20; Ishmael expelled, Genesis 21.6-21; Abimelech Genesis 21.22-34; and the call to sacrifice Isaac, Genesis 22 (See Aqedah). The Priestly (P) additions include: journey to Canaan, parts of Genesis 11-12; birth of Ishmael, Genesis 16.1-16; covenant of </a:t>
            </a:r>
            <a:r>
              <a:rPr lang="en-US"/>
              <a:t>El-Shaddai </a:t>
            </a:r>
            <a:r>
              <a:rPr lang="en-US" dirty="0"/>
              <a:t>and circumcision, Genesis 17; birth of Isaac, Genesis 21.1-3; Machpelah, Genesis 23; death, Genesis 25.7-11; and, less clearly, the unique episode concerning Melchizedek (Genesis 14).</a:t>
            </a:r>
          </a:p>
          <a:p>
            <a:r>
              <a:rPr lang="en-US" dirty="0"/>
              <a:t>The three strands respectively see Abraham as "father of all nations" (J); "model of faith" (E; see Romans 4.9; Hebrews 11.8); and "guarantor of Israel's survival" (P, in the context of exile). The covenant with Abraham is also a blessing for all the peoples of the earth (Genesis 12.3; Genesis 18.18) and especially a bond of religious unity with his other descendants, the Ishmaelites (Arabs: Genesis 21.21; Genesis 25.12). Abraham's progress from (Ur or) Haran through Canaan into Egypt involves numerous theophanies (Genesis 12.6, Shechem; Genesis 12.8, Bethel; Genesis 13.18, Hebron; Genesis 21.33, </a:t>
            </a:r>
            <a:r>
              <a:rPr lang="en-US"/>
              <a:t>Beer-sheba</a:t>
            </a:r>
            <a:r>
              <a:rPr lang="en-US" dirty="0"/>
              <a:t>; Genesis 22.14, Moriah), justifying his eventual takeover of the whole area (Genesis 13.14-17) or, more sweepingly, the takeover by "his god" (El) of the cult of the local El, not clearly seen as either identical or different.</a:t>
            </a:r>
          </a:p>
          <a:p>
            <a:r>
              <a:rPr lang="en-US" dirty="0"/>
              <a:t>In Deuteronomy, Abraham is associated with Isaac and Jacob (Deuteronomy 1.8; Deuteronomy 6.10); the three are often generalized as "your fathers" (Deuteronomy 9.18; Deuteronomy 11.9; NRSV: "your ancestors"), especially as those with whom God made a covenant (Deuteronomy 7.12; Deuteronomy 8.18), a covenant still in force (Deuteronomy 5.3). The Deuteronomic history recalls Abraham in Joshua 24.2-3; 1 Kings 18.36; 2 Kings 13.23; but it is surprising how seldom he is mentioned there, as well as in the Psalms (only Psalm 47.9; Psalm 105.6; Psalm 105.9; Psalm 105.42) and the preexilic prophets (only Micah 7.20, probably a late addition). The poorer classes of Judah who never were sent into exile justified their inheritance as the promise to Abraham (Ezekiel 33.24), but the stronger group of returnees attributed their own liberation to God's faithfulness to Abraham "my friend" (Isaiah 41.8, prominent in James 2.23 and in Muslim tradition, notably as the name of Hebron, al-Halil). Abraham is often mentioned in the book of Jubilees and sometimes in other pseudepigrapha.</a:t>
            </a:r>
          </a:p>
          <a:p>
            <a:r>
              <a:rPr lang="en-US" dirty="0"/>
              <a:t>Abraham is second only to Moses among New Testament mentions of biblical heroes. Sometimes this is in a slightly belittling sense, when he is claimed as father of the impious (Matthew 3.9; John 8.39). More often the truly Abrahamic descent of the Jews is acknowledged as a stimulus for them to live up to their heritage (Luke 19.9; Luke 16.24; Hebrews 6.13). This true but qualified descent from Abraham forms a key factor in Paul's anguished efforts to determine how and in what sense Christianity can claim the promises made to Israel (Romans 4.1; Romans 4.13; Galatians 3.7; Galatians 4.22). Ultimately, as father of all believers (Galatians 3.7), Abraham is to be looked to as a source of unity and harmony rather than dissent among Jews, Christians, and Muslims.</a:t>
            </a:r>
          </a:p>
          <a:p>
            <a:r>
              <a:rPr lang="en-US" dirty="0"/>
              <a:t>See Also Abraham's Bosom; Ancestors, The; Genesis, The Book of; Pentateuch.</a:t>
            </a:r>
          </a:p>
          <a:p>
            <a:r>
              <a:rPr lang="en-US" dirty="0"/>
              <a:t>ROBERT NORTH</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C26DE1-B150-4408-A0F7-FA1155C26B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8164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Covenant</a:t>
            </a:r>
          </a:p>
          <a:p>
            <a:r>
              <a:rPr lang="en-US" dirty="0"/>
              <a:t>Covenant. One of the fundamental theological motifs of the Hebrew and Christian scriptures. Eventually the expressions "old covenant" and "new covenant," which once referred to two eras (Jeremiah 31.31-33) or dispensations (2 Corinthians 3.4-11), came to designate the two parts of the Christian Bible, the Old Testament (Covenant) and the New.</a:t>
            </a:r>
          </a:p>
          <a:p>
            <a:r>
              <a:rPr lang="en-US" dirty="0"/>
              <a:t>The Hebrew term for covenant (</a:t>
            </a:r>
            <a:r>
              <a:rPr lang="en-US"/>
              <a:t>berit</a:t>
            </a:r>
            <a:r>
              <a:rPr lang="en-US" dirty="0"/>
              <a:t>) seems to have the root meaning of "bond, fetter," indicating a binding relationship; the idea of "binding, putting together" is also suggested in the Greek term </a:t>
            </a:r>
            <a:r>
              <a:rPr lang="en-US"/>
              <a:t>synthēkē</a:t>
            </a:r>
            <a:r>
              <a:rPr lang="en-US" dirty="0"/>
              <a:t>. Another term used in the New Testament is </a:t>
            </a:r>
            <a:r>
              <a:rPr lang="en-US"/>
              <a:t>diathēkē </a:t>
            </a:r>
            <a:r>
              <a:rPr lang="en-US" dirty="0"/>
              <a:t>("will, testament"), pointing more to the obligatory or legal aspect of a covenant. The meaning of covenant, however, is not determined primarily by etymology but by how these and related terms function in various literary contexts. In general, covenant signifies a relationship based on commitment, which includes both promises and obligations, and which has the quality of reliability and durability. The relationship is usually sealed by a rite—for example, an oath, sacred meal, blood sacrifice, invocation of blessings and curses—which makes it binding.</a:t>
            </a:r>
          </a:p>
          <a:p>
            <a:r>
              <a:rPr lang="en-US" dirty="0"/>
              <a:t>In the Hebrew Bible, various secular covenants are mentioned: covenants between leaders of two peoples (Abraham and Abimelech, Genesis 21.25-32), between two heads of state (Ahab and Benhadad, 1 Kings 20.34), between king and people (David and the elders of Israel, 1 Chronicles 11.3), between a revolutionary priest and the army (Jehoiada, 2 Kings 11.4), between a conquering king and a vassal (Nebuchadrezzar and a Judean prince, Ezekiel 17.13-19; cf. 1 Samuel 11.1). These treaties or pacts were usually thought to be supervised by the deity. This was the case for instance, in the covenant between Jacob and Laban, which was sealed with a sacred meal and which concluded with a prayer that God would see to it that both sides lived up to the terms of the agreement (Genesis 31.44-54). Likewise the covenant between Jonathan and David, based on the loyalty (</a:t>
            </a:r>
            <a:r>
              <a:rPr lang="en-US"/>
              <a:t>hesed</a:t>
            </a:r>
            <a:r>
              <a:rPr lang="en-US" dirty="0"/>
              <a:t>) of friendship, was "a covenant before Yahweh" (1 Samuel 23.18).</a:t>
            </a:r>
          </a:p>
          <a:p>
            <a:r>
              <a:rPr lang="en-US" dirty="0"/>
              <a:t>In the ancient world, covenants or treaties often governed the relations between peoples. There were parity treaties between two equal sovereign states, and there were overlord treaties between a powerful monarch and a vassal state. Illustrative of the latter is the suzerainty treaty form of the second and first millennia, which apparently influenced Israel's Mosaic covenant theology found in the book of Deuteronomy. These treaties included such elements as a summary of the benevolent deeds of the overlord, the stipulations binding on the vassal who receives favor and protection, and the sanctions of blessings and curses in case of obedience or disobedience.</a:t>
            </a:r>
          </a:p>
          <a:p>
            <a:r>
              <a:rPr lang="en-US" dirty="0"/>
              <a:t>Covenant expresses a novel element of the religion of ancient Israel: the people are bound in relationship to the one God, Yahweh, who makes an exclusive </a:t>
            </a:r>
            <a:r>
              <a:rPr lang="en-US"/>
              <a:t>("</a:t>
            </a:r>
            <a:r>
              <a:rPr lang="en-US" dirty="0"/>
              <a:t>jealous") claim upon their loyalty in worship and social life. In a larger sense, the relationship between all creatures and their creator is expressed in the universal covenant with Noah (Genesis 9.1-17), which assures God's faithful pledge to humanity, to nonhuman creatures, and to the earth itself. In the Pentateuch, however, primary emphasis is given to God's covenant with the Israelite people, portrayed in the migration of Abraham and Sarah in response to the divine promise (Genesis 11.31-12.7) and the special relationship between God and their descendants (Genesis 15.1-21; Genesis 17.1-22). In the biblical narrative, the covenant with Israel's ancestors is the prelude to the crucial events of the Exodus and the Mosaic covenant at Sinai and is supplemented by the covenant between God and the Davidic monarch, who mediates God's cosmic rule, manifest in the anointed one (the reigning ruler) and in the Temple of Zion (Psalm 78.67-72; 2 Samuel 7).</a:t>
            </a:r>
          </a:p>
          <a:p>
            <a:r>
              <a:rPr lang="en-US" dirty="0"/>
              <a:t>The covenants between God and the people are all covenants of divine favor or grace (Hebr. </a:t>
            </a:r>
            <a:r>
              <a:rPr lang="en-US"/>
              <a:t>hesed</a:t>
            </a:r>
            <a:r>
              <a:rPr lang="en-US" dirty="0"/>
              <a:t>). They express God's gracious commitment and faithfulness and thus establish a continuing relationship. They differ from one another theologically at the point of whether the accent falls upon God's loyalty, which endows the relationship with constancy and durability, or upon the people's response, which is subject to human weakness and sin. The Abrahamic and Davidic covenants belong to the type of the "everlasting covenant" (</a:t>
            </a:r>
            <a:r>
              <a:rPr lang="en-US"/>
              <a:t>berit olam</a:t>
            </a:r>
            <a:r>
              <a:rPr lang="en-US" dirty="0"/>
              <a:t>), for they rest upon divine grace alone and are not conditioned by human behavior. On the other hand, the Mosaic covenant, set forth classically in the book of Deuteronomy, has a strong conditional note, for its endurance depends on the people's obedience to the covenant commandments.</a:t>
            </a:r>
          </a:p>
          <a:p>
            <a:r>
              <a:rPr lang="en-US" dirty="0"/>
              <a:t>Furthermore, all of God's covenants with Israel include divine promises, as well as human obligations, though they differ as to which is emphasized. The Abrahamic covenant is primarily a promissory covenant. In it God imposes no conditions (circumcision is a sign, not a legal condition of the relationship) but rather gives promises: the land as an everlasting possession, numerous posterity, and a special relationship between God and the descendants of Abraham and Sarah (Genesis 17.7-8). Similarly, the Davidic covenant, perhaps on the analogy of royal grants of the ancient Near East, does not impose legal conditions, but offers a gracious promise of an unbroken succession of kings upon the throne of David (2 Samuel 7). Although unfaithful kings will be chastised if they behave badly in office, God will not abrogate</a:t>
            </a:r>
          </a:p>
          <a:p>
            <a:r>
              <a:rPr lang="en-US" dirty="0"/>
              <a:t>The Oxford Companion to the Bible (c) Oxford University Press, 1996. All rights reserved.</a:t>
            </a:r>
          </a:p>
          <a:p>
            <a:r>
              <a:rPr lang="en-US" dirty="0"/>
              <a:t>the covenant promises of grace made to David (Psalm 89; See Also Kingship and Monarchy). The Mosaic covenant, however, like the suzerainty treaties of the ancient world, is a covenant of obligation, subject to the sanctions of blessings and curses (Deuteronomy 30.15-20). If the people are unfaithful and disobey the covenant stipulations, they will be punished for breaking the covenant. Carried to the extreme, this covenant could even be annulled, so that no longer would Yahweh be their God and no longer would Israel be God's people (Hosea 1.9). The renewal of the covenant, in this view, would be based solely on God's forgiving grace (Exodus 34.6-9; Jeremiah 31.31-33; Ezekiel 16.59-63).</a:t>
            </a:r>
          </a:p>
          <a:p>
            <a:r>
              <a:rPr lang="en-US" dirty="0"/>
              <a:t>The New Testament draws upon all of these covenant traditions. In some circles, however, there was a strong preference for the promissory covenants associated with Abraham and David (cf. "the covenants of promise," Ephesians 2.12). Paul's interpretation of the new relationship between God and people, shown by the display of God's grace in Jesus Christ, sent him back beyond the Mosaic covenant of obligation to the Abrahamic promissory covenant (Galatians 3.6-18). And the promissory Davidic covenant, found especially in the prophecy of the book of Isaiah, provided a theological context for the announcement that Jesus is the Messiah (Christ), the Son of God.</a:t>
            </a:r>
          </a:p>
          <a:p>
            <a:r>
              <a:rPr lang="en-US" dirty="0"/>
              <a:t>See Also Biblical Theology, article on Old Testament.</a:t>
            </a:r>
          </a:p>
          <a:p>
            <a:r>
              <a:rPr lang="en-US" dirty="0"/>
              <a:t>BERNHARD W. ANDERSON</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C25B1-A62E-482D-B6C5-474D9E4F72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221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3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Covenant</a:t>
            </a:r>
          </a:p>
          <a:p>
            <a:r>
              <a:rPr lang="en-US" dirty="0"/>
              <a:t>Covenant. One of the fundamental theological motifs of the Hebrew and Christian scriptures. Eventually the expressions "old covenant" and "new covenant," which once referred to two eras (Jeremiah 31.31-33) or dispensations (2 Corinthians 3.4-11), came to designate the two parts of the Christian Bible, the Old Testament (Covenant) and the New.</a:t>
            </a:r>
          </a:p>
          <a:p>
            <a:r>
              <a:rPr lang="en-US" dirty="0"/>
              <a:t>The Hebrew term for covenant (</a:t>
            </a:r>
            <a:r>
              <a:rPr lang="en-US"/>
              <a:t>berit</a:t>
            </a:r>
            <a:r>
              <a:rPr lang="en-US" dirty="0"/>
              <a:t>) seems to have the root meaning of "bond, fetter," indicating a binding relationship; the idea of "binding, putting together" is also suggested in the Greek term </a:t>
            </a:r>
            <a:r>
              <a:rPr lang="en-US"/>
              <a:t>synthēkē</a:t>
            </a:r>
            <a:r>
              <a:rPr lang="en-US" dirty="0"/>
              <a:t>. Another term used in the New Testament is </a:t>
            </a:r>
            <a:r>
              <a:rPr lang="en-US"/>
              <a:t>diathēkē </a:t>
            </a:r>
            <a:r>
              <a:rPr lang="en-US" dirty="0"/>
              <a:t>("will, testament"), pointing more to the obligatory or legal aspect of a covenant. The meaning of covenant, however, is not determined primarily by etymology but by how these and related terms function in various literary contexts. In general, covenant signifies a relationship based on commitment, which includes both promises and obligations, and which has the quality of reliability and durability. The relationship is usually sealed by a rite—for example, an oath, sacred meal, blood sacrifice, invocation of blessings and curses—which makes it binding.</a:t>
            </a:r>
          </a:p>
          <a:p>
            <a:r>
              <a:rPr lang="en-US" dirty="0"/>
              <a:t>In the Hebrew Bible, various secular covenants are mentioned: covenants between leaders of two peoples (Abraham and Abimelech, Genesis 21.25-32), between two heads of state (Ahab and Benhadad, 1 Kings 20.34), between king and people (David and the elders of Israel, 1 Chronicles 11.3), between a revolutionary priest and the army (Jehoiada, 2 Kings 11.4), between a conquering king and a vassal (Nebuchadrezzar and a Judean prince, Ezekiel 17.13-19; cf. 1 Samuel 11.1). These treaties or pacts were usually thought to be supervised by the deity. This was the case for instance, in the covenant between Jacob and Laban, which was sealed with a sacred meal and which concluded with a prayer that God would see to it that both sides lived up to the terms of the agreement (Genesis 31.44-54). Likewise the covenant between Jonathan and David, based on the loyalty (</a:t>
            </a:r>
            <a:r>
              <a:rPr lang="en-US"/>
              <a:t>hesed</a:t>
            </a:r>
            <a:r>
              <a:rPr lang="en-US" dirty="0"/>
              <a:t>) of friendship, was "a covenant before Yahweh" (1 Samuel 23.18).</a:t>
            </a:r>
          </a:p>
          <a:p>
            <a:r>
              <a:rPr lang="en-US" dirty="0"/>
              <a:t>In the ancient world, covenants or treaties often governed the relations between peoples. There were parity treaties between two equal sovereign states, and there were overlord treaties between a powerful monarch and a vassal state. Illustrative of the latter is the suzerainty treaty form of the second and first millennia, which apparently influenced Israel's Mosaic covenant theology found in the book of Deuteronomy. These treaties included such elements as a summary of the benevolent deeds of the overlord, the stipulations binding on the vassal who receives favor and protection, and the sanctions of blessings and curses in case of obedience or disobedience.</a:t>
            </a:r>
          </a:p>
          <a:p>
            <a:r>
              <a:rPr lang="en-US" dirty="0"/>
              <a:t>Covenant expresses a novel element of the religion of ancient Israel: the people are bound in relationship to the one God, Yahweh, who makes an exclusive </a:t>
            </a:r>
            <a:r>
              <a:rPr lang="en-US"/>
              <a:t>("</a:t>
            </a:r>
            <a:r>
              <a:rPr lang="en-US" dirty="0"/>
              <a:t>jealous") claim upon their loyalty in worship and social life. In a larger sense, the relationship between all creatures and their creator is expressed in the universal covenant with Noah (Genesis 9.1-17), which assures God's faithful pledge to humanity, to nonhuman creatures, and to the earth itself. In the Pentateuch, however, primary emphasis is given to God's covenant with the Israelite people, portrayed in the migration of Abraham and Sarah in response to the divine promise (Genesis 11.31-12.7) and the special relationship between God and their descendants (Genesis 15.1-21; Genesis 17.1-22). In the biblical narrative, the covenant with Israel's ancestors is the prelude to the crucial events of the Exodus and the Mosaic covenant at Sinai and is supplemented by the covenant between God and the Davidic monarch, who mediates God's cosmic rule, manifest in the anointed one (the reigning ruler) and in the Temple of Zion (Psalm 78.67-72; 2 Samuel 7).</a:t>
            </a:r>
          </a:p>
          <a:p>
            <a:r>
              <a:rPr lang="en-US" dirty="0"/>
              <a:t>The covenants between God and the people are all covenants of divine favor or grace (Hebr. </a:t>
            </a:r>
            <a:r>
              <a:rPr lang="en-US"/>
              <a:t>hesed</a:t>
            </a:r>
            <a:r>
              <a:rPr lang="en-US" dirty="0"/>
              <a:t>). They express God's gracious commitment and faithfulness and thus establish a continuing relationship. They differ from one another theologically at the point of whether the accent falls upon God's loyalty, which endows the relationship with constancy and durability, or upon the people's response, which is subject to human weakness and sin. The Abrahamic and Davidic covenants belong to the type of the "everlasting covenant" (</a:t>
            </a:r>
            <a:r>
              <a:rPr lang="en-US"/>
              <a:t>berit olam</a:t>
            </a:r>
            <a:r>
              <a:rPr lang="en-US" dirty="0"/>
              <a:t>), for they rest upon divine grace alone and are not conditioned by human behavior. On the other hand, the Mosaic covenant, set forth classically in the book of Deuteronomy, has a strong conditional note, for its endurance depends on the people's obedience to the covenant commandments.</a:t>
            </a:r>
          </a:p>
          <a:p>
            <a:r>
              <a:rPr lang="en-US" dirty="0"/>
              <a:t>Furthermore, all of God's covenants with Israel include divine promises, as well as human obligations, though they differ as to which is emphasized. The Abrahamic covenant is primarily a promissory covenant. In it God imposes no conditions (circumcision is a sign, not a legal condition of the relationship) but rather gives promises: the land as an everlasting possession, numerous posterity, and a special relationship between God and the descendants of Abraham and Sarah (Genesis 17.7-8). Similarly, the Davidic covenant, perhaps on the analogy of royal grants of the ancient Near East, does not impose legal conditions, but offers a gracious promise of an unbroken succession of kings upon the throne of David (2 Samuel 7). Although unfaithful kings will be chastised if they behave badly in office, God will not abrogate</a:t>
            </a:r>
          </a:p>
          <a:p>
            <a:r>
              <a:rPr lang="en-US" dirty="0"/>
              <a:t>The Oxford Companion to the Bible (c) Oxford University Press, 1996. All rights reserved.</a:t>
            </a:r>
          </a:p>
          <a:p>
            <a:r>
              <a:rPr lang="en-US" dirty="0"/>
              <a:t>the covenant promises of grace made to David (Psalm 89; See Also Kingship and Monarchy). The Mosaic covenant, however, like the suzerainty treaties of the ancient world, is a covenant of obligation, subject to the sanctions of blessings and curses (Deuteronomy 30.15-20). If the people are unfaithful and disobey the covenant stipulations, they will be punished for breaking the covenant. Carried to the extreme, this covenant could even be annulled, so that no longer would Yahweh be their God and no longer would Israel be God's people (Hosea 1.9). The renewal of the covenant, in this view, would be based solely on God's forgiving grace (Exodus 34.6-9; Jeremiah 31.31-33; Ezekiel 16.59-63).</a:t>
            </a:r>
          </a:p>
          <a:p>
            <a:r>
              <a:rPr lang="en-US" dirty="0"/>
              <a:t>The New Testament draws upon all of these covenant traditions. In some circles, however, there was a strong preference for the promissory covenants associated with Abraham and David (cf. "the covenants of promise," Ephesians 2.12). Paul's interpretation of the new relationship between God and people, shown by the display of God's grace in Jesus Christ, sent him back beyond the Mosaic covenant of obligation to the Abrahamic promissory covenant (Galatians 3.6-18). And the promissory Davidic covenant, found especially in the prophecy of the book of Isaiah, provided a theological context for the announcement that Jesus is the Messiah (Christ), the Son of God.</a:t>
            </a:r>
          </a:p>
          <a:p>
            <a:r>
              <a:rPr lang="en-US" dirty="0"/>
              <a:t>See Also Biblical Theology, article on Old Testament.</a:t>
            </a:r>
          </a:p>
          <a:p>
            <a:r>
              <a:rPr lang="en-US" dirty="0"/>
              <a:t>BERNHARD W. ANDERSON</a:t>
            </a:r>
          </a:p>
          <a:p>
            <a:r>
              <a:rPr lang="en-US" dirty="0"/>
              <a:t>The Oxford Companion to the Bible (c) Oxford University Press, 1996. All rights reserved.</a:t>
            </a:r>
          </a:p>
          <a:p>
            <a:endParaRPr lang="en-US" dirty="0"/>
          </a:p>
          <a:p>
            <a:r>
              <a:rPr lang="en-US" dirty="0"/>
              <a:t>Covenant   </a:t>
            </a:r>
            <a:br>
              <a:rPr lang="en-US" dirty="0"/>
            </a:br>
            <a:br>
              <a:rPr lang="en-US" dirty="0"/>
            </a:br>
            <a:r>
              <a:rPr lang="en-US" dirty="0"/>
              <a:t>The OT tells many stories of God's covenant with the people of Israel. God made a covenant with Noah and his descendants that there will never again be a flood to destroy the earth. Noah serves as mediator of this covenant between God and all that lives on the earth. God's bow in the clouds was the sign of this covenant (Gn </a:t>
            </a:r>
            <a:r>
              <a:rPr lang="en-US"/>
              <a:t>9:8-17</a:t>
            </a:r>
            <a:r>
              <a:rPr lang="en-US" dirty="0"/>
              <a:t>). God also made a covenant with Abraham, in which God promised Abraham that his posterity would be as numerous as the stars and that Abraham's descendants would have the promised land (Gn </a:t>
            </a:r>
            <a:r>
              <a:rPr lang="en-US"/>
              <a:t>15:1-21</a:t>
            </a:r>
            <a:r>
              <a:rPr lang="en-US" dirty="0"/>
              <a:t>). God made a covenant with Moses that the people of Israel would be God's people, and God would be their God. God also promised to free them from the burdens of the Egyptians and to bring them to the land that God covenanted to give to Abraham, Isaac, and Jacob (Ex </a:t>
            </a:r>
            <a:r>
              <a:rPr lang="en-US"/>
              <a:t>6:2-8</a:t>
            </a:r>
            <a:r>
              <a:rPr lang="en-US" dirty="0"/>
              <a:t>). God's covenant with Moses and the people of Israel was to be lived out by them in terms of the Ten Commandments (see Ex </a:t>
            </a:r>
            <a:r>
              <a:rPr lang="en-US"/>
              <a:t>20:1-17</a:t>
            </a:r>
            <a:r>
              <a:rPr lang="en-US" dirty="0"/>
              <a:t>, Ex 34, Dt </a:t>
            </a:r>
            <a:r>
              <a:rPr lang="en-US"/>
              <a:t>5:6-21</a:t>
            </a:r>
            <a:r>
              <a:rPr lang="en-US" dirty="0"/>
              <a:t>).  </a:t>
            </a:r>
            <a:br>
              <a:rPr lang="en-US" dirty="0"/>
            </a:br>
            <a:br>
              <a:rPr lang="en-US" dirty="0"/>
            </a:br>
            <a:br>
              <a:rPr lang="en-US" dirty="0"/>
            </a:br>
            <a:r>
              <a:rPr lang="en-US" dirty="0"/>
              <a:t>Glossary definitions provided courtesy of Church Publishing Incorporated, New York, NY,(All Rights reserved) from "An Episcopal Dictionary of the Church, A User Friendly Reference for Episcopalians," Don S. Armentrout and Robert Boak Slocum, editors.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C25B1-A62E-482D-B6C5-474D9E4F72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755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C25B1-A62E-482D-B6C5-474D9E4F72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965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C25B1-A62E-482D-B6C5-474D9E4F72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2002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85EF3-A7F2-4A96-80F5-0DECE0C9F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6719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091271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108561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05706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080277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864226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01297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009994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876687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4559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150997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403909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8052345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5</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2400" dirty="0"/>
              <a:t>Family History of the descendants of Abraham</a:t>
            </a:r>
          </a:p>
          <a:p>
            <a:r>
              <a:rPr lang="en-US" b="1" dirty="0"/>
              <a:t>“...the Lord said to Abram, ‘go from your country’”</a:t>
            </a:r>
          </a:p>
          <a:p>
            <a:endParaRPr lang="en-US" sz="1800" dirty="0"/>
          </a:p>
        </p:txBody>
      </p:sp>
    </p:spTree>
    <p:extLst>
      <p:ext uri="{BB962C8B-B14F-4D97-AF65-F5344CB8AC3E}">
        <p14:creationId xmlns:p14="http://schemas.microsoft.com/office/powerpoint/2010/main" val="3569650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12:1-9</a:t>
            </a:r>
            <a:endParaRPr lang="en-US" dirty="0"/>
          </a:p>
        </p:txBody>
      </p:sp>
      <p:sp>
        <p:nvSpPr>
          <p:cNvPr id="3" name="Content Placeholder 2"/>
          <p:cNvSpPr>
            <a:spLocks noGrp="1"/>
          </p:cNvSpPr>
          <p:nvPr>
            <p:ph idx="1"/>
          </p:nvPr>
        </p:nvSpPr>
        <p:spPr/>
        <p:txBody>
          <a:bodyPr>
            <a:normAutofit/>
          </a:bodyPr>
          <a:lstStyle/>
          <a:p>
            <a:r>
              <a:rPr lang="en-US" dirty="0"/>
              <a:t>The Lord said to Abram, "Go from your country and your kindred and your father's house to the land that I will show you. I will make of you a great nation, and I will bless you, and make your name great, so that you will be a blessing. I will bless those who bless you, and the one who curses you I will curse; and in you all the families of the earth shall be blessed.”</a:t>
            </a:r>
          </a:p>
        </p:txBody>
      </p:sp>
    </p:spTree>
    <p:extLst>
      <p:ext uri="{BB962C8B-B14F-4D97-AF65-F5344CB8AC3E}">
        <p14:creationId xmlns:p14="http://schemas.microsoft.com/office/powerpoint/2010/main" val="2009137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12:1-9</a:t>
            </a:r>
            <a:endParaRPr lang="en-US" dirty="0"/>
          </a:p>
        </p:txBody>
      </p:sp>
      <p:sp>
        <p:nvSpPr>
          <p:cNvPr id="3" name="Content Placeholder 2"/>
          <p:cNvSpPr>
            <a:spLocks noGrp="1"/>
          </p:cNvSpPr>
          <p:nvPr>
            <p:ph idx="1"/>
          </p:nvPr>
        </p:nvSpPr>
        <p:spPr/>
        <p:txBody>
          <a:bodyPr>
            <a:normAutofit/>
          </a:bodyPr>
          <a:lstStyle/>
          <a:p>
            <a:r>
              <a:rPr lang="en-US" dirty="0"/>
              <a:t>So Abram went, as the Lord had told him; and Lot went with him. Abram was seventy-five years old when he departed from Haran. Abram took his wife Sarai and his brother's son Lot, and all the possessions that they had gathered, and the persons whom they had acquired in Haran; and they set forth to go to the land of Canaan. When they had come to the land of Canaan, Abram passed through the land to the place at Shechem, to the oak of Moreh. </a:t>
            </a:r>
            <a:endParaRPr lang="en-US" b="1" dirty="0"/>
          </a:p>
          <a:p>
            <a:endParaRPr lang="en-US" dirty="0"/>
          </a:p>
        </p:txBody>
      </p:sp>
    </p:spTree>
    <p:extLst>
      <p:ext uri="{BB962C8B-B14F-4D97-AF65-F5344CB8AC3E}">
        <p14:creationId xmlns:p14="http://schemas.microsoft.com/office/powerpoint/2010/main" val="1346489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12:1-9</a:t>
            </a:r>
            <a:endParaRPr lang="en-US" dirty="0"/>
          </a:p>
        </p:txBody>
      </p:sp>
      <p:sp>
        <p:nvSpPr>
          <p:cNvPr id="3" name="Content Placeholder 2"/>
          <p:cNvSpPr>
            <a:spLocks noGrp="1"/>
          </p:cNvSpPr>
          <p:nvPr>
            <p:ph idx="1"/>
          </p:nvPr>
        </p:nvSpPr>
        <p:spPr/>
        <p:txBody>
          <a:bodyPr>
            <a:normAutofit/>
          </a:bodyPr>
          <a:lstStyle/>
          <a:p>
            <a:r>
              <a:rPr lang="en-US" dirty="0"/>
              <a:t>At that time the Canaanites were in the land. Then the Lord appeared to Abram, and said, "To your offspring I will give this land." So he built there an altar to the Lord, who had appeared to him. From there he moved on to the hill country on the east of Bethel, and pitched his tent, with Bethel on the west and Ai on the east; and there he built an altar to the Lord and invoked the name of the Lord. And Abram journeyed on by stages toward the Negeb. </a:t>
            </a:r>
            <a:endParaRPr lang="en-US" b="1" dirty="0"/>
          </a:p>
          <a:p>
            <a:endParaRPr lang="en-US" dirty="0"/>
          </a:p>
        </p:txBody>
      </p:sp>
    </p:spTree>
    <p:extLst>
      <p:ext uri="{BB962C8B-B14F-4D97-AF65-F5344CB8AC3E}">
        <p14:creationId xmlns:p14="http://schemas.microsoft.com/office/powerpoint/2010/main" val="339331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start of the Abram Saga</a:t>
            </a:r>
          </a:p>
        </p:txBody>
      </p:sp>
      <p:sp>
        <p:nvSpPr>
          <p:cNvPr id="3" name="Content Placeholder 2"/>
          <p:cNvSpPr>
            <a:spLocks noGrp="1"/>
          </p:cNvSpPr>
          <p:nvPr>
            <p:ph idx="1"/>
          </p:nvPr>
        </p:nvSpPr>
        <p:spPr/>
        <p:txBody>
          <a:bodyPr>
            <a:normAutofit/>
          </a:bodyPr>
          <a:lstStyle/>
          <a:p>
            <a:r>
              <a:rPr lang="en-US" dirty="0"/>
              <a:t>After Noah and the tower of Babel.</a:t>
            </a:r>
          </a:p>
          <a:p>
            <a:r>
              <a:rPr lang="en-US" dirty="0"/>
              <a:t>The genealogy continues and ends with Terah, father of Abram, Nahor and Haran, father of Lot. Lot’s father passed away before Terah.</a:t>
            </a:r>
          </a:p>
          <a:p>
            <a:r>
              <a:rPr lang="en-US" dirty="0"/>
              <a:t>Terah, Abram, including Sarai, and Lot moved to Haran, where Terah died at </a:t>
            </a:r>
            <a:r>
              <a:rPr lang="en-US"/>
              <a:t>205 </a:t>
            </a:r>
            <a:r>
              <a:rPr lang="en-US" dirty="0"/>
              <a:t>years of age.</a:t>
            </a:r>
          </a:p>
        </p:txBody>
      </p:sp>
    </p:spTree>
    <p:extLst>
      <p:ext uri="{BB962C8B-B14F-4D97-AF65-F5344CB8AC3E}">
        <p14:creationId xmlns:p14="http://schemas.microsoft.com/office/powerpoint/2010/main" val="3645763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God's call of </a:t>
            </a:r>
            <a:r>
              <a:rPr lang="en-US"/>
              <a:t>Abram</a:t>
            </a:r>
            <a:endParaRPr lang="en-US" dirty="0"/>
          </a:p>
        </p:txBody>
      </p:sp>
      <p:sp>
        <p:nvSpPr>
          <p:cNvPr id="3" name="Content Placeholder 2"/>
          <p:cNvSpPr>
            <a:spLocks noGrp="1"/>
          </p:cNvSpPr>
          <p:nvPr>
            <p:ph idx="1"/>
          </p:nvPr>
        </p:nvSpPr>
        <p:spPr/>
        <p:txBody>
          <a:bodyPr>
            <a:normAutofit/>
          </a:bodyPr>
          <a:lstStyle/>
          <a:p>
            <a:r>
              <a:rPr lang="en-US" dirty="0"/>
              <a:t>The background of God’s call is a broken and divided humanity. </a:t>
            </a:r>
          </a:p>
          <a:p>
            <a:r>
              <a:rPr lang="en-US" dirty="0"/>
              <a:t>Israel, represented by </a:t>
            </a:r>
            <a:r>
              <a:rPr lang="en-US"/>
              <a:t>Abram </a:t>
            </a:r>
            <a:r>
              <a:rPr lang="en-US" dirty="0"/>
              <a:t>and Sarai, is chosen to play a decisive role in God's historical purpose.</a:t>
            </a:r>
          </a:p>
          <a:p>
            <a:r>
              <a:rPr lang="en-US" dirty="0"/>
              <a:t>The promise includes receiving a land, becoming a numerous people, and having a relationship with God that will benefit other human families. </a:t>
            </a:r>
          </a:p>
          <a:p>
            <a:r>
              <a:rPr lang="en-US" dirty="0"/>
              <a:t>The language—great nation instead of “people</a:t>
            </a:r>
            <a:r>
              <a:rPr lang="en-US"/>
              <a:t>”—</a:t>
            </a:r>
            <a:r>
              <a:rPr lang="en-US" dirty="0"/>
              <a:t>reflects the national consciousness of the early monarchy, when the story was retold.</a:t>
            </a:r>
          </a:p>
        </p:txBody>
      </p:sp>
    </p:spTree>
    <p:extLst>
      <p:ext uri="{BB962C8B-B14F-4D97-AF65-F5344CB8AC3E}">
        <p14:creationId xmlns:p14="http://schemas.microsoft.com/office/powerpoint/2010/main" val="623082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Abraham</a:t>
            </a:r>
          </a:p>
        </p:txBody>
      </p:sp>
      <p:sp>
        <p:nvSpPr>
          <p:cNvPr id="3" name="Content Placeholder 2"/>
          <p:cNvSpPr>
            <a:spLocks noGrp="1"/>
          </p:cNvSpPr>
          <p:nvPr>
            <p:ph idx="1"/>
          </p:nvPr>
        </p:nvSpPr>
        <p:spPr/>
        <p:txBody>
          <a:bodyPr>
            <a:normAutofit/>
          </a:bodyPr>
          <a:lstStyle/>
          <a:p>
            <a:r>
              <a:rPr lang="en-US" dirty="0"/>
              <a:t>Abraham is the earliest biblical character who is delineated clearly enough to be correlated, to a limited extent, within world history. </a:t>
            </a:r>
          </a:p>
          <a:p>
            <a:r>
              <a:rPr lang="en-US" dirty="0"/>
              <a:t>His homeland on the Fertile Crescent and movements southeast toward Chaldean Ur, then west to Canaan and Egypt, correspond to known Amorite migratory and commercial routes. </a:t>
            </a:r>
          </a:p>
          <a:p>
            <a:r>
              <a:rPr lang="en-US" dirty="0"/>
              <a:t>He may have been a caravan merchant, though the Bible presents him only as a pastoralist. </a:t>
            </a:r>
          </a:p>
          <a:p>
            <a:r>
              <a:rPr lang="en-US" dirty="0"/>
              <a:t>Some doubtfully claim him as a contemporary with </a:t>
            </a:r>
            <a:r>
              <a:rPr lang="en-US"/>
              <a:t>Hammurapi</a:t>
            </a:r>
            <a:r>
              <a:rPr lang="en-US" dirty="0"/>
              <a:t>.</a:t>
            </a:r>
          </a:p>
        </p:txBody>
      </p:sp>
    </p:spTree>
    <p:extLst>
      <p:ext uri="{BB962C8B-B14F-4D97-AF65-F5344CB8AC3E}">
        <p14:creationId xmlns:p14="http://schemas.microsoft.com/office/powerpoint/2010/main" val="340335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12CEA-B086-4216-9C6E-449F7129843D}"/>
              </a:ext>
            </a:extLst>
          </p:cNvPr>
          <p:cNvSpPr>
            <a:spLocks noGrp="1"/>
          </p:cNvSpPr>
          <p:nvPr>
            <p:ph type="title"/>
          </p:nvPr>
        </p:nvSpPr>
        <p:spPr/>
        <p:txBody>
          <a:bodyPr/>
          <a:lstStyle/>
          <a:p>
            <a:r>
              <a:rPr lang="en-US" dirty="0"/>
              <a:t>The story of Abram</a:t>
            </a:r>
          </a:p>
        </p:txBody>
      </p:sp>
      <p:sp>
        <p:nvSpPr>
          <p:cNvPr id="3" name="Content Placeholder 2">
            <a:extLst>
              <a:ext uri="{FF2B5EF4-FFF2-40B4-BE49-F238E27FC236}">
                <a16:creationId xmlns:a16="http://schemas.microsoft.com/office/drawing/2014/main" id="{D7A78854-9AE6-478F-B102-6ECFF7C3531B}"/>
              </a:ext>
            </a:extLst>
          </p:cNvPr>
          <p:cNvSpPr>
            <a:spLocks noGrp="1"/>
          </p:cNvSpPr>
          <p:nvPr>
            <p:ph idx="1"/>
          </p:nvPr>
        </p:nvSpPr>
        <p:spPr/>
        <p:txBody>
          <a:bodyPr/>
          <a:lstStyle/>
          <a:p>
            <a:r>
              <a:rPr lang="en-US" dirty="0"/>
              <a:t>Those familiar with Abram through the usual lectionary selections will find in Genesis a new</a:t>
            </a:r>
            <a:r>
              <a:rPr lang="en-US"/>
              <a:t>, fuller</a:t>
            </a:r>
            <a:r>
              <a:rPr lang="en-US" dirty="0"/>
              <a:t> view of this foundational character.</a:t>
            </a:r>
          </a:p>
          <a:p>
            <a:r>
              <a:rPr lang="en-US" dirty="0"/>
              <a:t>Chapters 13 through 14 are not a part of the Revised Common Lectionary readings.</a:t>
            </a:r>
          </a:p>
          <a:p>
            <a:r>
              <a:rPr lang="en-US" dirty="0"/>
              <a:t>As Abram leads his family out </a:t>
            </a:r>
            <a:r>
              <a:rPr lang="en-US"/>
              <a:t>of </a:t>
            </a:r>
            <a:r>
              <a:rPr lang="en-US" dirty="0"/>
              <a:t>his home country</a:t>
            </a:r>
            <a:r>
              <a:rPr lang="en-US"/>
              <a:t>, he</a:t>
            </a:r>
            <a:r>
              <a:rPr lang="en-US" dirty="0"/>
              <a:t> faces a famine and</a:t>
            </a:r>
            <a:r>
              <a:rPr lang="en-US"/>
              <a:t>,</a:t>
            </a:r>
            <a:r>
              <a:rPr lang="en-US" dirty="0"/>
              <a:t> as wandering </a:t>
            </a:r>
            <a:r>
              <a:rPr lang="en-US"/>
              <a:t>peoples </a:t>
            </a:r>
            <a:r>
              <a:rPr lang="en-US" dirty="0"/>
              <a:t>did in those times</a:t>
            </a:r>
            <a:r>
              <a:rPr lang="en-US"/>
              <a:t>, heads</a:t>
            </a:r>
            <a:r>
              <a:rPr lang="en-US" dirty="0"/>
              <a:t> to Egypt.</a:t>
            </a:r>
          </a:p>
          <a:p>
            <a:r>
              <a:rPr lang="en-US" dirty="0"/>
              <a:t>The adventure there is the first of two parallel encounters involving Sarai, later </a:t>
            </a:r>
            <a:r>
              <a:rPr lang="en-US"/>
              <a:t>known </a:t>
            </a:r>
            <a:r>
              <a:rPr lang="en-US" dirty="0"/>
              <a:t>as </a:t>
            </a:r>
            <a:r>
              <a:rPr lang="en-US"/>
              <a:t>Sarah</a:t>
            </a:r>
            <a:r>
              <a:rPr lang="en-US" dirty="0"/>
              <a:t>.</a:t>
            </a:r>
          </a:p>
          <a:p>
            <a:endParaRPr lang="en-US" dirty="0"/>
          </a:p>
        </p:txBody>
      </p:sp>
    </p:spTree>
    <p:extLst>
      <p:ext uri="{BB962C8B-B14F-4D97-AF65-F5344CB8AC3E}">
        <p14:creationId xmlns:p14="http://schemas.microsoft.com/office/powerpoint/2010/main" val="1462500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4DC48-6AF9-4EC3-8E2F-A4F295EF112A}"/>
              </a:ext>
            </a:extLst>
          </p:cNvPr>
          <p:cNvSpPr>
            <a:spLocks noGrp="1"/>
          </p:cNvSpPr>
          <p:nvPr>
            <p:ph type="title"/>
          </p:nvPr>
        </p:nvSpPr>
        <p:spPr/>
        <p:txBody>
          <a:bodyPr/>
          <a:lstStyle/>
          <a:p>
            <a:r>
              <a:rPr lang="en-US" b="1"/>
              <a:t>Genesis </a:t>
            </a:r>
            <a:r>
              <a:rPr lang="en-US" b="1" dirty="0"/>
              <a:t>12:10-20 </a:t>
            </a:r>
            <a:r>
              <a:rPr lang="en-US" b="1"/>
              <a:t>and</a:t>
            </a:r>
            <a:r>
              <a:rPr lang="en-US" b="1" dirty="0"/>
              <a:t> 13:1</a:t>
            </a:r>
          </a:p>
        </p:txBody>
      </p:sp>
      <p:sp>
        <p:nvSpPr>
          <p:cNvPr id="3" name="Content Placeholder 2">
            <a:extLst>
              <a:ext uri="{FF2B5EF4-FFF2-40B4-BE49-F238E27FC236}">
                <a16:creationId xmlns:a16="http://schemas.microsoft.com/office/drawing/2014/main" id="{0F65C938-383C-488D-BCA4-1E04247ACDF5}"/>
              </a:ext>
            </a:extLst>
          </p:cNvPr>
          <p:cNvSpPr>
            <a:spLocks noGrp="1"/>
          </p:cNvSpPr>
          <p:nvPr>
            <p:ph idx="1"/>
          </p:nvPr>
        </p:nvSpPr>
        <p:spPr>
          <a:xfrm>
            <a:off x="838200" y="1825625"/>
            <a:ext cx="10515600" cy="4667250"/>
          </a:xfrm>
        </p:spPr>
        <p:txBody>
          <a:bodyPr>
            <a:normAutofit fontScale="85000" lnSpcReduction="20000"/>
          </a:bodyPr>
          <a:lstStyle/>
          <a:p>
            <a:pPr marL="0" indent="0">
              <a:buNone/>
            </a:pPr>
            <a:r>
              <a:rPr lang="en-US" dirty="0"/>
              <a:t>Now there was a famine in the land. So Abram went down to Egypt to reside there as an alien, for the famine was severe in the land. When he was about to enter Egypt, he said to his wife Sarai, “I know well that you are a woman beautiful in appearance; and when the Egyptians see you, they will say, ‘This is his wife’; then they will kill me, but they will let you live. Say you are my sister, so that it may go well with me because of you, and that my life may be spared on your account.” When Abram entered Egypt the Egyptians saw that the woman was very beautiful. When the oﬃcials of Pharaoh saw her, they praised her to Pharaoh. And the woman was taken into Pharaoh’s house. And for her sake he dealt well with Abram; and he had sheep, oxen, male donkeys, male and female slaves, female donkeys, and camels. But the Lord aﬄicted Pharaoh and his house with great plagues because of Sarai, Abram’s wife. So Pharaoh called Abram, and said, “What is this you have done to me? Why did you not tell me that she was your wife? Why did you say, ‘She is my sister,’ so that I took her for my wife? Now then, here is your wife, take her, and be gone.”  And Pharaoh gave his men orders concerning him; and they set him on the way, with his wife and all that he had. So Abram went up from Egypt, he and his wife, and all that he had, and Lot with him, into the Negeb.</a:t>
            </a:r>
          </a:p>
        </p:txBody>
      </p:sp>
    </p:spTree>
    <p:extLst>
      <p:ext uri="{BB962C8B-B14F-4D97-AF65-F5344CB8AC3E}">
        <p14:creationId xmlns:p14="http://schemas.microsoft.com/office/powerpoint/2010/main" val="2127425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DFD58-1972-476E-8DAA-50297D77BD3B}"/>
              </a:ext>
            </a:extLst>
          </p:cNvPr>
          <p:cNvSpPr>
            <a:spLocks noGrp="1"/>
          </p:cNvSpPr>
          <p:nvPr>
            <p:ph type="title"/>
          </p:nvPr>
        </p:nvSpPr>
        <p:spPr/>
        <p:txBody>
          <a:bodyPr/>
          <a:lstStyle/>
          <a:p>
            <a:r>
              <a:rPr lang="en-US" dirty="0"/>
              <a:t>The first migration into Egypt</a:t>
            </a:r>
          </a:p>
        </p:txBody>
      </p:sp>
      <p:sp>
        <p:nvSpPr>
          <p:cNvPr id="3" name="Content Placeholder 2">
            <a:extLst>
              <a:ext uri="{FF2B5EF4-FFF2-40B4-BE49-F238E27FC236}">
                <a16:creationId xmlns:a16="http://schemas.microsoft.com/office/drawing/2014/main" id="{55A8A29B-7025-46F5-9691-97DCCD761352}"/>
              </a:ext>
            </a:extLst>
          </p:cNvPr>
          <p:cNvSpPr>
            <a:spLocks noGrp="1"/>
          </p:cNvSpPr>
          <p:nvPr>
            <p:ph idx="1"/>
          </p:nvPr>
        </p:nvSpPr>
        <p:spPr/>
        <p:txBody>
          <a:bodyPr>
            <a:normAutofit lnSpcReduction="10000"/>
          </a:bodyPr>
          <a:lstStyle/>
          <a:p>
            <a:r>
              <a:rPr lang="en-US"/>
              <a:t>Generations </a:t>
            </a:r>
            <a:r>
              <a:rPr lang="en-US" dirty="0"/>
              <a:t>after this</a:t>
            </a:r>
            <a:r>
              <a:rPr lang="en-US"/>
              <a:t>, Jacob and</a:t>
            </a:r>
            <a:r>
              <a:rPr lang="en-US" dirty="0"/>
              <a:t> his children will also enter Egypt to escape a famine and remain 400 years. But not now.</a:t>
            </a:r>
          </a:p>
          <a:p>
            <a:r>
              <a:rPr lang="en-US" dirty="0"/>
              <a:t>Here we see Abram as </a:t>
            </a:r>
            <a:r>
              <a:rPr lang="en-US"/>
              <a:t>a </a:t>
            </a:r>
            <a:r>
              <a:rPr lang="en-US" dirty="0"/>
              <a:t>practical man willing to lie about his wife and see her taken into Pharaoh's home. As recompense Abram is given flocks and slaves to make him wealthy.</a:t>
            </a:r>
          </a:p>
          <a:p>
            <a:r>
              <a:rPr lang="en-US" dirty="0"/>
              <a:t>The scheme ends only when the occurrence of plagues alerts Pharaoh that he has been keeping company with Abram’s wife.</a:t>
            </a:r>
          </a:p>
          <a:p>
            <a:r>
              <a:rPr lang="en-US" dirty="0"/>
              <a:t>Sarai is returned and Abram leaves Egypt a rich man.</a:t>
            </a:r>
          </a:p>
          <a:p>
            <a:r>
              <a:rPr lang="en-US" dirty="0"/>
              <a:t>Here we see Abram breaking </a:t>
            </a:r>
            <a:r>
              <a:rPr lang="en-US"/>
              <a:t>the</a:t>
            </a:r>
            <a:r>
              <a:rPr lang="en-US" dirty="0"/>
              <a:t> rules to survive. Abram was a man who was faithful despite personal flaws.</a:t>
            </a:r>
          </a:p>
          <a:p>
            <a:endParaRPr lang="en-US" dirty="0"/>
          </a:p>
        </p:txBody>
      </p:sp>
    </p:spTree>
    <p:extLst>
      <p:ext uri="{BB962C8B-B14F-4D97-AF65-F5344CB8AC3E}">
        <p14:creationId xmlns:p14="http://schemas.microsoft.com/office/powerpoint/2010/main" val="1585591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D9BFF-733D-4B1C-BCFE-5897A38B4213}"/>
              </a:ext>
            </a:extLst>
          </p:cNvPr>
          <p:cNvSpPr>
            <a:spLocks noGrp="1"/>
          </p:cNvSpPr>
          <p:nvPr>
            <p:ph type="title"/>
          </p:nvPr>
        </p:nvSpPr>
        <p:spPr/>
        <p:txBody>
          <a:bodyPr/>
          <a:lstStyle/>
          <a:p>
            <a:r>
              <a:rPr lang="en-US" dirty="0"/>
              <a:t>Parallel Passages</a:t>
            </a:r>
          </a:p>
        </p:txBody>
      </p:sp>
      <p:sp>
        <p:nvSpPr>
          <p:cNvPr id="3" name="Content Placeholder 2">
            <a:extLst>
              <a:ext uri="{FF2B5EF4-FFF2-40B4-BE49-F238E27FC236}">
                <a16:creationId xmlns:a16="http://schemas.microsoft.com/office/drawing/2014/main" id="{9DDCCCD4-3C92-40C0-8D97-E56546775535}"/>
              </a:ext>
            </a:extLst>
          </p:cNvPr>
          <p:cNvSpPr>
            <a:spLocks noGrp="1"/>
          </p:cNvSpPr>
          <p:nvPr>
            <p:ph idx="1"/>
          </p:nvPr>
        </p:nvSpPr>
        <p:spPr/>
        <p:txBody>
          <a:bodyPr/>
          <a:lstStyle/>
          <a:p>
            <a:r>
              <a:rPr lang="en-US" dirty="0"/>
              <a:t>There are two interesting parallels here.</a:t>
            </a:r>
          </a:p>
          <a:p>
            <a:r>
              <a:rPr lang="en-US" dirty="0"/>
              <a:t>The first is the trip into Egypt in a famine and a later departure with great wealth. The broader story of Moses.</a:t>
            </a:r>
          </a:p>
          <a:p>
            <a:r>
              <a:rPr lang="en-US" dirty="0"/>
              <a:t>The second is the subterfuge concerning his wife Sarai. Abram uses his cunning to survive and obtain advantage by means that seem at best questionable to modern thinking.</a:t>
            </a:r>
          </a:p>
          <a:p>
            <a:r>
              <a:rPr lang="en-US" dirty="0"/>
              <a:t>An illustration that we do not have to be perfect to be in God’s good grace. This </a:t>
            </a:r>
            <a:r>
              <a:rPr lang="en-US"/>
              <a:t>is </a:t>
            </a:r>
            <a:r>
              <a:rPr lang="en-US" dirty="0"/>
              <a:t>not an endorsement of the behavior, but an illustration that despite this God did not abandon Abram. It is proof that anyone can be accepted by God.</a:t>
            </a:r>
          </a:p>
        </p:txBody>
      </p:sp>
    </p:spTree>
    <p:extLst>
      <p:ext uri="{BB962C8B-B14F-4D97-AF65-F5344CB8AC3E}">
        <p14:creationId xmlns:p14="http://schemas.microsoft.com/office/powerpoint/2010/main" val="2288023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tx1"/>
          </a:solidFill>
          <a:effectLst/>
        </p:spPr>
        <p:txBody>
          <a:bodyPr/>
          <a:lstStyle/>
          <a:p>
            <a:endParaRPr lang="en-US"/>
          </a:p>
        </p:txBody>
      </p:sp>
      <p:sp>
        <p:nvSpPr>
          <p:cNvPr id="10" name="Rectangle 9">
            <a:extLst>
              <a:ext uri="{FF2B5EF4-FFF2-40B4-BE49-F238E27FC236}">
                <a16:creationId xmlns:a16="http://schemas.microsoft.com/office/drawing/2014/main" id="{2A8AA5BC-4F7A-4226-8F99-6D824B226A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E5445C6-DD42-4979-86FF-03730E8C6DB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45000665-DFC7-417E-8FD7-516A0F15C97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Abraham</a:t>
            </a:r>
          </a:p>
        </p:txBody>
      </p:sp>
    </p:spTree>
    <p:extLst>
      <p:ext uri="{BB962C8B-B14F-4D97-AF65-F5344CB8AC3E}">
        <p14:creationId xmlns:p14="http://schemas.microsoft.com/office/powerpoint/2010/main" val="25657602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84BB-CB64-4D5A-841A-43DB848F7985}"/>
              </a:ext>
            </a:extLst>
          </p:cNvPr>
          <p:cNvSpPr>
            <a:spLocks noGrp="1"/>
          </p:cNvSpPr>
          <p:nvPr>
            <p:ph type="title"/>
          </p:nvPr>
        </p:nvSpPr>
        <p:spPr/>
        <p:txBody>
          <a:bodyPr/>
          <a:lstStyle/>
          <a:p>
            <a:r>
              <a:rPr lang="en-US" dirty="0"/>
              <a:t>Abram and Lot</a:t>
            </a:r>
          </a:p>
        </p:txBody>
      </p:sp>
      <p:sp>
        <p:nvSpPr>
          <p:cNvPr id="3" name="Content Placeholder 2">
            <a:extLst>
              <a:ext uri="{FF2B5EF4-FFF2-40B4-BE49-F238E27FC236}">
                <a16:creationId xmlns:a16="http://schemas.microsoft.com/office/drawing/2014/main" id="{B19A9099-703A-4FCD-8972-564085A516D2}"/>
              </a:ext>
            </a:extLst>
          </p:cNvPr>
          <p:cNvSpPr>
            <a:spLocks noGrp="1"/>
          </p:cNvSpPr>
          <p:nvPr>
            <p:ph idx="1"/>
          </p:nvPr>
        </p:nvSpPr>
        <p:spPr/>
        <p:txBody>
          <a:bodyPr/>
          <a:lstStyle/>
          <a:p>
            <a:r>
              <a:rPr lang="en-US"/>
              <a:t>Abram </a:t>
            </a:r>
            <a:r>
              <a:rPr lang="en-US" dirty="0"/>
              <a:t>was accompanied out of Haran by his nephew Lot.</a:t>
            </a:r>
          </a:p>
          <a:p>
            <a:r>
              <a:rPr lang="en-US" dirty="0"/>
              <a:t>As they leave Egypt, now rich from </a:t>
            </a:r>
            <a:r>
              <a:rPr lang="en-US"/>
              <a:t>Pharaoh’s </a:t>
            </a:r>
            <a:r>
              <a:rPr lang="en-US" dirty="0"/>
              <a:t>gifts, their flocks are so large that the land cannot support them both.</a:t>
            </a:r>
          </a:p>
          <a:p>
            <a:r>
              <a:rPr lang="en-US" dirty="0"/>
              <a:t>To avoid conflict between their followers, Abram proposes that they split. Lot is given the choice</a:t>
            </a:r>
            <a:r>
              <a:rPr lang="en-US"/>
              <a:t>,</a:t>
            </a:r>
            <a:r>
              <a:rPr lang="en-US" dirty="0"/>
              <a:t> and he departs</a:t>
            </a:r>
            <a:r>
              <a:rPr lang="en-US"/>
              <a:t>,</a:t>
            </a:r>
            <a:r>
              <a:rPr lang="en-US" dirty="0"/>
              <a:t> eventually </a:t>
            </a:r>
            <a:r>
              <a:rPr lang="en-US"/>
              <a:t>ending up </a:t>
            </a:r>
            <a:r>
              <a:rPr lang="en-US" dirty="0"/>
              <a:t>near the cities of </a:t>
            </a:r>
            <a:r>
              <a:rPr lang="en-US"/>
              <a:t>the </a:t>
            </a:r>
            <a:r>
              <a:rPr lang="en-US" dirty="0"/>
              <a:t>plain, Sodom.</a:t>
            </a:r>
          </a:p>
          <a:p>
            <a:r>
              <a:rPr lang="en-US" dirty="0"/>
              <a:t>All goes well</a:t>
            </a:r>
            <a:r>
              <a:rPr lang="en-US"/>
              <a:t>,</a:t>
            </a:r>
            <a:r>
              <a:rPr lang="en-US" dirty="0"/>
              <a:t> and God again promises </a:t>
            </a:r>
            <a:r>
              <a:rPr lang="en-US"/>
              <a:t>Abram land </a:t>
            </a:r>
            <a:r>
              <a:rPr lang="en-US" dirty="0"/>
              <a:t>and prosperity.</a:t>
            </a:r>
          </a:p>
          <a:p>
            <a:r>
              <a:rPr lang="en-US" dirty="0"/>
              <a:t>But Lot settles in </a:t>
            </a:r>
            <a:r>
              <a:rPr lang="en-US"/>
              <a:t>an </a:t>
            </a:r>
            <a:r>
              <a:rPr lang="en-US" dirty="0"/>
              <a:t>area that then </a:t>
            </a:r>
            <a:r>
              <a:rPr lang="en-US"/>
              <a:t>becomes </a:t>
            </a:r>
            <a:r>
              <a:rPr lang="en-US" dirty="0"/>
              <a:t>involved in a war</a:t>
            </a:r>
            <a:r>
              <a:rPr lang="en-US"/>
              <a:t>,</a:t>
            </a:r>
            <a:r>
              <a:rPr lang="en-US" dirty="0"/>
              <a:t> and </a:t>
            </a:r>
            <a:r>
              <a:rPr lang="en-US"/>
              <a:t>he</a:t>
            </a:r>
            <a:r>
              <a:rPr lang="en-US" dirty="0"/>
              <a:t> is taken hostage.</a:t>
            </a:r>
          </a:p>
        </p:txBody>
      </p:sp>
    </p:spTree>
    <p:extLst>
      <p:ext uri="{BB962C8B-B14F-4D97-AF65-F5344CB8AC3E}">
        <p14:creationId xmlns:p14="http://schemas.microsoft.com/office/powerpoint/2010/main" val="1748189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65FA8-CC0C-4E05-8D49-22B8C2E54E2E}"/>
              </a:ext>
            </a:extLst>
          </p:cNvPr>
          <p:cNvSpPr>
            <a:spLocks noGrp="1"/>
          </p:cNvSpPr>
          <p:nvPr>
            <p:ph type="title"/>
          </p:nvPr>
        </p:nvSpPr>
        <p:spPr/>
        <p:txBody>
          <a:bodyPr/>
          <a:lstStyle/>
          <a:p>
            <a:r>
              <a:rPr lang="en-US" b="1" dirty="0"/>
              <a:t>Genesis 14:8-12</a:t>
            </a:r>
          </a:p>
        </p:txBody>
      </p:sp>
      <p:sp>
        <p:nvSpPr>
          <p:cNvPr id="3" name="Content Placeholder 2">
            <a:extLst>
              <a:ext uri="{FF2B5EF4-FFF2-40B4-BE49-F238E27FC236}">
                <a16:creationId xmlns:a16="http://schemas.microsoft.com/office/drawing/2014/main" id="{3AD2C6EE-F1EA-48C5-B1CF-B410D1215742}"/>
              </a:ext>
            </a:extLst>
          </p:cNvPr>
          <p:cNvSpPr>
            <a:spLocks noGrp="1"/>
          </p:cNvSpPr>
          <p:nvPr>
            <p:ph idx="1"/>
          </p:nvPr>
        </p:nvSpPr>
        <p:spPr/>
        <p:txBody>
          <a:bodyPr/>
          <a:lstStyle/>
          <a:p>
            <a:pPr marL="0" indent="0">
              <a:buNone/>
            </a:pPr>
            <a:r>
              <a:rPr lang="en-US" dirty="0"/>
              <a:t>Then the king of Sodom, the king of Gomorrah, the king of Admah, the king of Zeboiim, and the king of Bela (that is, Zoar) went out, and they joined battle in the Valley of Siddim with King Chedorlaomer of Elam, King Tidal of Goiim, King Amraphel of Shinar, and King Arioch of Ellasar, four kings against ﬁve. Now the Valley of Siddim was full of bitumen pits; and as the kings of Sodom and Gomorrah ﬂed, some fell into them, and the rest ﬂed to the hill country. So the enemy took all the goods of Sodom and Gomorrah, and all their provisions, and went their way; they also took Lot, the son of Abram’s brother, who lived in Sodom, and his goods, and departed. </a:t>
            </a:r>
          </a:p>
        </p:txBody>
      </p:sp>
    </p:spTree>
    <p:extLst>
      <p:ext uri="{BB962C8B-B14F-4D97-AF65-F5344CB8AC3E}">
        <p14:creationId xmlns:p14="http://schemas.microsoft.com/office/powerpoint/2010/main" val="3779095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35887-0121-4FD7-8603-EB051D36F339}"/>
              </a:ext>
            </a:extLst>
          </p:cNvPr>
          <p:cNvSpPr>
            <a:spLocks noGrp="1"/>
          </p:cNvSpPr>
          <p:nvPr>
            <p:ph type="title"/>
          </p:nvPr>
        </p:nvSpPr>
        <p:spPr/>
        <p:txBody>
          <a:bodyPr/>
          <a:lstStyle/>
          <a:p>
            <a:r>
              <a:rPr lang="en-US" b="1" dirty="0"/>
              <a:t>Genesis </a:t>
            </a:r>
            <a:r>
              <a:rPr lang="en-US" b="1"/>
              <a:t>14:13-16</a:t>
            </a:r>
            <a:endParaRPr lang="en-US" b="1" dirty="0"/>
          </a:p>
        </p:txBody>
      </p:sp>
      <p:sp>
        <p:nvSpPr>
          <p:cNvPr id="3" name="Content Placeholder 2">
            <a:extLst>
              <a:ext uri="{FF2B5EF4-FFF2-40B4-BE49-F238E27FC236}">
                <a16:creationId xmlns:a16="http://schemas.microsoft.com/office/drawing/2014/main" id="{B0361452-0DE1-47B0-A349-02D104E6D688}"/>
              </a:ext>
            </a:extLst>
          </p:cNvPr>
          <p:cNvSpPr>
            <a:spLocks noGrp="1"/>
          </p:cNvSpPr>
          <p:nvPr>
            <p:ph idx="1"/>
          </p:nvPr>
        </p:nvSpPr>
        <p:spPr/>
        <p:txBody>
          <a:bodyPr/>
          <a:lstStyle/>
          <a:p>
            <a:pPr marL="0" indent="0">
              <a:buNone/>
            </a:pPr>
            <a:r>
              <a:rPr lang="en-US" dirty="0"/>
              <a:t>Then one who had escaped came and told Abram the Hebrew, who was living by the oaks of Mamre the Amorite, brother of Eshcol and of Aner; these were allies of Abram. When Abram heard that his nephew had been taken captive, he led forth his trained men, born in his house, three hundred eighteen of them, and went in pursuit as far as Dan. He divided his forces against them by night, he and his servants, and routed them and pursued them to Hobah, north of Damascus. Then he brought back all the goods, and also brought back his nephew Lot with his goods, and the women and the people. </a:t>
            </a:r>
          </a:p>
        </p:txBody>
      </p:sp>
    </p:spTree>
    <p:extLst>
      <p:ext uri="{BB962C8B-B14F-4D97-AF65-F5344CB8AC3E}">
        <p14:creationId xmlns:p14="http://schemas.microsoft.com/office/powerpoint/2010/main" val="3617026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4F887-3273-4E30-8563-8FD13EEC2FFC}"/>
              </a:ext>
            </a:extLst>
          </p:cNvPr>
          <p:cNvSpPr>
            <a:spLocks noGrp="1"/>
          </p:cNvSpPr>
          <p:nvPr>
            <p:ph type="title"/>
          </p:nvPr>
        </p:nvSpPr>
        <p:spPr/>
        <p:txBody>
          <a:bodyPr/>
          <a:lstStyle/>
          <a:p>
            <a:r>
              <a:rPr lang="en-US" b="1" dirty="0"/>
              <a:t>Genesis </a:t>
            </a:r>
            <a:r>
              <a:rPr lang="en-US" b="1"/>
              <a:t>14:17-24</a:t>
            </a:r>
            <a:endParaRPr lang="en-US" b="1" dirty="0"/>
          </a:p>
        </p:txBody>
      </p:sp>
      <p:sp>
        <p:nvSpPr>
          <p:cNvPr id="3" name="Content Placeholder 2">
            <a:extLst>
              <a:ext uri="{FF2B5EF4-FFF2-40B4-BE49-F238E27FC236}">
                <a16:creationId xmlns:a16="http://schemas.microsoft.com/office/drawing/2014/main" id="{84C61972-0238-4B75-8782-990F7FEB7960}"/>
              </a:ext>
            </a:extLst>
          </p:cNvPr>
          <p:cNvSpPr>
            <a:spLocks noGrp="1"/>
          </p:cNvSpPr>
          <p:nvPr>
            <p:ph idx="1"/>
          </p:nvPr>
        </p:nvSpPr>
        <p:spPr/>
        <p:txBody>
          <a:bodyPr>
            <a:normAutofit fontScale="92500" lnSpcReduction="20000"/>
          </a:bodyPr>
          <a:lstStyle/>
          <a:p>
            <a:pPr marL="0" indent="0">
              <a:buNone/>
            </a:pPr>
            <a:r>
              <a:rPr lang="en-US" dirty="0"/>
              <a:t>After his return from the defeat of Chedorlaomer and the kings who were with him, the king of Sodom went out to meet him at the Valley of Shaveh (that is, the King’s Valley). And King Melchizedek of Salem brought out bread and wine; he was priest of God Most High. He blessed him and said, “Blessed be Abram by God Most High, maker of heaven and earth; and blessed be God Most High, who has delivered your enemies into your hand!” And Abram gave him one-tenth of everything. Then the king of Sodom said to Abram, “Give me the persons, but take the goods for yourself.” But Abram said to the king of Sodom, “I have sworn to the Lord, God Most High, maker of heaven and earth, that I would not take a thread or a sandal thong or anything that is yours, so that you might not say, ‘I have made Abram rich.’ I will take nothing but what the young men have eaten, and the share of the men who went with me—Aner, Eshcol, and Mamre. Let them take their share.</a:t>
            </a:r>
          </a:p>
        </p:txBody>
      </p:sp>
    </p:spTree>
    <p:extLst>
      <p:ext uri="{BB962C8B-B14F-4D97-AF65-F5344CB8AC3E}">
        <p14:creationId xmlns:p14="http://schemas.microsoft.com/office/powerpoint/2010/main" val="4291212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FBBB7-F1FC-45A8-A969-3B6636EE9974}"/>
              </a:ext>
            </a:extLst>
          </p:cNvPr>
          <p:cNvSpPr>
            <a:spLocks noGrp="1"/>
          </p:cNvSpPr>
          <p:nvPr>
            <p:ph type="title"/>
          </p:nvPr>
        </p:nvSpPr>
        <p:spPr/>
        <p:txBody>
          <a:bodyPr/>
          <a:lstStyle/>
          <a:p>
            <a:r>
              <a:rPr lang="en-US" dirty="0"/>
              <a:t>Abram as a Military Leader</a:t>
            </a:r>
          </a:p>
        </p:txBody>
      </p:sp>
      <p:sp>
        <p:nvSpPr>
          <p:cNvPr id="3" name="Content Placeholder 2">
            <a:extLst>
              <a:ext uri="{FF2B5EF4-FFF2-40B4-BE49-F238E27FC236}">
                <a16:creationId xmlns:a16="http://schemas.microsoft.com/office/drawing/2014/main" id="{F15A7623-065B-4F12-A0C9-14B7768C9190}"/>
              </a:ext>
            </a:extLst>
          </p:cNvPr>
          <p:cNvSpPr>
            <a:spLocks noGrp="1"/>
          </p:cNvSpPr>
          <p:nvPr>
            <p:ph idx="1"/>
          </p:nvPr>
        </p:nvSpPr>
        <p:spPr/>
        <p:txBody>
          <a:bodyPr>
            <a:normAutofit fontScale="92500" lnSpcReduction="10000"/>
          </a:bodyPr>
          <a:lstStyle/>
          <a:p>
            <a:r>
              <a:rPr lang="en-US" dirty="0"/>
              <a:t>We have seen Abram the trickster and now a new side as warrior. There are no details to the battle. We know Abram won where several ‘kings’ fled before.</a:t>
            </a:r>
          </a:p>
          <a:p>
            <a:r>
              <a:rPr lang="en-US" dirty="0"/>
              <a:t>Abram takes nothing for himself. He only allows his warriors their individual share.</a:t>
            </a:r>
          </a:p>
          <a:p>
            <a:r>
              <a:rPr lang="en-US" dirty="0"/>
              <a:t>Appearance of the priest Melchizedek from Salem, meaning Jerusalem, is abrupt and mysterious. The god of that city was Elyon (God Most High). But Abram pays a tithe</a:t>
            </a:r>
            <a:r>
              <a:rPr lang="en-US"/>
              <a:t>,</a:t>
            </a:r>
            <a:r>
              <a:rPr lang="en-US" dirty="0"/>
              <a:t> perhaps treating the local god of Salem as God. It will be more than a thousand years before King David will capture Jerusalem here called Salem.</a:t>
            </a:r>
          </a:p>
          <a:p>
            <a:r>
              <a:rPr lang="en-US" dirty="0"/>
              <a:t>We now see Abram as cunning in Egypt and courageous and magnanimous in victory.</a:t>
            </a:r>
          </a:p>
        </p:txBody>
      </p:sp>
    </p:spTree>
    <p:extLst>
      <p:ext uri="{BB962C8B-B14F-4D97-AF65-F5344CB8AC3E}">
        <p14:creationId xmlns:p14="http://schemas.microsoft.com/office/powerpoint/2010/main" val="1349368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15:1-12, 17-18</a:t>
            </a:r>
            <a:endParaRPr lang="en-US" dirty="0"/>
          </a:p>
        </p:txBody>
      </p:sp>
      <p:sp>
        <p:nvSpPr>
          <p:cNvPr id="3" name="Content Placeholder 2"/>
          <p:cNvSpPr>
            <a:spLocks noGrp="1"/>
          </p:cNvSpPr>
          <p:nvPr>
            <p:ph idx="1"/>
          </p:nvPr>
        </p:nvSpPr>
        <p:spPr/>
        <p:txBody>
          <a:bodyPr>
            <a:noAutofit/>
          </a:bodyPr>
          <a:lstStyle/>
          <a:p>
            <a:r>
              <a:rPr lang="en-US" sz="3200" dirty="0"/>
              <a:t>The word of the LORD came to Abram in a vision, "Do not be afraid, Abram, I am your shield; your reward shall be very great." But Abram said, "O Lord GOD, what will you give me, for I continue childless, and the heir of my house is Eliezer of Damascus?" And Abram said, "You have given me no offspring, and so a slave born in my house is to be my heir.”</a:t>
            </a:r>
            <a:endParaRPr lang="en-US" sz="2667" dirty="0"/>
          </a:p>
        </p:txBody>
      </p:sp>
    </p:spTree>
    <p:extLst>
      <p:ext uri="{BB962C8B-B14F-4D97-AF65-F5344CB8AC3E}">
        <p14:creationId xmlns:p14="http://schemas.microsoft.com/office/powerpoint/2010/main" val="3107362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15:1-12, 17-18</a:t>
            </a:r>
            <a:endParaRPr lang="en-US" dirty="0"/>
          </a:p>
        </p:txBody>
      </p:sp>
      <p:sp>
        <p:nvSpPr>
          <p:cNvPr id="3" name="Content Placeholder 2"/>
          <p:cNvSpPr>
            <a:spLocks noGrp="1"/>
          </p:cNvSpPr>
          <p:nvPr>
            <p:ph idx="1"/>
          </p:nvPr>
        </p:nvSpPr>
        <p:spPr/>
        <p:txBody>
          <a:bodyPr>
            <a:noAutofit/>
          </a:bodyPr>
          <a:lstStyle/>
          <a:p>
            <a:r>
              <a:rPr lang="en-US" sz="3200" dirty="0"/>
              <a:t>But the word of the LORD came to him, "This man shall not be your heir; no one but your very own issue shall be your heir." He brought him outside and said, "Look toward heaven and count the stars, if you are able to count them." Then he said to him, "So shall your descendants be." And he believed the LORD; and the LORD reckoned it to him as righteousness.</a:t>
            </a:r>
            <a:endParaRPr lang="en-US" sz="2667" dirty="0"/>
          </a:p>
        </p:txBody>
      </p:sp>
    </p:spTree>
    <p:extLst>
      <p:ext uri="{BB962C8B-B14F-4D97-AF65-F5344CB8AC3E}">
        <p14:creationId xmlns:p14="http://schemas.microsoft.com/office/powerpoint/2010/main" val="2968280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15:1-12, 17-18</a:t>
            </a:r>
            <a:endParaRPr lang="en-US" dirty="0"/>
          </a:p>
        </p:txBody>
      </p:sp>
      <p:sp>
        <p:nvSpPr>
          <p:cNvPr id="3" name="Content Placeholder 2"/>
          <p:cNvSpPr>
            <a:spLocks noGrp="1"/>
          </p:cNvSpPr>
          <p:nvPr>
            <p:ph idx="1"/>
          </p:nvPr>
        </p:nvSpPr>
        <p:spPr/>
        <p:txBody>
          <a:bodyPr>
            <a:noAutofit/>
          </a:bodyPr>
          <a:lstStyle/>
          <a:p>
            <a:r>
              <a:rPr lang="en-US" sz="3200" dirty="0"/>
              <a:t>Then he said to him, "I am the LORD who brought you from Ur of the Chaldeans, to give you this land to possess." But he said, "O Lord GOD, how am I to know that I shall possess it?" He said to him, "Bring me a heifer three years old, a female goat three years old, a ram three years old, a turtledove, and a young pigeon.”</a:t>
            </a:r>
            <a:endParaRPr lang="en-US" sz="2667" dirty="0"/>
          </a:p>
        </p:txBody>
      </p:sp>
    </p:spTree>
    <p:extLst>
      <p:ext uri="{BB962C8B-B14F-4D97-AF65-F5344CB8AC3E}">
        <p14:creationId xmlns:p14="http://schemas.microsoft.com/office/powerpoint/2010/main" val="1791827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15:1-12, 17-18</a:t>
            </a:r>
            <a:endParaRPr lang="en-US" dirty="0"/>
          </a:p>
        </p:txBody>
      </p:sp>
      <p:sp>
        <p:nvSpPr>
          <p:cNvPr id="3" name="Content Placeholder 2"/>
          <p:cNvSpPr>
            <a:spLocks noGrp="1"/>
          </p:cNvSpPr>
          <p:nvPr>
            <p:ph idx="1"/>
          </p:nvPr>
        </p:nvSpPr>
        <p:spPr/>
        <p:txBody>
          <a:bodyPr>
            <a:noAutofit/>
          </a:bodyPr>
          <a:lstStyle/>
          <a:p>
            <a:r>
              <a:rPr lang="en-US" sz="3733" dirty="0"/>
              <a:t>He brought him all these and cut them in two, laying each half over against the other; but he did not cut the birds in two. And when birds of prey came down on the carcasses, Abram drove them away.</a:t>
            </a:r>
          </a:p>
          <a:p>
            <a:r>
              <a:rPr lang="en-US" sz="3733" dirty="0"/>
              <a:t>As the sun was going down, a deep sleep fell upon Abram, and a deep and terrifying darkness descended upon him. [omitted section]</a:t>
            </a:r>
            <a:endParaRPr lang="en-US" sz="3200" dirty="0"/>
          </a:p>
        </p:txBody>
      </p:sp>
    </p:spTree>
    <p:extLst>
      <p:ext uri="{BB962C8B-B14F-4D97-AF65-F5344CB8AC3E}">
        <p14:creationId xmlns:p14="http://schemas.microsoft.com/office/powerpoint/2010/main" val="2737443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15:1-12, 17-18</a:t>
            </a:r>
            <a:endParaRPr lang="en-US" dirty="0"/>
          </a:p>
        </p:txBody>
      </p:sp>
      <p:sp>
        <p:nvSpPr>
          <p:cNvPr id="3" name="Content Placeholder 2"/>
          <p:cNvSpPr>
            <a:spLocks noGrp="1"/>
          </p:cNvSpPr>
          <p:nvPr>
            <p:ph idx="1"/>
          </p:nvPr>
        </p:nvSpPr>
        <p:spPr/>
        <p:txBody>
          <a:bodyPr>
            <a:noAutofit/>
          </a:bodyPr>
          <a:lstStyle/>
          <a:p>
            <a:r>
              <a:rPr lang="en-US" sz="3200" dirty="0"/>
              <a:t>When the sun had gone down and it was dark, a smoking fire pot and a flaming torch passed between these pieces. On that day the LORD made a covenant with Abram, saying, "To your descendants I give this land, from the river of Egypt to the great river, the river Euphrates.“</a:t>
            </a:r>
          </a:p>
          <a:p>
            <a:endParaRPr lang="en-US" sz="2667" dirty="0"/>
          </a:p>
        </p:txBody>
      </p:sp>
    </p:spTree>
    <p:extLst>
      <p:ext uri="{BB962C8B-B14F-4D97-AF65-F5344CB8AC3E}">
        <p14:creationId xmlns:p14="http://schemas.microsoft.com/office/powerpoint/2010/main" val="4028719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Abraham</a:t>
            </a:r>
          </a:p>
        </p:txBody>
      </p:sp>
      <p:sp>
        <p:nvSpPr>
          <p:cNvPr id="3" name="Content Placeholder 2"/>
          <p:cNvSpPr>
            <a:spLocks noGrp="1"/>
          </p:cNvSpPr>
          <p:nvPr>
            <p:ph idx="1"/>
          </p:nvPr>
        </p:nvSpPr>
        <p:spPr/>
        <p:txBody>
          <a:bodyPr>
            <a:normAutofit/>
          </a:bodyPr>
          <a:lstStyle/>
          <a:p>
            <a:r>
              <a:rPr lang="en-US" dirty="0"/>
              <a:t>Abraham is the earliest biblical character who is delineated clearly enough to be correlated, to a limited extent, within world history.</a:t>
            </a:r>
          </a:p>
          <a:p>
            <a:r>
              <a:rPr lang="en-US" dirty="0"/>
              <a:t>This is the start of the Abraham Saga. The genealogies of Genesis end in the prior chapter with the father and uncles of Abraham.</a:t>
            </a:r>
          </a:p>
          <a:p>
            <a:r>
              <a:rPr lang="en-US" dirty="0"/>
              <a:t>Abraham should be looked to as a source of unity and harmony rather than dissent among Jews, Christians, and Muslims. </a:t>
            </a:r>
          </a:p>
          <a:p>
            <a:r>
              <a:rPr lang="en-US" dirty="0"/>
              <a:t>The covenant is with all of the </a:t>
            </a:r>
            <a:r>
              <a:rPr lang="en-US"/>
              <a:t>descendants</a:t>
            </a:r>
            <a:r>
              <a:rPr lang="en-US" dirty="0"/>
              <a:t> of Abraham.</a:t>
            </a:r>
          </a:p>
          <a:p>
            <a:endParaRPr lang="en-US" dirty="0"/>
          </a:p>
        </p:txBody>
      </p:sp>
    </p:spTree>
    <p:extLst>
      <p:ext uri="{BB962C8B-B14F-4D97-AF65-F5344CB8AC3E}">
        <p14:creationId xmlns:p14="http://schemas.microsoft.com/office/powerpoint/2010/main" val="616786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Genesis 15:13-16</a:t>
            </a:r>
            <a:endParaRPr lang="en-US" dirty="0"/>
          </a:p>
        </p:txBody>
      </p:sp>
      <p:sp>
        <p:nvSpPr>
          <p:cNvPr id="3" name="Content Placeholder 2"/>
          <p:cNvSpPr>
            <a:spLocks noGrp="1"/>
          </p:cNvSpPr>
          <p:nvPr>
            <p:ph idx="1"/>
          </p:nvPr>
        </p:nvSpPr>
        <p:spPr/>
        <p:txBody>
          <a:bodyPr>
            <a:normAutofit/>
          </a:bodyPr>
          <a:lstStyle/>
          <a:p>
            <a:r>
              <a:rPr lang="en-US" dirty="0"/>
              <a:t>Then the LORD  said to Abram, “Know this for certain, that your offspring shall be aliens in a land that is not theirs, and shall be slaves there, and they shall be oppressed for four hundred years;  but I will bring judgment on the nation that they serve, and afterward they shall come out with great possessions. As for yourself, you shall go to your ancestors in peace; you shall be buried in a good old age. And they shall come back here in the fourth generation; for the iniquity of the Amorites is not yet complete.”</a:t>
            </a:r>
          </a:p>
          <a:p>
            <a:r>
              <a:rPr lang="en-US" dirty="0"/>
              <a:t>Scholars believe this was inserted by later Priestly editors.</a:t>
            </a:r>
          </a:p>
          <a:p>
            <a:endParaRPr lang="en-US" dirty="0"/>
          </a:p>
        </p:txBody>
      </p:sp>
    </p:spTree>
    <p:extLst>
      <p:ext uri="{BB962C8B-B14F-4D97-AF65-F5344CB8AC3E}">
        <p14:creationId xmlns:p14="http://schemas.microsoft.com/office/powerpoint/2010/main" val="1280531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7"/>
            <a:ext cx="9997440" cy="944563"/>
          </a:xfrm>
        </p:spPr>
        <p:txBody>
          <a:bodyPr>
            <a:normAutofit/>
          </a:bodyPr>
          <a:lstStyle/>
          <a:p>
            <a:r>
              <a:rPr lang="en-US" dirty="0"/>
              <a:t>The Ceremony </a:t>
            </a:r>
          </a:p>
        </p:txBody>
      </p:sp>
      <p:sp>
        <p:nvSpPr>
          <p:cNvPr id="3" name="Content Placeholder 2"/>
          <p:cNvSpPr>
            <a:spLocks noGrp="1"/>
          </p:cNvSpPr>
          <p:nvPr>
            <p:ph idx="1"/>
          </p:nvPr>
        </p:nvSpPr>
        <p:spPr>
          <a:xfrm>
            <a:off x="820615" y="1143000"/>
            <a:ext cx="11090969" cy="4800600"/>
          </a:xfrm>
        </p:spPr>
        <p:txBody>
          <a:bodyPr>
            <a:noAutofit/>
          </a:bodyPr>
          <a:lstStyle/>
          <a:p>
            <a:r>
              <a:rPr lang="en-US" sz="2667" dirty="0"/>
              <a:t>The covenant ceremony described in these verses comes from early tradition, as evidenced by the archaic ritual of making a covenant by cutting animals in two and passing between the parts. The meaning is no longer clear</a:t>
            </a:r>
            <a:r>
              <a:rPr lang="en-US" sz="2667"/>
              <a:t>;</a:t>
            </a:r>
            <a:r>
              <a:rPr lang="en-US" sz="2667" dirty="0"/>
              <a:t> according to one view</a:t>
            </a:r>
            <a:r>
              <a:rPr lang="en-US" sz="2667"/>
              <a:t>,</a:t>
            </a:r>
            <a:r>
              <a:rPr lang="en-US" sz="2667" dirty="0"/>
              <a:t> the parties invoke dismemberment if they fail to keep the covenant oath. </a:t>
            </a:r>
          </a:p>
          <a:p>
            <a:r>
              <a:rPr lang="en-US" sz="2667"/>
              <a:t>Abram</a:t>
            </a:r>
            <a:r>
              <a:rPr lang="en-US" sz="2667" dirty="0"/>
              <a:t> fell into </a:t>
            </a:r>
            <a:r>
              <a:rPr lang="en-US" sz="2667" i="1" dirty="0"/>
              <a:t>a deep sleep </a:t>
            </a:r>
            <a:r>
              <a:rPr lang="en-US" sz="2667" dirty="0"/>
              <a:t>in which he received the revelation </a:t>
            </a:r>
          </a:p>
          <a:p>
            <a:r>
              <a:rPr lang="en-US" sz="2667" i="1" dirty="0"/>
              <a:t>The iniquity of the Amorites</a:t>
            </a:r>
            <a:r>
              <a:rPr lang="en-US" sz="2667" dirty="0"/>
              <a:t> was the sexual corruption that led to their downfall.</a:t>
            </a:r>
          </a:p>
          <a:p>
            <a:endParaRPr lang="en-US" sz="2667" dirty="0"/>
          </a:p>
        </p:txBody>
      </p:sp>
    </p:spTree>
    <p:extLst>
      <p:ext uri="{BB962C8B-B14F-4D97-AF65-F5344CB8AC3E}">
        <p14:creationId xmlns:p14="http://schemas.microsoft.com/office/powerpoint/2010/main" val="2039174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last Sentence</a:t>
            </a:r>
          </a:p>
        </p:txBody>
      </p:sp>
      <p:sp>
        <p:nvSpPr>
          <p:cNvPr id="3" name="Content Placeholder 2"/>
          <p:cNvSpPr>
            <a:spLocks noGrp="1"/>
          </p:cNvSpPr>
          <p:nvPr>
            <p:ph idx="1"/>
          </p:nvPr>
        </p:nvSpPr>
        <p:spPr/>
        <p:txBody>
          <a:bodyPr>
            <a:normAutofit/>
          </a:bodyPr>
          <a:lstStyle/>
          <a:p>
            <a:r>
              <a:rPr lang="en-US" dirty="0"/>
              <a:t>In the deep sleep or trance the revelation is made.</a:t>
            </a:r>
          </a:p>
          <a:p>
            <a:r>
              <a:rPr lang="en-US" dirty="0"/>
              <a:t>The presence of God as a covenant party is symbolized by fire passing between the pieces.</a:t>
            </a:r>
          </a:p>
          <a:p>
            <a:r>
              <a:rPr lang="en-US" dirty="0"/>
              <a:t>The ideal boundaries of the promised land, from the </a:t>
            </a:r>
            <a:r>
              <a:rPr lang="en-US" i="1" dirty="0"/>
              <a:t>river of Egypt </a:t>
            </a:r>
            <a:r>
              <a:rPr lang="en-US" dirty="0"/>
              <a:t>to the </a:t>
            </a:r>
            <a:r>
              <a:rPr lang="en-US" i="1" dirty="0"/>
              <a:t>Euphrates, </a:t>
            </a:r>
            <a:r>
              <a:rPr lang="en-US" dirty="0"/>
              <a:t>were those of David’s empire.</a:t>
            </a:r>
          </a:p>
        </p:txBody>
      </p:sp>
    </p:spTree>
    <p:extLst>
      <p:ext uri="{BB962C8B-B14F-4D97-AF65-F5344CB8AC3E}">
        <p14:creationId xmlns:p14="http://schemas.microsoft.com/office/powerpoint/2010/main" val="998504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71500" y="755650"/>
            <a:ext cx="11049000" cy="5346700"/>
          </a:xfrm>
          <a:prstGeom prst="rect">
            <a:avLst/>
          </a:prstGeom>
        </p:spPr>
      </p:pic>
      <p:sp>
        <p:nvSpPr>
          <p:cNvPr id="10" name="Title Caption"/>
          <p:cNvSpPr txBox="1"/>
          <p:nvPr/>
        </p:nvSpPr>
        <p:spPr>
          <a:xfrm>
            <a:off x="571500" y="120000"/>
            <a:ext cx="11049000" cy="560000"/>
          </a:xfrm>
          <a:prstGeom prst="rect">
            <a:avLst/>
          </a:prstGeom>
          <a:noFill/>
        </p:spPr>
        <p:txBody>
          <a:bodyPr wrap="square" rtlCol="0" anchor="ctr">
            <a:normAutofit/>
          </a:bodyPr>
          <a:lstStyle/>
          <a:p>
            <a:pPr algn="ctr"/>
            <a:r>
              <a:rPr lang="en-US" sz="2400" b="1">
                <a:solidFill>
                  <a:srgbClr val="1F1F1F"/>
                </a:solidFill>
              </a:rPr>
              <a:t>Abraham’s Journey: Ur → Haran → Canaan</a:t>
            </a:r>
          </a:p>
        </p:txBody>
      </p:sp>
      <p:cxnSp>
        <p:nvCxnSpPr>
          <p:cNvPr id="11" name="Route Ur to Haran"/>
          <p:cNvCxnSpPr/>
          <p:nvPr/>
        </p:nvCxnSpPr>
        <p:spPr>
          <a:xfrm>
            <a:off x="5889884" y="1523956"/>
            <a:ext cx="4633650" cy="3655435"/>
          </a:xfrm>
          <a:prstGeom prst="straightConnector1">
            <a:avLst/>
          </a:prstGeom>
          <a:ln w="38100" cap="rnd">
            <a:solidFill>
              <a:srgbClr val="C00000"/>
            </a:solidFill>
            <a:prstDash val="dash"/>
            <a:headEnd type="triangle" w="lg" len="lg"/>
          </a:ln>
        </p:spPr>
      </p:cxnSp>
      <p:cxnSp>
        <p:nvCxnSpPr>
          <p:cNvPr id="12" name="Route Haran to Canaan"/>
          <p:cNvCxnSpPr/>
          <p:nvPr/>
        </p:nvCxnSpPr>
        <p:spPr>
          <a:xfrm flipH="1">
            <a:off x="3686326" y="1523956"/>
            <a:ext cx="2203558" cy="2749299"/>
          </a:xfrm>
          <a:prstGeom prst="straightConnector1">
            <a:avLst/>
          </a:prstGeom>
          <a:ln w="38100" cap="rnd">
            <a:solidFill>
              <a:srgbClr val="C00000"/>
            </a:solidFill>
            <a:prstDash val="dash"/>
            <a:tailEnd type="triangle" w="lg" len="lg"/>
          </a:ln>
        </p:spPr>
      </p:cxnSp>
      <p:sp>
        <p:nvSpPr>
          <p:cNvPr id="13" name="Stop 1 Ur"/>
          <p:cNvSpPr/>
          <p:nvPr/>
        </p:nvSpPr>
        <p:spPr>
          <a:xfrm>
            <a:off x="10190000" y="4790000"/>
            <a:ext cx="320000" cy="320000"/>
          </a:xfrm>
          <a:prstGeom prst="ellipse">
            <a:avLst/>
          </a:prstGeom>
          <a:solidFill>
            <a:srgbClr val="C00000"/>
          </a:solidFill>
          <a:ln w="19050">
            <a:solidFill>
              <a:srgbClr val="FFFFFF"/>
            </a:solidFill>
          </a:ln>
        </p:spPr>
        <p:txBody>
          <a:bodyPr rtlCol="0" anchor="ctr"/>
          <a:lstStyle/>
          <a:p>
            <a:pPr algn="ctr"/>
            <a:r>
              <a:rPr lang="en-US" sz="1400" b="1">
                <a:solidFill>
                  <a:srgbClr val="FFFFFF"/>
                </a:solidFill>
              </a:rPr>
              <a:t>1</a:t>
            </a:r>
          </a:p>
        </p:txBody>
      </p:sp>
      <p:sp>
        <p:nvSpPr>
          <p:cNvPr id="14" name="Stop 2 Haran"/>
          <p:cNvSpPr/>
          <p:nvPr/>
        </p:nvSpPr>
        <p:spPr>
          <a:xfrm>
            <a:off x="5520000" y="1170000"/>
            <a:ext cx="320000" cy="320000"/>
          </a:xfrm>
          <a:prstGeom prst="ellipse">
            <a:avLst/>
          </a:prstGeom>
          <a:solidFill>
            <a:srgbClr val="C00000"/>
          </a:solidFill>
          <a:ln w="19050">
            <a:solidFill>
              <a:srgbClr val="FFFFFF"/>
            </a:solidFill>
          </a:ln>
        </p:spPr>
        <p:txBody>
          <a:bodyPr rtlCol="0" anchor="ctr"/>
          <a:lstStyle/>
          <a:p>
            <a:pPr algn="ctr"/>
            <a:r>
              <a:rPr lang="en-US" sz="1400" b="1">
                <a:solidFill>
                  <a:srgbClr val="FFFFFF"/>
                </a:solidFill>
              </a:rPr>
              <a:t>2</a:t>
            </a:r>
          </a:p>
        </p:txBody>
      </p:sp>
      <p:sp>
        <p:nvSpPr>
          <p:cNvPr id="15" name="Stop 3 Canaan"/>
          <p:cNvSpPr/>
          <p:nvPr/>
        </p:nvSpPr>
        <p:spPr>
          <a:xfrm>
            <a:off x="3340000" y="3920000"/>
            <a:ext cx="320000" cy="320000"/>
          </a:xfrm>
          <a:prstGeom prst="ellipse">
            <a:avLst/>
          </a:prstGeom>
          <a:solidFill>
            <a:srgbClr val="C00000"/>
          </a:solidFill>
          <a:ln w="19050">
            <a:solidFill>
              <a:srgbClr val="FFFFFF"/>
            </a:solidFill>
          </a:ln>
        </p:spPr>
        <p:txBody>
          <a:bodyPr rtlCol="0" anchor="ctr"/>
          <a:lstStyle/>
          <a:p>
            <a:pPr algn="ctr"/>
            <a:r>
              <a:rPr lang="en-US" sz="1400" b="1">
                <a:solidFill>
                  <a:srgbClr val="FFFFFF"/>
                </a:solidFill>
              </a:rPr>
              <a:t>3</a:t>
            </a:r>
          </a:p>
        </p:txBody>
      </p:sp>
      <p:sp>
        <p:nvSpPr>
          <p:cNvPr id="16" name="Caption"/>
          <p:cNvSpPr txBox="1"/>
          <p:nvPr/>
        </p:nvSpPr>
        <p:spPr>
          <a:xfrm>
            <a:off x="571500" y="6190000"/>
            <a:ext cx="11049000" cy="470000"/>
          </a:xfrm>
          <a:prstGeom prst="rect">
            <a:avLst/>
          </a:prstGeom>
          <a:noFill/>
        </p:spPr>
        <p:txBody>
          <a:bodyPr wrap="square" rtlCol="0" anchor="ctr">
            <a:normAutofit/>
          </a:bodyPr>
          <a:lstStyle/>
          <a:p>
            <a:pPr algn="ctr"/>
            <a:r>
              <a:rPr lang="en-US" sz="1300" i="1">
                <a:solidFill>
                  <a:srgbClr val="595959"/>
                </a:solidFill>
              </a:rPr>
              <a:t>Based on Genesis 11:31–12:9: Abram’s migration from Ur of the Chaldeans, through Haran, to the land of Canaan.</a:t>
            </a:r>
          </a:p>
        </p:txBody>
      </p:sp>
      <p:sp>
        <p:nvSpPr>
          <p:cNvPr id="17" name="Route Legend"/>
          <p:cNvSpPr/>
          <p:nvPr/>
        </p:nvSpPr>
        <p:spPr>
          <a:xfrm>
            <a:off x="650000" y="1050000"/>
            <a:ext cx="3950000" cy="1500000"/>
          </a:xfrm>
          <a:prstGeom prst="roundRect">
            <a:avLst>
              <a:gd name="adj" fmla="val 6000"/>
            </a:avLst>
          </a:prstGeom>
          <a:solidFill>
            <a:srgbClr val="FFFFFF">
              <a:alpha val="84000"/>
            </a:srgbClr>
          </a:solidFill>
          <a:ln w="12700">
            <a:solidFill>
              <a:srgbClr val="C00000"/>
            </a:solidFill>
          </a:ln>
        </p:spPr>
        <p:txBody>
          <a:bodyPr wrap="square" lIns="108000" tIns="72000" rIns="108000" bIns="72000" rtlCol="0" anchor="ctr">
            <a:normAutofit/>
          </a:bodyPr>
          <a:lstStyle/>
          <a:p>
            <a:pPr>
              <a:spcAft>
                <a:spcPts val="600"/>
              </a:spcAft>
            </a:pPr>
            <a:r>
              <a:rPr lang="en-US" sz="1100" b="1">
                <a:solidFill>
                  <a:srgbClr val="C00000"/>
                </a:solidFill>
              </a:rPr>
              <a:t>1  Ur of the Chaldeans </a:t>
            </a:r>
            <a:r>
              <a:rPr lang="en-US" sz="1100">
                <a:solidFill>
                  <a:srgbClr val="1F1F1F"/>
                </a:solidFill>
              </a:rPr>
              <a:t>— Abram’s birthplace; the journey begins (Gen 11:31)</a:t>
            </a:r>
          </a:p>
          <a:p>
            <a:pPr>
              <a:spcAft>
                <a:spcPts val="600"/>
              </a:spcAft>
            </a:pPr>
            <a:r>
              <a:rPr lang="en-US" sz="1100" b="1">
                <a:solidFill>
                  <a:srgbClr val="C00000"/>
                </a:solidFill>
              </a:rPr>
              <a:t>2  Haran </a:t>
            </a:r>
            <a:r>
              <a:rPr lang="en-US" sz="1100">
                <a:solidFill>
                  <a:srgbClr val="1F1F1F"/>
                </a:solidFill>
              </a:rPr>
              <a:t>— family settles; Abram is called onward (Gen 12:1–4)</a:t>
            </a:r>
          </a:p>
          <a:p>
            <a:r>
              <a:rPr lang="en-US" sz="1100" b="1">
                <a:solidFill>
                  <a:srgbClr val="C00000"/>
                </a:solidFill>
              </a:rPr>
              <a:t>3  Canaan </a:t>
            </a:r>
            <a:r>
              <a:rPr lang="en-US" sz="1100">
                <a:solidFill>
                  <a:srgbClr val="1F1F1F"/>
                </a:solidFill>
              </a:rPr>
              <a:t>— the promised land Abram enters (Gen 12:5–7)</a:t>
            </a:r>
          </a:p>
        </p:txBody>
      </p:sp>
    </p:spTree>
    <p:extLst>
      <p:ext uri="{BB962C8B-B14F-4D97-AF65-F5344CB8AC3E}">
        <p14:creationId xmlns:p14="http://schemas.microsoft.com/office/powerpoint/2010/main" val="1943873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t="12487" b="12487"/>
          <a:stretch>
            <a:fillRect/>
          </a:stretch>
        </p:blipFill>
        <p:spPr bwMode="auto">
          <a:xfrm>
            <a:off x="0" y="381000"/>
            <a:ext cx="12094251" cy="5440693"/>
          </a:xfrm>
          <a:prstGeom prst="rect">
            <a:avLst/>
          </a:prstGeom>
          <a:noFill/>
          <a:ln w="9525">
            <a:noFill/>
            <a:miter lim="800000"/>
            <a:headEnd/>
            <a:tailEnd/>
          </a:ln>
        </p:spPr>
      </p:pic>
      <p:sp>
        <p:nvSpPr>
          <p:cNvPr id="2" name="Title 1"/>
          <p:cNvSpPr>
            <a:spLocks noGrp="1"/>
          </p:cNvSpPr>
          <p:nvPr>
            <p:ph type="title"/>
          </p:nvPr>
        </p:nvSpPr>
        <p:spPr>
          <a:xfrm>
            <a:off x="0" y="381000"/>
            <a:ext cx="12192000" cy="560000"/>
          </a:xfrm>
          <a:prstGeom prst="rect">
            <a:avLst/>
          </a:prstGeom>
          <a:solidFill>
            <a:srgbClr val="FFFFFF">
              <a:alpha val="80000"/>
            </a:srgbClr>
          </a:solidFill>
        </p:spPr>
        <p:txBody>
          <a:bodyPr anchor="ctr">
            <a:normAutofit/>
          </a:bodyPr>
          <a:lstStyle/>
          <a:p>
            <a:pPr algn="ctr"/>
            <a:r>
              <a:rPr lang="en-US" sz="2400" b="1">
                <a:solidFill>
                  <a:srgbClr val="1F1F1F"/>
                </a:solidFill>
              </a:rPr>
              <a:t>Abram’s Promised Land</a:t>
            </a:r>
          </a:p>
        </p:txBody>
      </p:sp>
      <p:sp>
        <p:nvSpPr>
          <p:cNvPr id="10" name="Stop 1 Kenites"/>
          <p:cNvSpPr/>
          <p:nvPr/>
        </p:nvSpPr>
        <p:spPr>
          <a:xfrm>
            <a:off x="3147024" y="5410500"/>
            <a:ext cx="320000" cy="320000"/>
          </a:xfrm>
          <a:prstGeom prst="ellipse">
            <a:avLst/>
          </a:prstGeom>
          <a:solidFill>
            <a:srgbClr val="C00000"/>
          </a:solidFill>
          <a:ln w="19050">
            <a:solidFill>
              <a:srgbClr val="FFFFFF"/>
            </a:solidFill>
          </a:ln>
        </p:spPr>
        <p:txBody>
          <a:bodyPr rtlCol="0" anchor="ctr"/>
          <a:lstStyle/>
          <a:p>
            <a:pPr algn="ctr"/>
            <a:r>
              <a:rPr lang="en-US" sz="1100" b="1">
                <a:solidFill>
                  <a:srgbClr val="FFFFFF"/>
                </a:solidFill>
              </a:rPr>
              <a:t>1</a:t>
            </a:r>
          </a:p>
        </p:txBody>
      </p:sp>
      <p:sp>
        <p:nvSpPr>
          <p:cNvPr id="11" name="Stop 2 Kadmonites"/>
          <p:cNvSpPr/>
          <p:nvPr/>
        </p:nvSpPr>
        <p:spPr>
          <a:xfrm>
            <a:off x="4328104" y="2575169"/>
            <a:ext cx="320000" cy="320000"/>
          </a:xfrm>
          <a:prstGeom prst="ellipse">
            <a:avLst/>
          </a:prstGeom>
          <a:solidFill>
            <a:srgbClr val="C00000"/>
          </a:solidFill>
          <a:ln w="19050">
            <a:solidFill>
              <a:srgbClr val="FFFFFF"/>
            </a:solidFill>
          </a:ln>
        </p:spPr>
        <p:txBody>
          <a:bodyPr rtlCol="0" anchor="ctr"/>
          <a:lstStyle/>
          <a:p>
            <a:pPr algn="ctr"/>
            <a:r>
              <a:rPr lang="en-US" sz="1100" b="1">
                <a:solidFill>
                  <a:srgbClr val="FFFFFF"/>
                </a:solidFill>
              </a:rPr>
              <a:t>2</a:t>
            </a:r>
          </a:p>
        </p:txBody>
      </p:sp>
      <p:sp>
        <p:nvSpPr>
          <p:cNvPr id="12" name="Stop 3 Hittites"/>
          <p:cNvSpPr/>
          <p:nvPr/>
        </p:nvSpPr>
        <p:spPr>
          <a:xfrm>
            <a:off x="4918644" y="968900"/>
            <a:ext cx="320000" cy="320000"/>
          </a:xfrm>
          <a:prstGeom prst="ellipse">
            <a:avLst/>
          </a:prstGeom>
          <a:solidFill>
            <a:srgbClr val="C00000"/>
          </a:solidFill>
          <a:ln w="19050">
            <a:solidFill>
              <a:srgbClr val="FFFFFF"/>
            </a:solidFill>
          </a:ln>
        </p:spPr>
        <p:txBody>
          <a:bodyPr rtlCol="0" anchor="ctr"/>
          <a:lstStyle/>
          <a:p>
            <a:pPr algn="ctr"/>
            <a:r>
              <a:rPr lang="en-US" sz="1100" b="1">
                <a:solidFill>
                  <a:srgbClr val="FFFFFF"/>
                </a:solidFill>
              </a:rPr>
              <a:t>3</a:t>
            </a:r>
          </a:p>
        </p:txBody>
      </p:sp>
      <p:sp>
        <p:nvSpPr>
          <p:cNvPr id="13" name="Stop 4 Perizzites"/>
          <p:cNvSpPr/>
          <p:nvPr/>
        </p:nvSpPr>
        <p:spPr>
          <a:xfrm>
            <a:off x="3619456" y="3685300"/>
            <a:ext cx="320000" cy="320000"/>
          </a:xfrm>
          <a:prstGeom prst="ellipse">
            <a:avLst/>
          </a:prstGeom>
          <a:solidFill>
            <a:srgbClr val="C00000"/>
          </a:solidFill>
          <a:ln w="19050">
            <a:solidFill>
              <a:srgbClr val="FFFFFF"/>
            </a:solidFill>
          </a:ln>
        </p:spPr>
        <p:txBody>
          <a:bodyPr rtlCol="0" anchor="ctr"/>
          <a:lstStyle/>
          <a:p>
            <a:pPr algn="ctr"/>
            <a:r>
              <a:rPr lang="en-US" sz="1100" b="1">
                <a:solidFill>
                  <a:srgbClr val="FFFFFF"/>
                </a:solidFill>
              </a:rPr>
              <a:t>4</a:t>
            </a:r>
          </a:p>
        </p:txBody>
      </p:sp>
      <p:sp>
        <p:nvSpPr>
          <p:cNvPr id="14" name="Stop 5 Amorites"/>
          <p:cNvSpPr/>
          <p:nvPr/>
        </p:nvSpPr>
        <p:spPr>
          <a:xfrm>
            <a:off x="4564320" y="4039500"/>
            <a:ext cx="320000" cy="320000"/>
          </a:xfrm>
          <a:prstGeom prst="ellipse">
            <a:avLst/>
          </a:prstGeom>
          <a:solidFill>
            <a:srgbClr val="C00000"/>
          </a:solidFill>
          <a:ln w="19050">
            <a:solidFill>
              <a:srgbClr val="FFFFFF"/>
            </a:solidFill>
          </a:ln>
        </p:spPr>
        <p:txBody>
          <a:bodyPr rtlCol="0" anchor="ctr"/>
          <a:lstStyle/>
          <a:p>
            <a:pPr algn="ctr"/>
            <a:r>
              <a:rPr lang="en-US" sz="1100" b="1">
                <a:solidFill>
                  <a:srgbClr val="FFFFFF"/>
                </a:solidFill>
              </a:rPr>
              <a:t>5</a:t>
            </a:r>
          </a:p>
        </p:txBody>
      </p:sp>
      <p:sp>
        <p:nvSpPr>
          <p:cNvPr id="15" name="Stop 6 Canaanites"/>
          <p:cNvSpPr/>
          <p:nvPr/>
        </p:nvSpPr>
        <p:spPr>
          <a:xfrm>
            <a:off x="3501348" y="4393800"/>
            <a:ext cx="320000" cy="320000"/>
          </a:xfrm>
          <a:prstGeom prst="ellipse">
            <a:avLst/>
          </a:prstGeom>
          <a:solidFill>
            <a:srgbClr val="C00000"/>
          </a:solidFill>
          <a:ln w="19050">
            <a:solidFill>
              <a:srgbClr val="FFFFFF"/>
            </a:solidFill>
          </a:ln>
        </p:spPr>
        <p:txBody>
          <a:bodyPr rtlCol="0" anchor="ctr"/>
          <a:lstStyle/>
          <a:p>
            <a:pPr algn="ctr"/>
            <a:r>
              <a:rPr lang="en-US" sz="1100" b="1">
                <a:solidFill>
                  <a:srgbClr val="FFFFFF"/>
                </a:solidFill>
              </a:rPr>
              <a:t>6</a:t>
            </a:r>
          </a:p>
        </p:txBody>
      </p:sp>
      <p:sp>
        <p:nvSpPr>
          <p:cNvPr id="16" name="Stop 7 Jebusites"/>
          <p:cNvSpPr/>
          <p:nvPr/>
        </p:nvSpPr>
        <p:spPr>
          <a:xfrm>
            <a:off x="3902915" y="4677200"/>
            <a:ext cx="320000" cy="320000"/>
          </a:xfrm>
          <a:prstGeom prst="ellipse">
            <a:avLst/>
          </a:prstGeom>
          <a:solidFill>
            <a:srgbClr val="C00000"/>
          </a:solidFill>
          <a:ln w="19050">
            <a:solidFill>
              <a:srgbClr val="FFFFFF"/>
            </a:solidFill>
          </a:ln>
        </p:spPr>
        <p:txBody>
          <a:bodyPr rtlCol="0" anchor="ctr"/>
          <a:lstStyle/>
          <a:p>
            <a:pPr algn="ctr"/>
            <a:r>
              <a:rPr lang="en-US" sz="1100" b="1">
                <a:solidFill>
                  <a:srgbClr val="FFFFFF"/>
                </a:solidFill>
              </a:rPr>
              <a:t>7</a:t>
            </a:r>
          </a:p>
        </p:txBody>
      </p:sp>
      <p:sp>
        <p:nvSpPr>
          <p:cNvPr id="17" name="Peoples Legend"/>
          <p:cNvSpPr/>
          <p:nvPr/>
        </p:nvSpPr>
        <p:spPr>
          <a:xfrm>
            <a:off x="7592000" y="1050000"/>
            <a:ext cx="3950000" cy="3050000"/>
          </a:xfrm>
          <a:prstGeom prst="roundRect">
            <a:avLst>
              <a:gd name="adj" fmla="val 5000"/>
            </a:avLst>
          </a:prstGeom>
          <a:solidFill>
            <a:srgbClr val="FFFFFF">
              <a:alpha val="85000"/>
            </a:srgbClr>
          </a:solidFill>
          <a:ln w="12700">
            <a:solidFill>
              <a:srgbClr val="C00000"/>
            </a:solidFill>
          </a:ln>
        </p:spPr>
        <p:txBody>
          <a:bodyPr wrap="square" lIns="108000" tIns="72000" rIns="108000" bIns="72000" rtlCol="0" anchor="t">
            <a:normAutofit/>
          </a:bodyPr>
          <a:lstStyle/>
          <a:p>
            <a:pPr>
              <a:spcAft>
                <a:spcPts val="500"/>
              </a:spcAft>
            </a:pPr>
            <a:r>
              <a:rPr lang="en-US" sz="1200" b="1">
                <a:solidFill>
                  <a:srgbClr val="1F1F1F"/>
                </a:solidFill>
              </a:rPr>
              <a:t>Peoples of the Promised Land (Gen 15:19–21)</a:t>
            </a:r>
          </a:p>
          <a:p>
            <a:pPr>
              <a:spcAft>
                <a:spcPts val="300"/>
              </a:spcAft>
            </a:pPr>
            <a:r>
              <a:rPr lang="en-US" sz="1100" b="1">
                <a:solidFill>
                  <a:srgbClr val="C00000"/>
                </a:solidFill>
              </a:rPr>
              <a:t>1  </a:t>
            </a:r>
            <a:r>
              <a:rPr lang="en-US" sz="1100">
                <a:solidFill>
                  <a:srgbClr val="1F1F1F"/>
                </a:solidFill>
              </a:rPr>
              <a:t>Kenites</a:t>
            </a:r>
          </a:p>
          <a:p>
            <a:pPr>
              <a:spcAft>
                <a:spcPts val="300"/>
              </a:spcAft>
            </a:pPr>
            <a:r>
              <a:rPr lang="en-US" sz="1100" b="1">
                <a:solidFill>
                  <a:srgbClr val="C00000"/>
                </a:solidFill>
              </a:rPr>
              <a:t>2  </a:t>
            </a:r>
            <a:r>
              <a:rPr lang="en-US" sz="1100">
                <a:solidFill>
                  <a:srgbClr val="1F1F1F"/>
                </a:solidFill>
              </a:rPr>
              <a:t>Kadmonites</a:t>
            </a:r>
          </a:p>
          <a:p>
            <a:pPr>
              <a:spcAft>
                <a:spcPts val="300"/>
              </a:spcAft>
            </a:pPr>
            <a:r>
              <a:rPr lang="en-US" sz="1100" b="1">
                <a:solidFill>
                  <a:srgbClr val="C00000"/>
                </a:solidFill>
              </a:rPr>
              <a:t>3  </a:t>
            </a:r>
            <a:r>
              <a:rPr lang="en-US" sz="1100">
                <a:solidFill>
                  <a:srgbClr val="1F1F1F"/>
                </a:solidFill>
              </a:rPr>
              <a:t>Hittites</a:t>
            </a:r>
          </a:p>
          <a:p>
            <a:pPr>
              <a:spcAft>
                <a:spcPts val="300"/>
              </a:spcAft>
            </a:pPr>
            <a:r>
              <a:rPr lang="en-US" sz="1100" b="1">
                <a:solidFill>
                  <a:srgbClr val="C00000"/>
                </a:solidFill>
              </a:rPr>
              <a:t>4  </a:t>
            </a:r>
            <a:r>
              <a:rPr lang="en-US" sz="1100">
                <a:solidFill>
                  <a:srgbClr val="1F1F1F"/>
                </a:solidFill>
              </a:rPr>
              <a:t>Perizzites</a:t>
            </a:r>
          </a:p>
          <a:p>
            <a:pPr>
              <a:spcAft>
                <a:spcPts val="300"/>
              </a:spcAft>
            </a:pPr>
            <a:r>
              <a:rPr lang="en-US" sz="1100" b="1">
                <a:solidFill>
                  <a:srgbClr val="C00000"/>
                </a:solidFill>
              </a:rPr>
              <a:t>5  </a:t>
            </a:r>
            <a:r>
              <a:rPr lang="en-US" sz="1100">
                <a:solidFill>
                  <a:srgbClr val="1F1F1F"/>
                </a:solidFill>
              </a:rPr>
              <a:t>Amorites</a:t>
            </a:r>
          </a:p>
          <a:p>
            <a:pPr>
              <a:spcAft>
                <a:spcPts val="300"/>
              </a:spcAft>
            </a:pPr>
            <a:r>
              <a:rPr lang="en-US" sz="1100" b="1">
                <a:solidFill>
                  <a:srgbClr val="C00000"/>
                </a:solidFill>
              </a:rPr>
              <a:t>6  </a:t>
            </a:r>
            <a:r>
              <a:rPr lang="en-US" sz="1100">
                <a:solidFill>
                  <a:srgbClr val="1F1F1F"/>
                </a:solidFill>
              </a:rPr>
              <a:t>Canaanites</a:t>
            </a:r>
          </a:p>
          <a:p>
            <a:pPr>
              <a:spcAft>
                <a:spcPts val="300"/>
              </a:spcAft>
            </a:pPr>
            <a:r>
              <a:rPr lang="en-US" sz="1100" b="1">
                <a:solidFill>
                  <a:srgbClr val="C00000"/>
                </a:solidFill>
              </a:rPr>
              <a:t>7  </a:t>
            </a:r>
            <a:r>
              <a:rPr lang="en-US" sz="1100">
                <a:solidFill>
                  <a:srgbClr val="1F1F1F"/>
                </a:solidFill>
              </a:rPr>
              <a:t>Jebusites</a:t>
            </a:r>
          </a:p>
          <a:p>
            <a:pPr>
              <a:spcBef>
                <a:spcPts val="300"/>
              </a:spcBef>
            </a:pPr>
            <a:r>
              <a:rPr lang="en-US" sz="900" i="1">
                <a:solidFill>
                  <a:srgbClr val="595959"/>
                </a:solidFill>
              </a:rPr>
              <a:t>Not located on map: Kenizzites, Rephaim, Girgashites</a:t>
            </a:r>
          </a:p>
        </p:txBody>
      </p:sp>
    </p:spTree>
    <p:extLst>
      <p:ext uri="{BB962C8B-B14F-4D97-AF65-F5344CB8AC3E}">
        <p14:creationId xmlns:p14="http://schemas.microsoft.com/office/powerpoint/2010/main" val="2415584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Notes</a:t>
            </a:r>
          </a:p>
        </p:txBody>
      </p:sp>
      <p:sp>
        <p:nvSpPr>
          <p:cNvPr id="3" name="Content Placeholder 2"/>
          <p:cNvSpPr>
            <a:spLocks noGrp="1"/>
          </p:cNvSpPr>
          <p:nvPr>
            <p:ph idx="1"/>
          </p:nvPr>
        </p:nvSpPr>
        <p:spPr/>
        <p:txBody>
          <a:bodyPr>
            <a:normAutofit/>
          </a:bodyPr>
          <a:lstStyle/>
          <a:p>
            <a:r>
              <a:rPr lang="en-US" dirty="0"/>
              <a:t>The </a:t>
            </a:r>
            <a:r>
              <a:rPr lang="en-US"/>
              <a:t>Amorites, </a:t>
            </a:r>
            <a:r>
              <a:rPr lang="en-US" dirty="0"/>
              <a:t>as you can see from the map</a:t>
            </a:r>
            <a:r>
              <a:rPr lang="en-US"/>
              <a:t>,</a:t>
            </a:r>
            <a:r>
              <a:rPr lang="en-US" dirty="0"/>
              <a:t> occupy part of the Promised Land. </a:t>
            </a:r>
            <a:r>
              <a:rPr lang="en-US"/>
              <a:t>Their downfall </a:t>
            </a:r>
            <a:r>
              <a:rPr lang="en-US" dirty="0"/>
              <a:t>needed to be complete before the land would be </a:t>
            </a:r>
            <a:r>
              <a:rPr lang="en-US"/>
              <a:t>given</a:t>
            </a:r>
            <a:r>
              <a:rPr lang="en-US" dirty="0"/>
              <a:t>.</a:t>
            </a:r>
          </a:p>
          <a:p>
            <a:r>
              <a:rPr lang="en-US" dirty="0"/>
              <a:t>This is the first of two principal covenant stories</a:t>
            </a:r>
            <a:r>
              <a:rPr lang="en-US"/>
              <a:t>.</a:t>
            </a:r>
            <a:r>
              <a:rPr lang="en-US" dirty="0"/>
              <a:t> See Gen 17. In the </a:t>
            </a:r>
            <a:r>
              <a:rPr lang="en-US"/>
              <a:t>second,</a:t>
            </a:r>
            <a:r>
              <a:rPr lang="en-US" dirty="0"/>
              <a:t> the sign of the promise is circumcision.</a:t>
            </a:r>
          </a:p>
        </p:txBody>
      </p:sp>
    </p:spTree>
    <p:extLst>
      <p:ext uri="{BB962C8B-B14F-4D97-AF65-F5344CB8AC3E}">
        <p14:creationId xmlns:p14="http://schemas.microsoft.com/office/powerpoint/2010/main" val="1958041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1379200" cy="1524000"/>
          </a:xfrm>
        </p:spPr>
        <p:txBody>
          <a:bodyPr>
            <a:normAutofit/>
          </a:bodyPr>
          <a:lstStyle/>
          <a:p>
            <a:r>
              <a:rPr lang="en-US" dirty="0"/>
              <a:t>The meaning of the text for Christianity</a:t>
            </a:r>
          </a:p>
        </p:txBody>
      </p:sp>
      <p:sp>
        <p:nvSpPr>
          <p:cNvPr id="3" name="Content Placeholder 2"/>
          <p:cNvSpPr>
            <a:spLocks noGrp="1"/>
          </p:cNvSpPr>
          <p:nvPr>
            <p:ph idx="1"/>
          </p:nvPr>
        </p:nvSpPr>
        <p:spPr/>
        <p:txBody>
          <a:bodyPr>
            <a:normAutofit/>
          </a:bodyPr>
          <a:lstStyle/>
          <a:p>
            <a:r>
              <a:rPr lang="en-US" dirty="0"/>
              <a:t>In the reading, Abram is declared righteous due to his faith.  </a:t>
            </a:r>
          </a:p>
          <a:p>
            <a:r>
              <a:rPr lang="en-US" dirty="0"/>
              <a:t>What is significant is that this declaration </a:t>
            </a:r>
            <a:r>
              <a:rPr lang="en-US"/>
              <a:t>came more than 400 years </a:t>
            </a:r>
            <a:r>
              <a:rPr lang="en-US" dirty="0"/>
              <a:t>before the “law” was given </a:t>
            </a:r>
            <a:r>
              <a:rPr lang="en-US"/>
              <a:t>at Sinai, following</a:t>
            </a:r>
            <a:r>
              <a:rPr lang="en-US" dirty="0"/>
              <a:t> the departure from Egypt.</a:t>
            </a:r>
          </a:p>
          <a:p>
            <a:r>
              <a:rPr lang="en-US" dirty="0"/>
              <a:t>Paul will later note that faith rendered Abram righteous WITHOUT circumcision.</a:t>
            </a:r>
          </a:p>
          <a:p>
            <a:r>
              <a:rPr lang="en-US" dirty="0"/>
              <a:t>This was used as a powerful argument by Paul concerning the Law and salvation.</a:t>
            </a:r>
          </a:p>
        </p:txBody>
      </p:sp>
    </p:spTree>
    <p:extLst>
      <p:ext uri="{BB962C8B-B14F-4D97-AF65-F5344CB8AC3E}">
        <p14:creationId xmlns:p14="http://schemas.microsoft.com/office/powerpoint/2010/main" val="37605990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2848708" cy="6070600"/>
          </a:xfrm>
          <a:solidFill>
            <a:schemeClr val="tx1"/>
          </a:solidFill>
        </p:spPr>
        <p:txBody>
          <a:bodyPr>
            <a:noAutofit/>
          </a:bodyPr>
          <a:lstStyle/>
          <a:p>
            <a:r>
              <a:rPr lang="en-US" sz="3200" dirty="0">
                <a:solidFill>
                  <a:schemeClr val="bg1"/>
                </a:solidFill>
              </a:rPr>
              <a:t>Pieter Lastman</a:t>
            </a:r>
            <a:r>
              <a:rPr lang="en-US" sz="3200" b="1" dirty="0">
                <a:solidFill>
                  <a:schemeClr val="bg1"/>
                </a:solidFill>
              </a:rPr>
              <a:t>, </a:t>
            </a:r>
            <a:r>
              <a:rPr lang="en-US" sz="3200" i="1" dirty="0">
                <a:solidFill>
                  <a:schemeClr val="bg1"/>
                </a:solidFill>
              </a:rPr>
              <a:t>Abraham's Journey to Canaan</a:t>
            </a:r>
            <a:r>
              <a:rPr lang="en-US" sz="3200" dirty="0">
                <a:solidFill>
                  <a:schemeClr val="bg1"/>
                </a:solidFill>
              </a:rPr>
              <a:t>, 1614</a:t>
            </a:r>
            <a:br>
              <a:rPr lang="en-US" sz="3200" dirty="0">
                <a:solidFill>
                  <a:schemeClr val="bg1"/>
                </a:solidFill>
              </a:rPr>
            </a:br>
            <a:r>
              <a:rPr lang="en-US" sz="3200" dirty="0">
                <a:solidFill>
                  <a:schemeClr val="bg1"/>
                </a:solidFill>
              </a:rPr>
              <a:t>Oil on canvas transferred from wood, 72 x 122 cm, The Hermitage, St. Petersburg </a:t>
            </a:r>
          </a:p>
        </p:txBody>
      </p:sp>
      <p:pic>
        <p:nvPicPr>
          <p:cNvPr id="6147" name="Picture 3" descr="abraham"/>
          <p:cNvPicPr>
            <a:picLocks noChangeAspect="1" noChangeArrowheads="1"/>
          </p:cNvPicPr>
          <p:nvPr/>
        </p:nvPicPr>
        <p:blipFill>
          <a:blip r:embed="rId3" cstate="print">
            <a:lum bright="1000" contrast="15000"/>
          </a:blip>
          <a:stretch>
            <a:fillRect/>
          </a:stretch>
        </p:blipFill>
        <p:spPr bwMode="auto">
          <a:xfrm>
            <a:off x="3042138" y="554561"/>
            <a:ext cx="8975001" cy="5748878"/>
          </a:xfrm>
          <a:prstGeom prst="rect">
            <a:avLst/>
          </a:prstGeom>
          <a:noFill/>
        </p:spPr>
      </p:pic>
    </p:spTree>
    <p:extLst>
      <p:ext uri="{BB962C8B-B14F-4D97-AF65-F5344CB8AC3E}">
        <p14:creationId xmlns:p14="http://schemas.microsoft.com/office/powerpoint/2010/main" val="399336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112000" y="274637"/>
            <a:ext cx="4470400" cy="3230563"/>
          </a:xfrm>
        </p:spPr>
        <p:txBody>
          <a:bodyPr>
            <a:noAutofit/>
          </a:bodyPr>
          <a:lstStyle/>
          <a:p>
            <a:r>
              <a:rPr lang="en-US" altLang="en-US" sz="2800" dirty="0">
                <a:solidFill>
                  <a:schemeClr val="bg1"/>
                </a:solidFill>
              </a:rPr>
              <a:t>Jan Provost or Anonymous Antwerp artist,</a:t>
            </a:r>
            <a:br>
              <a:rPr lang="en-US" altLang="en-US" sz="2800" dirty="0">
                <a:solidFill>
                  <a:schemeClr val="bg1"/>
                </a:solidFill>
              </a:rPr>
            </a:br>
            <a:r>
              <a:rPr lang="en-US" altLang="en-US" sz="2800" i="1" dirty="0">
                <a:solidFill>
                  <a:schemeClr val="bg1"/>
                </a:solidFill>
              </a:rPr>
              <a:t>Abraham, Sarah, and the Angel</a:t>
            </a:r>
            <a:br>
              <a:rPr lang="en-US" altLang="en-US" sz="2800" dirty="0">
                <a:solidFill>
                  <a:schemeClr val="bg1"/>
                </a:solidFill>
              </a:rPr>
            </a:br>
            <a:r>
              <a:rPr lang="en-US" altLang="en-US" sz="2800" dirty="0">
                <a:solidFill>
                  <a:schemeClr val="bg1"/>
                </a:solidFill>
              </a:rPr>
              <a:t>1520s</a:t>
            </a:r>
            <a:br>
              <a:rPr lang="en-US" altLang="en-US" sz="2800" dirty="0">
                <a:solidFill>
                  <a:schemeClr val="bg1"/>
                </a:solidFill>
              </a:rPr>
            </a:br>
            <a:r>
              <a:rPr lang="en-US" altLang="en-US" sz="2800" dirty="0">
                <a:solidFill>
                  <a:schemeClr val="bg1"/>
                </a:solidFill>
              </a:rPr>
              <a:t>Oil on wood, 71 x 58</a:t>
            </a:r>
            <a:r>
              <a:rPr lang="en-US" altLang="en-US" sz="2800">
                <a:solidFill>
                  <a:schemeClr val="bg1"/>
                </a:solidFill>
              </a:rPr>
              <a:t> cm</a:t>
            </a:r>
            <a:br>
              <a:rPr lang="en-US" altLang="en-US" sz="2800" dirty="0">
                <a:solidFill>
                  <a:schemeClr val="bg1"/>
                </a:solidFill>
              </a:rPr>
            </a:br>
            <a:r>
              <a:rPr lang="en-US" altLang="en-US" sz="2800" dirty="0">
                <a:solidFill>
                  <a:schemeClr val="bg1"/>
                </a:solidFill>
              </a:rPr>
              <a:t>Musée du Louvre, Paris </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22411" y="279401"/>
            <a:ext cx="4717588" cy="6300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9619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800" y="304800"/>
            <a:ext cx="4165600" cy="3937000"/>
          </a:xfrm>
        </p:spPr>
        <p:txBody>
          <a:bodyPr/>
          <a:lstStyle/>
          <a:p>
            <a:r>
              <a:rPr lang="en-US" sz="2400" dirty="0">
                <a:solidFill>
                  <a:schemeClr val="bg1"/>
                </a:solidFill>
              </a:rPr>
              <a:t>Giovanni Battista Tiepolo,</a:t>
            </a:r>
            <a:br>
              <a:rPr lang="en-US" sz="2400" dirty="0">
                <a:solidFill>
                  <a:schemeClr val="bg1"/>
                </a:solidFill>
              </a:rPr>
            </a:br>
            <a:r>
              <a:rPr lang="en-US" sz="2400" i="1" dirty="0">
                <a:solidFill>
                  <a:schemeClr val="bg1"/>
                </a:solidFill>
              </a:rPr>
              <a:t>Abraham Praying before the Three Angels</a:t>
            </a:r>
            <a:r>
              <a:rPr lang="en-US" sz="2400" dirty="0">
                <a:solidFill>
                  <a:schemeClr val="bg1"/>
                </a:solidFill>
              </a:rPr>
              <a:t>, c. 1730</a:t>
            </a:r>
            <a:br>
              <a:rPr lang="en-US" sz="2400" dirty="0">
                <a:solidFill>
                  <a:schemeClr val="bg1"/>
                </a:solidFill>
              </a:rPr>
            </a:br>
            <a:r>
              <a:rPr lang="en-US" sz="2400" dirty="0">
                <a:solidFill>
                  <a:schemeClr val="bg1"/>
                </a:solidFill>
              </a:rPr>
              <a:t>Oil on canvas, 140 x 120 cm</a:t>
            </a:r>
            <a:br>
              <a:rPr lang="en-US" sz="2400" dirty="0">
                <a:solidFill>
                  <a:schemeClr val="bg1"/>
                </a:solidFill>
              </a:rPr>
            </a:br>
            <a:r>
              <a:rPr lang="en-US" sz="2400" dirty="0">
                <a:solidFill>
                  <a:schemeClr val="bg1"/>
                </a:solidFill>
              </a:rPr>
              <a:t>Scuola Grande di San Rocco, Venice</a:t>
            </a:r>
          </a:p>
        </p:txBody>
      </p:sp>
      <p:pic>
        <p:nvPicPr>
          <p:cNvPr id="2052" name="Picture 4" descr="http://www.wga.hu/art/t/tiepolo/gianbatt/2_1730s/04abrah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77688"/>
            <a:ext cx="5683251" cy="6680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960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as Ancestral History</a:t>
            </a:r>
            <a:endParaRPr lang="en-US" dirty="0"/>
          </a:p>
        </p:txBody>
      </p:sp>
      <p:sp>
        <p:nvSpPr>
          <p:cNvPr id="3" name="Content Placeholder 2"/>
          <p:cNvSpPr>
            <a:spLocks noGrp="1"/>
          </p:cNvSpPr>
          <p:nvPr>
            <p:ph idx="1"/>
          </p:nvPr>
        </p:nvSpPr>
        <p:spPr/>
        <p:txBody>
          <a:bodyPr>
            <a:normAutofit/>
          </a:bodyPr>
          <a:lstStyle/>
          <a:p>
            <a:r>
              <a:rPr lang="en-US" dirty="0"/>
              <a:t>The second part is the ancestral history, which deals with the limited family history of Israel’s ancestors: </a:t>
            </a:r>
          </a:p>
          <a:p>
            <a:pPr lvl="1"/>
            <a:r>
              <a:rPr lang="en-US" b="1" dirty="0"/>
              <a:t>Abraham and Sarah  </a:t>
            </a:r>
          </a:p>
          <a:p>
            <a:pPr lvl="1"/>
            <a:r>
              <a:rPr lang="en-US" b="1" dirty="0"/>
              <a:t>Isaac and Rebekah, and </a:t>
            </a:r>
          </a:p>
          <a:p>
            <a:pPr lvl="1"/>
            <a:r>
              <a:rPr lang="en-US" b="1" dirty="0"/>
              <a:t>Jacob’s family, the chief member of which was Joseph </a:t>
            </a:r>
          </a:p>
          <a:p>
            <a:r>
              <a:rPr lang="en-US" dirty="0"/>
              <a:t>By the time Genesis ends, in the time of Joseph’s wise and benevolent administration of Egypt, the promise to Abram in today’s reading is pressing toward realization. </a:t>
            </a:r>
          </a:p>
          <a:p>
            <a:endParaRPr lang="en-US" dirty="0"/>
          </a:p>
        </p:txBody>
      </p:sp>
    </p:spTree>
    <p:extLst>
      <p:ext uri="{BB962C8B-B14F-4D97-AF65-F5344CB8AC3E}">
        <p14:creationId xmlns:p14="http://schemas.microsoft.com/office/powerpoint/2010/main" val="123749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3535363"/>
          </a:xfrm>
        </p:spPr>
        <p:txBody>
          <a:bodyPr/>
          <a:lstStyle/>
          <a:p>
            <a:r>
              <a:rPr lang="en-US" sz="2400" dirty="0">
                <a:solidFill>
                  <a:schemeClr val="bg1"/>
                </a:solidFill>
              </a:rPr>
              <a:t>Antonio Zanchi, </a:t>
            </a:r>
            <a:br>
              <a:rPr lang="en-US" sz="2400" dirty="0">
                <a:solidFill>
                  <a:schemeClr val="bg1"/>
                </a:solidFill>
              </a:rPr>
            </a:br>
            <a:r>
              <a:rPr lang="en-US" sz="2400" i="1" dirty="0">
                <a:solidFill>
                  <a:schemeClr val="bg1"/>
                </a:solidFill>
              </a:rPr>
              <a:t>Abraham Teaching Astrology to the Egyptians</a:t>
            </a:r>
            <a:r>
              <a:rPr lang="en-US" sz="2400" dirty="0">
                <a:solidFill>
                  <a:schemeClr val="bg1"/>
                </a:solidFill>
              </a:rPr>
              <a:t>, c. 1665</a:t>
            </a:r>
            <a:br>
              <a:rPr lang="en-US" sz="2400" dirty="0">
                <a:solidFill>
                  <a:schemeClr val="bg1"/>
                </a:solidFill>
              </a:rPr>
            </a:br>
            <a:r>
              <a:rPr lang="en-US" sz="2400" dirty="0">
                <a:solidFill>
                  <a:schemeClr val="bg1"/>
                </a:solidFill>
              </a:rPr>
              <a:t>Oil on canvas, 276 x 370 cm</a:t>
            </a:r>
            <a:br>
              <a:rPr lang="en-US" sz="2400" dirty="0">
                <a:solidFill>
                  <a:schemeClr val="bg1"/>
                </a:solidFill>
              </a:rPr>
            </a:br>
            <a:r>
              <a:rPr lang="en-US" sz="2400" dirty="0">
                <a:solidFill>
                  <a:schemeClr val="bg1"/>
                </a:solidFill>
              </a:rPr>
              <a:t>Santa Maria del Giglio, Venice</a:t>
            </a:r>
            <a:br>
              <a:rPr lang="en-US" sz="2400" dirty="0">
                <a:solidFill>
                  <a:schemeClr val="bg1"/>
                </a:solidFill>
              </a:rPr>
            </a:br>
            <a:br>
              <a:rPr lang="en-US" sz="2400" dirty="0">
                <a:solidFill>
                  <a:schemeClr val="bg1"/>
                </a:solidFill>
              </a:rPr>
            </a:br>
            <a:r>
              <a:rPr lang="en-US" sz="2400" dirty="0">
                <a:solidFill>
                  <a:schemeClr val="bg1"/>
                </a:solidFill>
              </a:rPr>
              <a:t>The subject of the painting is fairly rare; it was described by Josephus in his </a:t>
            </a:r>
            <a:r>
              <a:rPr lang="en-US" sz="2400" i="1">
                <a:solidFill>
                  <a:schemeClr val="bg1"/>
                </a:solidFill>
              </a:rPr>
              <a:t>Antiquities</a:t>
            </a:r>
            <a:r>
              <a:rPr lang="en-US" sz="2400" i="1" dirty="0">
                <a:solidFill>
                  <a:schemeClr val="bg1"/>
                </a:solidFill>
              </a:rPr>
              <a:t> of the Jews</a:t>
            </a:r>
            <a:r>
              <a:rPr lang="en-US" sz="2400" dirty="0">
                <a:solidFill>
                  <a:schemeClr val="bg1"/>
                </a:solidFill>
              </a:rPr>
              <a:t>. The episode relates that Abraham came to know God not through reading the Scriptures but by studying the stars.</a:t>
            </a:r>
          </a:p>
        </p:txBody>
      </p:sp>
    </p:spTree>
    <p:extLst>
      <p:ext uri="{BB962C8B-B14F-4D97-AF65-F5344CB8AC3E}">
        <p14:creationId xmlns:p14="http://schemas.microsoft.com/office/powerpoint/2010/main" val="14842290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http://www.wga.hu/art/z/zanchi/abrah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1" y="121663"/>
            <a:ext cx="8486673" cy="6587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415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Abram later Abraham</a:t>
            </a:r>
          </a:p>
        </p:txBody>
      </p:sp>
      <p:sp>
        <p:nvSpPr>
          <p:cNvPr id="3" name="Content Placeholder 2"/>
          <p:cNvSpPr>
            <a:spLocks noGrp="1"/>
          </p:cNvSpPr>
          <p:nvPr>
            <p:ph idx="1"/>
          </p:nvPr>
        </p:nvSpPr>
        <p:spPr/>
        <p:txBody>
          <a:bodyPr>
            <a:normAutofit/>
          </a:bodyPr>
          <a:lstStyle/>
          <a:p>
            <a:r>
              <a:rPr lang="en-US" dirty="0"/>
              <a:t>In Genesis, Abram just appears in Chapter 12.</a:t>
            </a:r>
          </a:p>
          <a:p>
            <a:r>
              <a:rPr lang="en-US" dirty="0"/>
              <a:t>Later to be known as Abraham, he is the original hero of ancient Israel.</a:t>
            </a:r>
          </a:p>
          <a:p>
            <a:r>
              <a:rPr lang="en-US" dirty="0"/>
              <a:t>In the OT there are </a:t>
            </a:r>
            <a:r>
              <a:rPr lang="en-US"/>
              <a:t>twenty-two </a:t>
            </a:r>
            <a:r>
              <a:rPr lang="en-US" dirty="0"/>
              <a:t>separate episodes in Abraham’s life</a:t>
            </a:r>
            <a:r>
              <a:rPr lang="en-US"/>
              <a:t>, some</a:t>
            </a:r>
            <a:r>
              <a:rPr lang="en-US" dirty="0"/>
              <a:t> discernible from the various OT traditions</a:t>
            </a:r>
            <a:r>
              <a:rPr lang="en-US"/>
              <a:t>:</a:t>
            </a:r>
            <a:r>
              <a:rPr lang="en-US" dirty="0"/>
              <a:t> J</a:t>
            </a:r>
            <a:r>
              <a:rPr lang="en-US"/>
              <a:t>,</a:t>
            </a:r>
            <a:r>
              <a:rPr lang="en-US" dirty="0"/>
              <a:t> E</a:t>
            </a:r>
            <a:r>
              <a:rPr lang="en-US"/>
              <a:t>,</a:t>
            </a:r>
            <a:r>
              <a:rPr lang="en-US" dirty="0"/>
              <a:t> and P.</a:t>
            </a:r>
          </a:p>
          <a:p>
            <a:r>
              <a:rPr lang="en-US" dirty="0"/>
              <a:t>Eleven are attributed to the Yahwist (J)</a:t>
            </a:r>
          </a:p>
          <a:p>
            <a:r>
              <a:rPr lang="en-US" dirty="0"/>
              <a:t>Five other episodes suggest the Elohist (E)</a:t>
            </a:r>
          </a:p>
          <a:p>
            <a:r>
              <a:rPr lang="en-US" dirty="0"/>
              <a:t>And six or more to the Priestly (P)</a:t>
            </a:r>
          </a:p>
          <a:p>
            <a:pPr marL="0" indent="0">
              <a:buNone/>
            </a:pPr>
            <a:endParaRPr lang="en-US" dirty="0"/>
          </a:p>
        </p:txBody>
      </p:sp>
    </p:spTree>
    <p:extLst>
      <p:ext uri="{BB962C8B-B14F-4D97-AF65-F5344CB8AC3E}">
        <p14:creationId xmlns:p14="http://schemas.microsoft.com/office/powerpoint/2010/main" val="307337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Covenant</a:t>
            </a:r>
          </a:p>
        </p:txBody>
      </p:sp>
      <p:sp>
        <p:nvSpPr>
          <p:cNvPr id="3" name="Content Placeholder 2"/>
          <p:cNvSpPr>
            <a:spLocks noGrp="1"/>
          </p:cNvSpPr>
          <p:nvPr>
            <p:ph idx="1"/>
          </p:nvPr>
        </p:nvSpPr>
        <p:spPr/>
        <p:txBody>
          <a:bodyPr>
            <a:normAutofit/>
          </a:bodyPr>
          <a:lstStyle/>
          <a:p>
            <a:r>
              <a:rPr lang="en-US" dirty="0"/>
              <a:t>One of the fundamental theological motifs of the Hebrew and Christian scriptures. </a:t>
            </a:r>
          </a:p>
          <a:p>
            <a:r>
              <a:rPr lang="en-US" dirty="0"/>
              <a:t>In the ancient world, covenants or treaties often governed the relations between peoples. There were parity treaties between two equal sovereign states, and there were overlord treaties between a powerful monarch and a vassal state. </a:t>
            </a:r>
          </a:p>
        </p:txBody>
      </p:sp>
    </p:spTree>
    <p:extLst>
      <p:ext uri="{BB962C8B-B14F-4D97-AF65-F5344CB8AC3E}">
        <p14:creationId xmlns:p14="http://schemas.microsoft.com/office/powerpoint/2010/main" val="4100451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Covenant</a:t>
            </a:r>
          </a:p>
        </p:txBody>
      </p:sp>
      <p:sp>
        <p:nvSpPr>
          <p:cNvPr id="3" name="Content Placeholder 2"/>
          <p:cNvSpPr>
            <a:spLocks noGrp="1"/>
          </p:cNvSpPr>
          <p:nvPr>
            <p:ph idx="1"/>
          </p:nvPr>
        </p:nvSpPr>
        <p:spPr/>
        <p:txBody>
          <a:bodyPr>
            <a:normAutofit/>
          </a:bodyPr>
          <a:lstStyle/>
          <a:p>
            <a:r>
              <a:rPr lang="en-US" dirty="0"/>
              <a:t>The Abrahamic covenant is primarily a promissory covenant. In it God imposes no conditions (circumcision is a sign, not a legal condition of the relationship) but rather gives promises: the land as an everlasting possession, numerous posterity, and a special relationship between God and the descendants of Abraham and Sarah.</a:t>
            </a:r>
          </a:p>
          <a:p>
            <a:r>
              <a:rPr lang="en-US" dirty="0"/>
              <a:t>Carried to the extreme, this covenant could even be annulled, so that no longer would Yahweh be their God and no longer would Israel be God's people (Hosea 1.9). The renewal of the covenant, in this view, would be based solely on God's forgiving grace</a:t>
            </a:r>
          </a:p>
        </p:txBody>
      </p:sp>
    </p:spTree>
    <p:extLst>
      <p:ext uri="{BB962C8B-B14F-4D97-AF65-F5344CB8AC3E}">
        <p14:creationId xmlns:p14="http://schemas.microsoft.com/office/powerpoint/2010/main" val="575164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 Exclusive</a:t>
            </a:r>
          </a:p>
        </p:txBody>
      </p:sp>
      <p:sp>
        <p:nvSpPr>
          <p:cNvPr id="3" name="Content Placeholder 2"/>
          <p:cNvSpPr>
            <a:spLocks noGrp="1"/>
          </p:cNvSpPr>
          <p:nvPr>
            <p:ph idx="1"/>
          </p:nvPr>
        </p:nvSpPr>
        <p:spPr/>
        <p:txBody>
          <a:bodyPr>
            <a:normAutofit/>
          </a:bodyPr>
          <a:lstStyle/>
          <a:p>
            <a:r>
              <a:rPr lang="en-US" dirty="0"/>
              <a:t>The </a:t>
            </a:r>
            <a:r>
              <a:rPr lang="en-US"/>
              <a:t>Judeo-Christian</a:t>
            </a:r>
            <a:r>
              <a:rPr lang="en-US" dirty="0"/>
              <a:t> tradition is not the only one that claims this covenant.</a:t>
            </a:r>
          </a:p>
          <a:p>
            <a:r>
              <a:rPr lang="en-US" dirty="0"/>
              <a:t>The covenant is repeated to Abram and later to Abraham several times.</a:t>
            </a:r>
          </a:p>
          <a:p>
            <a:r>
              <a:rPr lang="en-US" dirty="0"/>
              <a:t>Each time it is renewed after Abram is tested in some way.</a:t>
            </a:r>
          </a:p>
        </p:txBody>
      </p:sp>
    </p:spTree>
    <p:extLst>
      <p:ext uri="{BB962C8B-B14F-4D97-AF65-F5344CB8AC3E}">
        <p14:creationId xmlns:p14="http://schemas.microsoft.com/office/powerpoint/2010/main" val="1375110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Traditions</a:t>
            </a:r>
          </a:p>
        </p:txBody>
      </p:sp>
      <p:sp>
        <p:nvSpPr>
          <p:cNvPr id="3" name="Content Placeholder 2"/>
          <p:cNvSpPr>
            <a:spLocks noGrp="1"/>
          </p:cNvSpPr>
          <p:nvPr>
            <p:ph idx="1"/>
          </p:nvPr>
        </p:nvSpPr>
        <p:spPr/>
        <p:txBody>
          <a:bodyPr>
            <a:normAutofit/>
          </a:bodyPr>
          <a:lstStyle/>
          <a:p>
            <a:r>
              <a:rPr lang="en-US" sz="4267" dirty="0"/>
              <a:t>Initially this covenant was thought to be with the Jewish nation.</a:t>
            </a:r>
          </a:p>
          <a:p>
            <a:r>
              <a:rPr lang="en-US" sz="4267" dirty="0"/>
              <a:t>Then it was extended to the Christians</a:t>
            </a:r>
          </a:p>
          <a:p>
            <a:r>
              <a:rPr lang="en-US" sz="4267" dirty="0"/>
              <a:t>But there is also, Islam, which like Judaism and Christianity honors as its patriarch, Abraham.</a:t>
            </a:r>
          </a:p>
        </p:txBody>
      </p:sp>
    </p:spTree>
    <p:extLst>
      <p:ext uri="{BB962C8B-B14F-4D97-AF65-F5344CB8AC3E}">
        <p14:creationId xmlns:p14="http://schemas.microsoft.com/office/powerpoint/2010/main" val="115584467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12325</Words>
  <Application>Microsoft Office PowerPoint</Application>
  <PresentationFormat>Widescreen</PresentationFormat>
  <Paragraphs>288</Paragraphs>
  <Slides>41</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1_Office Theme</vt:lpstr>
      <vt:lpstr>Lesson 5</vt:lpstr>
      <vt:lpstr>Abraham</vt:lpstr>
      <vt:lpstr>Abraham</vt:lpstr>
      <vt:lpstr>Genesis as Ancestral History</vt:lpstr>
      <vt:lpstr>Abram later Abraham</vt:lpstr>
      <vt:lpstr>Covenant</vt:lpstr>
      <vt:lpstr>Covenant</vt:lpstr>
      <vt:lpstr>Not Exclusive</vt:lpstr>
      <vt:lpstr>Other Traditions</vt:lpstr>
      <vt:lpstr>Genesis 12:1-9</vt:lpstr>
      <vt:lpstr>Genesis 12:1-9</vt:lpstr>
      <vt:lpstr>Genesis 12:1-9</vt:lpstr>
      <vt:lpstr>The start of the Abram Saga</vt:lpstr>
      <vt:lpstr>God's call of Abram</vt:lpstr>
      <vt:lpstr>Abraham</vt:lpstr>
      <vt:lpstr>The story of Abram</vt:lpstr>
      <vt:lpstr>Genesis 12:10-20 and 13:1</vt:lpstr>
      <vt:lpstr>The first migration into Egypt</vt:lpstr>
      <vt:lpstr>Parallel Passages</vt:lpstr>
      <vt:lpstr>Abram and Lot</vt:lpstr>
      <vt:lpstr>Genesis 14:8-12</vt:lpstr>
      <vt:lpstr>Genesis 14:13-16</vt:lpstr>
      <vt:lpstr>Genesis 14:17-24</vt:lpstr>
      <vt:lpstr>Abram as a Military Leader</vt:lpstr>
      <vt:lpstr>Genesis 15:1-12, 17-18</vt:lpstr>
      <vt:lpstr>Genesis 15:1-12, 17-18</vt:lpstr>
      <vt:lpstr>Genesis 15:1-12, 17-18</vt:lpstr>
      <vt:lpstr>Genesis 15:1-12, 17-18</vt:lpstr>
      <vt:lpstr>Genesis 15:1-12, 17-18</vt:lpstr>
      <vt:lpstr>Genesis 15:13-16</vt:lpstr>
      <vt:lpstr>The Ceremony </vt:lpstr>
      <vt:lpstr>The last Sentence</vt:lpstr>
      <vt:lpstr>PowerPoint Presentation</vt:lpstr>
      <vt:lpstr>Abram’s Promised Land</vt:lpstr>
      <vt:lpstr>Final Notes</vt:lpstr>
      <vt:lpstr>The meaning of the text for Christianity</vt:lpstr>
      <vt:lpstr>Pieter Lastman, Abraham's Journey to Canaan, 1614 Oil on canvas transferred from wood, 72 x 122 cm, The Hermitage, St. Petersburg </vt:lpstr>
      <vt:lpstr>Jan Provost or Anonymous Antwerp artist, Abraham, Sarah, and the Angel 1520s Oil on wood, 71 x 58 cm Musée du Louvre, Paris </vt:lpstr>
      <vt:lpstr>Giovanni Battista Tiepolo, Abraham Praying before the Three Angels, c. 1730 Oil on canvas, 140 x 120 cm Scuola Grande di San Rocco, Venice</vt:lpstr>
      <vt:lpstr>Antonio Zanchi,  Abraham Teaching Astrology to the Egyptians, c. 1665 Oil on canvas, 276 x 370 cm Santa Maria del Giglio, Venice  The subject of the painting is fairly rare; it was described by Josephus in his Antiquities of the Jews. The episode relates that Abraham came to know God not through reading the Scriptures but by studying the stars.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5</dc:title>
  <dc:creator>Junius B Cross</dc:creator>
  <cp:lastModifiedBy>Junius Cross</cp:lastModifiedBy>
  <cp:revision>1</cp:revision>
  <dcterms:created xsi:type="dcterms:W3CDTF">2020-04-15T02:11:25Z</dcterms:created>
  <dcterms:modified xsi:type="dcterms:W3CDTF">2026-06-28T00:57:49Z</dcterms:modified>
</cp:coreProperties>
</file>