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sldIdLst>
    <p:sldId id="771" r:id="rId2"/>
    <p:sldId id="402" r:id="rId3"/>
    <p:sldId id="720" r:id="rId4"/>
    <p:sldId id="716" r:id="rId5"/>
    <p:sldId id="404" r:id="rId6"/>
    <p:sldId id="405" r:id="rId7"/>
    <p:sldId id="406" r:id="rId8"/>
    <p:sldId id="407" r:id="rId9"/>
    <p:sldId id="410" r:id="rId10"/>
    <p:sldId id="411" r:id="rId11"/>
    <p:sldId id="412" r:id="rId12"/>
    <p:sldId id="415" r:id="rId13"/>
    <p:sldId id="416" r:id="rId14"/>
    <p:sldId id="417" r:id="rId15"/>
    <p:sldId id="418" r:id="rId16"/>
    <p:sldId id="420" r:id="rId17"/>
    <p:sldId id="421" r:id="rId18"/>
    <p:sldId id="422" r:id="rId19"/>
    <p:sldId id="424" r:id="rId20"/>
    <p:sldId id="425" r:id="rId21"/>
    <p:sldId id="426" r:id="rId22"/>
    <p:sldId id="427"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1" autoAdjust="0"/>
    <p:restoredTop sz="56065" autoAdjust="0"/>
  </p:normalViewPr>
  <p:slideViewPr>
    <p:cSldViewPr snapToGrid="0">
      <p:cViewPr varScale="1">
        <p:scale>
          <a:sx n="54" d="100"/>
          <a:sy n="54" d="100"/>
        </p:scale>
        <p:origin x="330" y="3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nius B Cross" userId="38d6a8e307679b5c" providerId="LiveId" clId="{76B2420C-400A-42FC-A4AC-64B23C65DAA3}"/>
    <pc:docChg chg="custSel modSld">
      <pc:chgData name="Junius B Cross" userId="38d6a8e307679b5c" providerId="LiveId" clId="{76B2420C-400A-42FC-A4AC-64B23C65DAA3}" dt="2026-06-28T01:38:36.143" v="11" actId="26606"/>
      <pc:docMkLst>
        <pc:docMk/>
      </pc:docMkLst>
      <pc:sldChg chg="modSp mod modNotes">
        <pc:chgData name="Junius B Cross" userId="38d6a8e307679b5c" providerId="LiveId" clId="{76B2420C-400A-42FC-A4AC-64B23C65DAA3}" dt="2026-06-28T01:29:20.992" v="5" actId="26606"/>
        <pc:sldMkLst>
          <pc:docMk/>
          <pc:sldMk cId="10732047" sldId="402"/>
        </pc:sldMkLst>
        <pc:spChg chg="mod">
          <ac:chgData name="Junius B Cross" userId="38d6a8e307679b5c" providerId="LiveId" clId="{76B2420C-400A-42FC-A4AC-64B23C65DAA3}" dt="2026-06-28T01:29:20.992" v="5" actId="26606"/>
          <ac:spMkLst>
            <pc:docMk/>
            <pc:sldMk cId="10732047" sldId="402"/>
            <ac:spMk id="3" creationId="{DC45D7E1-0B04-4204-A3D3-175991FA80A6}"/>
          </ac:spMkLst>
        </pc:spChg>
      </pc:sldChg>
      <pc:sldChg chg="modSp mod">
        <pc:chgData name="Junius B Cross" userId="38d6a8e307679b5c" providerId="LiveId" clId="{76B2420C-400A-42FC-A4AC-64B23C65DAA3}" dt="2026-06-28T01:19:00.374" v="2" actId="26606"/>
        <pc:sldMkLst>
          <pc:docMk/>
          <pc:sldMk cId="4071174222" sldId="404"/>
        </pc:sldMkLst>
        <pc:spChg chg="mod">
          <ac:chgData name="Junius B Cross" userId="38d6a8e307679b5c" providerId="LiveId" clId="{76B2420C-400A-42FC-A4AC-64B23C65DAA3}" dt="2026-06-28T01:19:00.374" v="2" actId="26606"/>
          <ac:spMkLst>
            <pc:docMk/>
            <pc:sldMk cId="4071174222" sldId="404"/>
            <ac:spMk id="2" creationId="{00000000-0000-0000-0000-000000000000}"/>
          </ac:spMkLst>
        </pc:spChg>
        <pc:spChg chg="mod">
          <ac:chgData name="Junius B Cross" userId="38d6a8e307679b5c" providerId="LiveId" clId="{76B2420C-400A-42FC-A4AC-64B23C65DAA3}" dt="2026-06-28T01:13:25.902" v="1" actId="26606"/>
          <ac:spMkLst>
            <pc:docMk/>
            <pc:sldMk cId="4071174222" sldId="404"/>
            <ac:spMk id="3" creationId="{00000000-0000-0000-0000-000000000000}"/>
          </ac:spMkLst>
        </pc:spChg>
      </pc:sldChg>
      <pc:sldChg chg="modSp mod">
        <pc:chgData name="Junius B Cross" userId="38d6a8e307679b5c" providerId="LiveId" clId="{76B2420C-400A-42FC-A4AC-64B23C65DAA3}" dt="2026-06-28T01:19:00.374" v="2" actId="26606"/>
        <pc:sldMkLst>
          <pc:docMk/>
          <pc:sldMk cId="700271607" sldId="405"/>
        </pc:sldMkLst>
        <pc:spChg chg="mod">
          <ac:chgData name="Junius B Cross" userId="38d6a8e307679b5c" providerId="LiveId" clId="{76B2420C-400A-42FC-A4AC-64B23C65DAA3}" dt="2026-06-28T01:19:00.374" v="2" actId="26606"/>
          <ac:spMkLst>
            <pc:docMk/>
            <pc:sldMk cId="700271607" sldId="405"/>
            <ac:spMk id="2" creationId="{00000000-0000-0000-0000-000000000000}"/>
          </ac:spMkLst>
        </pc:spChg>
      </pc:sldChg>
      <pc:sldChg chg="modSp mod">
        <pc:chgData name="Junius B Cross" userId="38d6a8e307679b5c" providerId="LiveId" clId="{76B2420C-400A-42FC-A4AC-64B23C65DAA3}" dt="2026-06-28T01:19:00.374" v="2" actId="26606"/>
        <pc:sldMkLst>
          <pc:docMk/>
          <pc:sldMk cId="4171620425" sldId="406"/>
        </pc:sldMkLst>
        <pc:spChg chg="mod">
          <ac:chgData name="Junius B Cross" userId="38d6a8e307679b5c" providerId="LiveId" clId="{76B2420C-400A-42FC-A4AC-64B23C65DAA3}" dt="2026-06-28T01:19:00.374" v="2" actId="26606"/>
          <ac:spMkLst>
            <pc:docMk/>
            <pc:sldMk cId="4171620425" sldId="406"/>
            <ac:spMk id="2" creationId="{00000000-0000-0000-0000-000000000000}"/>
          </ac:spMkLst>
        </pc:spChg>
        <pc:spChg chg="mod">
          <ac:chgData name="Junius B Cross" userId="38d6a8e307679b5c" providerId="LiveId" clId="{76B2420C-400A-42FC-A4AC-64B23C65DAA3}" dt="2026-06-28T01:13:25.902" v="1" actId="26606"/>
          <ac:spMkLst>
            <pc:docMk/>
            <pc:sldMk cId="4171620425" sldId="406"/>
            <ac:spMk id="3" creationId="{00000000-0000-0000-0000-000000000000}"/>
          </ac:spMkLst>
        </pc:spChg>
      </pc:sldChg>
      <pc:sldChg chg="modSp mod modNotes">
        <pc:chgData name="Junius B Cross" userId="38d6a8e307679b5c" providerId="LiveId" clId="{76B2420C-400A-42FC-A4AC-64B23C65DAA3}" dt="2026-06-28T01:29:21.026" v="6" actId="27636"/>
        <pc:sldMkLst>
          <pc:docMk/>
          <pc:sldMk cId="2159626618" sldId="407"/>
        </pc:sldMkLst>
        <pc:spChg chg="mod">
          <ac:chgData name="Junius B Cross" userId="38d6a8e307679b5c" providerId="LiveId" clId="{76B2420C-400A-42FC-A4AC-64B23C65DAA3}" dt="2026-06-28T01:13:25.902" v="1" actId="26606"/>
          <ac:spMkLst>
            <pc:docMk/>
            <pc:sldMk cId="2159626618" sldId="407"/>
            <ac:spMk id="3" creationId="{00000000-0000-0000-0000-000000000000}"/>
          </ac:spMkLst>
        </pc:spChg>
      </pc:sldChg>
      <pc:sldChg chg="modSp mod modNotes">
        <pc:chgData name="Junius B Cross" userId="38d6a8e307679b5c" providerId="LiveId" clId="{76B2420C-400A-42FC-A4AC-64B23C65DAA3}" dt="2026-06-28T01:29:21.046" v="7" actId="27636"/>
        <pc:sldMkLst>
          <pc:docMk/>
          <pc:sldMk cId="1549627507" sldId="410"/>
        </pc:sldMkLst>
        <pc:spChg chg="mod">
          <ac:chgData name="Junius B Cross" userId="38d6a8e307679b5c" providerId="LiveId" clId="{76B2420C-400A-42FC-A4AC-64B23C65DAA3}" dt="2026-06-28T01:19:00.374" v="2" actId="26606"/>
          <ac:spMkLst>
            <pc:docMk/>
            <pc:sldMk cId="1549627507" sldId="410"/>
            <ac:spMk id="3" creationId="{00000000-0000-0000-0000-000000000000}"/>
          </ac:spMkLst>
        </pc:spChg>
      </pc:sldChg>
      <pc:sldChg chg="modSp mod">
        <pc:chgData name="Junius B Cross" userId="38d6a8e307679b5c" providerId="LiveId" clId="{76B2420C-400A-42FC-A4AC-64B23C65DAA3}" dt="2026-06-28T01:38:36.143" v="11" actId="26606"/>
        <pc:sldMkLst>
          <pc:docMk/>
          <pc:sldMk cId="886686793" sldId="411"/>
        </pc:sldMkLst>
        <pc:spChg chg="mod">
          <ac:chgData name="Junius B Cross" userId="38d6a8e307679b5c" providerId="LiveId" clId="{76B2420C-400A-42FC-A4AC-64B23C65DAA3}" dt="2026-06-28T01:38:36.143" v="11" actId="26606"/>
          <ac:spMkLst>
            <pc:docMk/>
            <pc:sldMk cId="886686793" sldId="411"/>
            <ac:spMk id="3074" creationId="{00000000-0000-0000-0000-000000000000}"/>
          </ac:spMkLst>
        </pc:spChg>
      </pc:sldChg>
      <pc:sldChg chg="modSp mod">
        <pc:chgData name="Junius B Cross" userId="38d6a8e307679b5c" providerId="LiveId" clId="{76B2420C-400A-42FC-A4AC-64B23C65DAA3}" dt="2026-06-28T01:19:00.374" v="2" actId="26606"/>
        <pc:sldMkLst>
          <pc:docMk/>
          <pc:sldMk cId="3028240530" sldId="415"/>
        </pc:sldMkLst>
        <pc:spChg chg="mod">
          <ac:chgData name="Junius B Cross" userId="38d6a8e307679b5c" providerId="LiveId" clId="{76B2420C-400A-42FC-A4AC-64B23C65DAA3}" dt="2026-06-28T01:19:00.374" v="2" actId="26606"/>
          <ac:spMkLst>
            <pc:docMk/>
            <pc:sldMk cId="3028240530" sldId="415"/>
            <ac:spMk id="2" creationId="{00000000-0000-0000-0000-000000000000}"/>
          </ac:spMkLst>
        </pc:spChg>
        <pc:spChg chg="mod">
          <ac:chgData name="Junius B Cross" userId="38d6a8e307679b5c" providerId="LiveId" clId="{76B2420C-400A-42FC-A4AC-64B23C65DAA3}" dt="2026-06-28T01:13:25.902" v="1" actId="26606"/>
          <ac:spMkLst>
            <pc:docMk/>
            <pc:sldMk cId="3028240530" sldId="415"/>
            <ac:spMk id="3" creationId="{00000000-0000-0000-0000-000000000000}"/>
          </ac:spMkLst>
        </pc:spChg>
      </pc:sldChg>
      <pc:sldChg chg="modSp mod">
        <pc:chgData name="Junius B Cross" userId="38d6a8e307679b5c" providerId="LiveId" clId="{76B2420C-400A-42FC-A4AC-64B23C65DAA3}" dt="2026-06-28T01:19:00.374" v="2" actId="26606"/>
        <pc:sldMkLst>
          <pc:docMk/>
          <pc:sldMk cId="253939248" sldId="416"/>
        </pc:sldMkLst>
        <pc:spChg chg="mod">
          <ac:chgData name="Junius B Cross" userId="38d6a8e307679b5c" providerId="LiveId" clId="{76B2420C-400A-42FC-A4AC-64B23C65DAA3}" dt="2026-06-28T01:19:00.374" v="2" actId="26606"/>
          <ac:spMkLst>
            <pc:docMk/>
            <pc:sldMk cId="253939248" sldId="416"/>
            <ac:spMk id="2" creationId="{00000000-0000-0000-0000-000000000000}"/>
          </ac:spMkLst>
        </pc:spChg>
        <pc:spChg chg="mod">
          <ac:chgData name="Junius B Cross" userId="38d6a8e307679b5c" providerId="LiveId" clId="{76B2420C-400A-42FC-A4AC-64B23C65DAA3}" dt="2026-06-28T01:13:25.902" v="1" actId="26606"/>
          <ac:spMkLst>
            <pc:docMk/>
            <pc:sldMk cId="253939248" sldId="416"/>
            <ac:spMk id="3" creationId="{00000000-0000-0000-0000-000000000000}"/>
          </ac:spMkLst>
        </pc:spChg>
      </pc:sldChg>
      <pc:sldChg chg="modSp mod">
        <pc:chgData name="Junius B Cross" userId="38d6a8e307679b5c" providerId="LiveId" clId="{76B2420C-400A-42FC-A4AC-64B23C65DAA3}" dt="2026-06-28T01:19:00.374" v="2" actId="26606"/>
        <pc:sldMkLst>
          <pc:docMk/>
          <pc:sldMk cId="27102852" sldId="417"/>
        </pc:sldMkLst>
        <pc:spChg chg="mod">
          <ac:chgData name="Junius B Cross" userId="38d6a8e307679b5c" providerId="LiveId" clId="{76B2420C-400A-42FC-A4AC-64B23C65DAA3}" dt="2026-06-28T01:19:00.374" v="2" actId="26606"/>
          <ac:spMkLst>
            <pc:docMk/>
            <pc:sldMk cId="27102852" sldId="417"/>
            <ac:spMk id="2" creationId="{00000000-0000-0000-0000-000000000000}"/>
          </ac:spMkLst>
        </pc:spChg>
        <pc:spChg chg="mod">
          <ac:chgData name="Junius B Cross" userId="38d6a8e307679b5c" providerId="LiveId" clId="{76B2420C-400A-42FC-A4AC-64B23C65DAA3}" dt="2026-06-28T01:13:25.902" v="1" actId="26606"/>
          <ac:spMkLst>
            <pc:docMk/>
            <pc:sldMk cId="27102852" sldId="417"/>
            <ac:spMk id="3" creationId="{00000000-0000-0000-0000-000000000000}"/>
          </ac:spMkLst>
        </pc:spChg>
      </pc:sldChg>
      <pc:sldChg chg="modSp mod">
        <pc:chgData name="Junius B Cross" userId="38d6a8e307679b5c" providerId="LiveId" clId="{76B2420C-400A-42FC-A4AC-64B23C65DAA3}" dt="2026-06-28T01:19:00.374" v="2" actId="26606"/>
        <pc:sldMkLst>
          <pc:docMk/>
          <pc:sldMk cId="628640466" sldId="418"/>
        </pc:sldMkLst>
        <pc:spChg chg="mod">
          <ac:chgData name="Junius B Cross" userId="38d6a8e307679b5c" providerId="LiveId" clId="{76B2420C-400A-42FC-A4AC-64B23C65DAA3}" dt="2026-06-28T01:19:00.374" v="2" actId="26606"/>
          <ac:spMkLst>
            <pc:docMk/>
            <pc:sldMk cId="628640466" sldId="418"/>
            <ac:spMk id="2" creationId="{00000000-0000-0000-0000-000000000000}"/>
          </ac:spMkLst>
        </pc:spChg>
        <pc:spChg chg="mod">
          <ac:chgData name="Junius B Cross" userId="38d6a8e307679b5c" providerId="LiveId" clId="{76B2420C-400A-42FC-A4AC-64B23C65DAA3}" dt="2026-06-28T01:13:25.902" v="1" actId="26606"/>
          <ac:spMkLst>
            <pc:docMk/>
            <pc:sldMk cId="628640466" sldId="418"/>
            <ac:spMk id="3" creationId="{00000000-0000-0000-0000-000000000000}"/>
          </ac:spMkLst>
        </pc:spChg>
      </pc:sldChg>
      <pc:sldChg chg="modSp mod modNotes">
        <pc:chgData name="Junius B Cross" userId="38d6a8e307679b5c" providerId="LiveId" clId="{76B2420C-400A-42FC-A4AC-64B23C65DAA3}" dt="2026-06-28T01:38:36.143" v="11" actId="26606"/>
        <pc:sldMkLst>
          <pc:docMk/>
          <pc:sldMk cId="69692945" sldId="420"/>
        </pc:sldMkLst>
        <pc:spChg chg="mod">
          <ac:chgData name="Junius B Cross" userId="38d6a8e307679b5c" providerId="LiveId" clId="{76B2420C-400A-42FC-A4AC-64B23C65DAA3}" dt="2026-06-28T01:38:36.143" v="11" actId="26606"/>
          <ac:spMkLst>
            <pc:docMk/>
            <pc:sldMk cId="69692945" sldId="420"/>
            <ac:spMk id="2" creationId="{00000000-0000-0000-0000-000000000000}"/>
          </ac:spMkLst>
        </pc:spChg>
        <pc:spChg chg="mod">
          <ac:chgData name="Junius B Cross" userId="38d6a8e307679b5c" providerId="LiveId" clId="{76B2420C-400A-42FC-A4AC-64B23C65DAA3}" dt="2026-06-28T01:09:14.696" v="0" actId="26606"/>
          <ac:spMkLst>
            <pc:docMk/>
            <pc:sldMk cId="69692945" sldId="420"/>
            <ac:spMk id="3" creationId="{00000000-0000-0000-0000-000000000000}"/>
          </ac:spMkLst>
        </pc:spChg>
      </pc:sldChg>
      <pc:sldChg chg="modSp mod">
        <pc:chgData name="Junius B Cross" userId="38d6a8e307679b5c" providerId="LiveId" clId="{76B2420C-400A-42FC-A4AC-64B23C65DAA3}" dt="2026-06-28T01:13:25.902" v="1" actId="26606"/>
        <pc:sldMkLst>
          <pc:docMk/>
          <pc:sldMk cId="3162938877" sldId="422"/>
        </pc:sldMkLst>
        <pc:spChg chg="mod">
          <ac:chgData name="Junius B Cross" userId="38d6a8e307679b5c" providerId="LiveId" clId="{76B2420C-400A-42FC-A4AC-64B23C65DAA3}" dt="2026-06-28T01:13:25.902" v="1" actId="26606"/>
          <ac:spMkLst>
            <pc:docMk/>
            <pc:sldMk cId="3162938877" sldId="422"/>
            <ac:spMk id="2" creationId="{00000000-0000-0000-0000-000000000000}"/>
          </ac:spMkLst>
        </pc:spChg>
        <pc:spChg chg="mod">
          <ac:chgData name="Junius B Cross" userId="38d6a8e307679b5c" providerId="LiveId" clId="{76B2420C-400A-42FC-A4AC-64B23C65DAA3}" dt="2026-06-28T01:13:25.902" v="1" actId="26606"/>
          <ac:spMkLst>
            <pc:docMk/>
            <pc:sldMk cId="3162938877" sldId="422"/>
            <ac:spMk id="3" creationId="{00000000-0000-0000-0000-000000000000}"/>
          </ac:spMkLst>
        </pc:spChg>
      </pc:sldChg>
      <pc:sldChg chg="modSp mod modNotes">
        <pc:chgData name="Junius B Cross" userId="38d6a8e307679b5c" providerId="LiveId" clId="{76B2420C-400A-42FC-A4AC-64B23C65DAA3}" dt="2026-06-28T01:29:20.992" v="5" actId="26606"/>
        <pc:sldMkLst>
          <pc:docMk/>
          <pc:sldMk cId="3613662498" sldId="424"/>
        </pc:sldMkLst>
        <pc:spChg chg="mod">
          <ac:chgData name="Junius B Cross" userId="38d6a8e307679b5c" providerId="LiveId" clId="{76B2420C-400A-42FC-A4AC-64B23C65DAA3}" dt="2026-06-28T01:13:25.902" v="1" actId="26606"/>
          <ac:spMkLst>
            <pc:docMk/>
            <pc:sldMk cId="3613662498" sldId="424"/>
            <ac:spMk id="3" creationId="{00000000-0000-0000-0000-000000000000}"/>
          </ac:spMkLst>
        </pc:spChg>
      </pc:sldChg>
      <pc:sldChg chg="modSp mod">
        <pc:chgData name="Junius B Cross" userId="38d6a8e307679b5c" providerId="LiveId" clId="{76B2420C-400A-42FC-A4AC-64B23C65DAA3}" dt="2026-06-28T01:33:41.425" v="10" actId="207"/>
        <pc:sldMkLst>
          <pc:docMk/>
          <pc:sldMk cId="2523511444" sldId="426"/>
        </pc:sldMkLst>
        <pc:spChg chg="mod">
          <ac:chgData name="Junius B Cross" userId="38d6a8e307679b5c" providerId="LiveId" clId="{76B2420C-400A-42FC-A4AC-64B23C65DAA3}" dt="2026-06-28T01:33:41.425" v="10" actId="207"/>
          <ac:spMkLst>
            <pc:docMk/>
            <pc:sldMk cId="2523511444" sldId="426"/>
            <ac:spMk id="10244" creationId="{00000000-0000-0000-0000-000000000000}"/>
          </ac:spMkLst>
        </pc:spChg>
      </pc:sldChg>
      <pc:sldChg chg="modSp mod modNotes">
        <pc:chgData name="Junius B Cross" userId="38d6a8e307679b5c" providerId="LiveId" clId="{76B2420C-400A-42FC-A4AC-64B23C65DAA3}" dt="2026-06-28T01:29:20.992" v="5" actId="26606"/>
        <pc:sldMkLst>
          <pc:docMk/>
          <pc:sldMk cId="3989906940" sldId="716"/>
        </pc:sldMkLst>
        <pc:spChg chg="mod">
          <ac:chgData name="Junius B Cross" userId="38d6a8e307679b5c" providerId="LiveId" clId="{76B2420C-400A-42FC-A4AC-64B23C65DAA3}" dt="2026-06-28T01:09:14.696" v="0" actId="26606"/>
          <ac:spMkLst>
            <pc:docMk/>
            <pc:sldMk cId="3989906940" sldId="716"/>
            <ac:spMk id="3" creationId="{87C5559B-905F-4B03-BF11-040704E05D85}"/>
          </ac:spMkLst>
        </pc:spChg>
      </pc:sldChg>
      <pc:sldChg chg="modSp mod modNotes">
        <pc:chgData name="Junius B Cross" userId="38d6a8e307679b5c" providerId="LiveId" clId="{76B2420C-400A-42FC-A4AC-64B23C65DAA3}" dt="2026-06-28T01:29:20.992" v="5" actId="26606"/>
        <pc:sldMkLst>
          <pc:docMk/>
          <pc:sldMk cId="224862858" sldId="720"/>
        </pc:sldMkLst>
        <pc:spChg chg="mod">
          <ac:chgData name="Junius B Cross" userId="38d6a8e307679b5c" providerId="LiveId" clId="{76B2420C-400A-42FC-A4AC-64B23C65DAA3}" dt="2026-06-28T01:29:20.992" v="5" actId="26606"/>
          <ac:spMkLst>
            <pc:docMk/>
            <pc:sldMk cId="224862858" sldId="720"/>
            <ac:spMk id="3" creationId="{DC45D7E1-0B04-4204-A3D3-175991FA80A6}"/>
          </ac:spMkLst>
        </pc:spChg>
      </pc:sldChg>
      <pc:sldChg chg="modNotes">
        <pc:chgData name="Junius B Cross" userId="38d6a8e307679b5c" providerId="LiveId" clId="{76B2420C-400A-42FC-A4AC-64B23C65DAA3}" dt="2026-06-28T01:13:25.902" v="1" actId="26606"/>
        <pc:sldMkLst>
          <pc:docMk/>
          <pc:sldMk cId="2393025590" sldId="77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9A4A968-A352-4161-A07D-237E5FD01450}" type="datetimeFigureOut">
              <a:rPr lang="en-US" smtClean="0"/>
              <a:t>6/27/2026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CDC7A9-34D5-4C26-A192-06A5901B29ED}" type="slidenum">
              <a:rPr lang="en-US" smtClean="0"/>
              <a:t>‹#›</a:t>
            </a:fld>
            <a:endParaRPr lang="en-US"/>
          </a:p>
        </p:txBody>
      </p:sp>
    </p:spTree>
    <p:extLst>
      <p:ext uri="{BB962C8B-B14F-4D97-AF65-F5344CB8AC3E}">
        <p14:creationId xmlns:p14="http://schemas.microsoft.com/office/powerpoint/2010/main" val="12657523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PowerPoint is intended as an aid for the leader of an adult Christian Education group. All sources are footnoted and from easily available materials. Please respect the sacred nature of the scriptures covered. Use these materials as a way to start and sustain a lively discussion and consideration of  a marvelous gift to us for a richer experience of life.</a:t>
            </a:r>
          </a:p>
          <a:p>
            <a:endParaRPr lang="en-US" dirty="0"/>
          </a:p>
          <a:p>
            <a:r>
              <a:rPr lang="en-US" dirty="0"/>
              <a:t>J B Cross</a:t>
            </a:r>
          </a:p>
          <a:p>
            <a:r>
              <a:rPr lang="en-US" dirty="0"/>
              <a:t>www.episcopalchristianeducation.com</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6E4CF2-A06E-4023-9818-47B7BCC8FA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99981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2C55D7-E711-4A5C-BAEF-898DB0D733F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235581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2C55D7-E711-4A5C-BAEF-898DB0D733F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996641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2C55D7-E711-4A5C-BAEF-898DB0D733F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623529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2C55D7-E711-4A5C-BAEF-898DB0D733F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116704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47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dirty="0"/>
              <a:t>Genesis 18</a:t>
            </a:r>
          </a:p>
          <a:p>
            <a:r>
              <a:rPr lang="en-US" dirty="0"/>
              <a:t>A Son Promised to Abraham and Sarah</a:t>
            </a:r>
          </a:p>
          <a:p>
            <a:r>
              <a:rPr lang="en-US" dirty="0"/>
              <a:t>18 The LORD appeared to Abraham t by the oaks  of Mamre, as he sat at the entrance of his tent in the</a:t>
            </a:r>
          </a:p>
          <a:p>
            <a:r>
              <a:rPr lang="en-US" dirty="0"/>
              <a:t>heat of the day. 2 He looked up and saw three men standing near him. When he saw them, he ran from the tent entrance to meet them, and bowed down to the ground. 3 He said, </a:t>
            </a:r>
            <a:r>
              <a:rPr lang="en-US"/>
              <a:t>“</a:t>
            </a:r>
            <a:r>
              <a:rPr lang="en-US" dirty="0"/>
              <a:t>My lord, if I find favor with you, do not pass by your servant. 4 Let a little water be brought, and wash your feet, and rest yourselves under the tree. 5 Let me bring a little bread, that you may refresh yourselves, and after that you may pass on—since you have come to your servant</a:t>
            </a:r>
            <a:r>
              <a:rPr lang="en-US"/>
              <a:t>.” </a:t>
            </a:r>
            <a:r>
              <a:rPr lang="en-US" dirty="0"/>
              <a:t>So they said, </a:t>
            </a:r>
            <a:r>
              <a:rPr lang="en-US"/>
              <a:t>“</a:t>
            </a:r>
            <a:r>
              <a:rPr lang="en-US" dirty="0"/>
              <a:t>Do as you have said</a:t>
            </a:r>
            <a:r>
              <a:rPr lang="en-US"/>
              <a:t>.” </a:t>
            </a:r>
            <a:r>
              <a:rPr lang="en-US" dirty="0"/>
              <a:t>6 And Abraham hastened into the tent to Sarah, and said, </a:t>
            </a:r>
            <a:r>
              <a:rPr lang="en-US"/>
              <a:t>“</a:t>
            </a:r>
            <a:r>
              <a:rPr lang="en-US" dirty="0"/>
              <a:t>Make ready quickly three measures t of choice flour, knead it, and make cakes</a:t>
            </a:r>
            <a:r>
              <a:rPr lang="en-US"/>
              <a:t>.” </a:t>
            </a:r>
            <a:r>
              <a:rPr lang="en-US" dirty="0"/>
              <a:t>7 Abraham ran to the herd, and took a calf, tender and good, and gave it to the servant, who hastened to prepare it. 8 Then he took curds and milk and the calf that he had prepared, and set it before them; and he stood by them under the tree while they ate.</a:t>
            </a:r>
          </a:p>
          <a:p>
            <a:r>
              <a:rPr lang="en-US" dirty="0"/>
              <a:t>9 They said to him, </a:t>
            </a:r>
            <a:r>
              <a:rPr lang="en-US"/>
              <a:t>“</a:t>
            </a:r>
            <a:r>
              <a:rPr lang="en-US" dirty="0"/>
              <a:t>Where is your wife Sarah</a:t>
            </a:r>
            <a:r>
              <a:rPr lang="en-US"/>
              <a:t>?” </a:t>
            </a:r>
            <a:r>
              <a:rPr lang="en-US" dirty="0"/>
              <a:t>And he said, </a:t>
            </a:r>
            <a:r>
              <a:rPr lang="en-US"/>
              <a:t>“</a:t>
            </a:r>
            <a:r>
              <a:rPr lang="en-US" dirty="0"/>
              <a:t>There, in the tent</a:t>
            </a:r>
            <a:r>
              <a:rPr lang="en-US"/>
              <a:t>.” </a:t>
            </a:r>
            <a:r>
              <a:rPr lang="en-US" dirty="0"/>
              <a:t>10 Then one said, </a:t>
            </a:r>
            <a:r>
              <a:rPr lang="en-US"/>
              <a:t>“</a:t>
            </a:r>
            <a:r>
              <a:rPr lang="en-US" dirty="0"/>
              <a:t>I will surely return to you in due season, and your wife Sarah shall have a son</a:t>
            </a:r>
            <a:r>
              <a:rPr lang="en-US"/>
              <a:t>.” </a:t>
            </a:r>
            <a:r>
              <a:rPr lang="en-US" dirty="0"/>
              <a:t>And Sarah was listening at the tent entrance behind him. 11 Now Abraham and Sarah were old, advanced in age; it had ceased to be with Sarah after the manner of women. 12 So Sarah laughed to herself, saying, </a:t>
            </a:r>
            <a:r>
              <a:rPr lang="en-US"/>
              <a:t>“</a:t>
            </a:r>
            <a:r>
              <a:rPr lang="en-US" dirty="0"/>
              <a:t>After I have grown old, and my husband is old, shall I have pleasure</a:t>
            </a:r>
            <a:r>
              <a:rPr lang="en-US"/>
              <a:t>?” </a:t>
            </a:r>
            <a:r>
              <a:rPr lang="en-US" dirty="0"/>
              <a:t>13 The LORD said to Abraham, </a:t>
            </a:r>
            <a:r>
              <a:rPr lang="en-US"/>
              <a:t>“</a:t>
            </a:r>
            <a:r>
              <a:rPr lang="en-US" dirty="0"/>
              <a:t>Why did Sarah laugh, and say, Shall I indeed bear a child, now that I am old</a:t>
            </a:r>
            <a:r>
              <a:rPr lang="en-US"/>
              <a:t>?’ </a:t>
            </a:r>
            <a:r>
              <a:rPr lang="en-US" dirty="0"/>
              <a:t>14 Is anything too wonderful for the LORD? At the set time I will return to you, in due season, and Sarah shall have a son</a:t>
            </a:r>
            <a:r>
              <a:rPr lang="en-US"/>
              <a:t>.” </a:t>
            </a:r>
            <a:r>
              <a:rPr lang="en-US" dirty="0"/>
              <a:t>15 But Sarah denied, saying, </a:t>
            </a:r>
            <a:r>
              <a:rPr lang="en-US"/>
              <a:t>“</a:t>
            </a:r>
            <a:r>
              <a:rPr lang="en-US" dirty="0"/>
              <a:t>I did not laugh</a:t>
            </a:r>
            <a:r>
              <a:rPr lang="en-US"/>
              <a:t>”; </a:t>
            </a:r>
            <a:r>
              <a:rPr lang="en-US" dirty="0"/>
              <a:t>for she was afraid. He said, </a:t>
            </a:r>
            <a:r>
              <a:rPr lang="en-US"/>
              <a:t>“</a:t>
            </a:r>
            <a:r>
              <a:rPr lang="en-US" dirty="0"/>
              <a:t>Oh yes, you did laugh</a:t>
            </a:r>
            <a:r>
              <a:rPr lang="en-US"/>
              <a:t>.”</a:t>
            </a:r>
            <a:endParaRPr lang="en-US" dirty="0"/>
          </a:p>
          <a:p>
            <a:r>
              <a:rPr lang="en-US" dirty="0"/>
              <a:t>Judgment Pronounced on Sodom</a:t>
            </a:r>
          </a:p>
          <a:p>
            <a:r>
              <a:rPr lang="en-US" dirty="0"/>
              <a:t>16 Then the men set out from there, and they looked toward Sodom; and Abraham went with them to set them on their way. 17 The LORD said, </a:t>
            </a:r>
            <a:r>
              <a:rPr lang="en-US"/>
              <a:t>“</a:t>
            </a:r>
            <a:r>
              <a:rPr lang="en-US" dirty="0"/>
              <a:t>Shall I hide from Abraham what I am about to do, 18 seeing that Abraham shall become a great and mighty nation, and all the nations of the earth shall be blessed in him? t 19 No, for I have chosen t him, that he may charge his children and his household after him to keep the way of the LORD by doing righteousness and justice; so that the LORD may bring about for Abraham what he has promised him</a:t>
            </a:r>
            <a:r>
              <a:rPr lang="en-US"/>
              <a:t>.” </a:t>
            </a:r>
            <a:r>
              <a:rPr lang="en-US" dirty="0"/>
              <a:t>20 Then the LORD said, </a:t>
            </a:r>
            <a:r>
              <a:rPr lang="en-US"/>
              <a:t>“</a:t>
            </a:r>
            <a:r>
              <a:rPr lang="en-US" dirty="0"/>
              <a:t>How great is the outcry against Sodom and Gomorrah and how very grave their sin! 21 1 must go down and see whether they have done altogether according to the outcry that has come to me; and if not, I will know</a:t>
            </a:r>
            <a:r>
              <a:rPr lang="en-US"/>
              <a:t>.”</a:t>
            </a:r>
            <a:endParaRPr lang="en-US" dirty="0"/>
          </a:p>
          <a:p>
            <a:r>
              <a:rPr lang="en-US" dirty="0"/>
              <a:t>22 So the men turned from there, and went toward Sodom, while Abraham remained standing before the LORD. t 23 Then Abraham came near and said, </a:t>
            </a:r>
            <a:r>
              <a:rPr lang="en-US"/>
              <a:t>“</a:t>
            </a:r>
            <a:r>
              <a:rPr lang="en-US" dirty="0"/>
              <a:t>Will you indeed sweep away the righteous with the wicked? 24 Suppose there are fifty righteous within the city; will you then sweep away the place and not forgive it for the fifty righteous who are in it? 25 Far be it from you to do such a thing, to slay the righteous with the wicked, so that the righteous fare as the wicked! Far be that from you! Shall not the Judge of all the earth do what is just</a:t>
            </a:r>
            <a:r>
              <a:rPr lang="en-US"/>
              <a:t>?” </a:t>
            </a:r>
            <a:r>
              <a:rPr lang="en-US" dirty="0"/>
              <a:t>26 And the LORD said, </a:t>
            </a:r>
            <a:r>
              <a:rPr lang="en-US"/>
              <a:t>“</a:t>
            </a:r>
            <a:r>
              <a:rPr lang="en-US" dirty="0"/>
              <a:t>If I find at Sodom fifty righteous in the city, I will forgive the whole place for their sake</a:t>
            </a:r>
            <a:r>
              <a:rPr lang="en-US"/>
              <a:t>.” </a:t>
            </a:r>
            <a:r>
              <a:rPr lang="en-US" dirty="0"/>
              <a:t>27 Abraham answered, </a:t>
            </a:r>
            <a:r>
              <a:rPr lang="en-US"/>
              <a:t>“</a:t>
            </a:r>
            <a:r>
              <a:rPr lang="en-US" dirty="0"/>
              <a:t>Let me take it upon myself to speak to the Lord, who am but dust and ashes. 28 Suppose five of the fifty righteous are lacking? Will you destroy the whole city for lack of five</a:t>
            </a:r>
            <a:r>
              <a:rPr lang="en-US"/>
              <a:t>?” </a:t>
            </a:r>
            <a:r>
              <a:rPr lang="en-US" dirty="0"/>
              <a:t>And he said, </a:t>
            </a:r>
            <a:r>
              <a:rPr lang="en-US"/>
              <a:t>“</a:t>
            </a:r>
            <a:r>
              <a:rPr lang="en-US" dirty="0"/>
              <a:t>I will not destroy it if I find forty-five there</a:t>
            </a:r>
            <a:r>
              <a:rPr lang="en-US"/>
              <a:t>.” </a:t>
            </a:r>
            <a:r>
              <a:rPr lang="en-US" dirty="0"/>
              <a:t>29 Again he spoke to him, </a:t>
            </a:r>
            <a:r>
              <a:rPr lang="en-US"/>
              <a:t>“</a:t>
            </a:r>
            <a:r>
              <a:rPr lang="en-US" dirty="0"/>
              <a:t>Suppose forty are found there</a:t>
            </a:r>
            <a:r>
              <a:rPr lang="en-US"/>
              <a:t>.” </a:t>
            </a:r>
            <a:r>
              <a:rPr lang="en-US" dirty="0"/>
              <a:t>He answered, </a:t>
            </a:r>
            <a:r>
              <a:rPr lang="en-US"/>
              <a:t>“</a:t>
            </a:r>
            <a:r>
              <a:rPr lang="en-US" dirty="0"/>
              <a:t>For the sake of forty I will not do it</a:t>
            </a:r>
            <a:r>
              <a:rPr lang="en-US"/>
              <a:t>.” </a:t>
            </a:r>
            <a:r>
              <a:rPr lang="en-US" dirty="0"/>
              <a:t>30 Then he said, </a:t>
            </a:r>
            <a:r>
              <a:rPr lang="en-US"/>
              <a:t>“</a:t>
            </a:r>
            <a:r>
              <a:rPr lang="en-US" dirty="0"/>
              <a:t>Oh do not let the Lord be angry if I speak. Suppose thirty are found there</a:t>
            </a:r>
            <a:r>
              <a:rPr lang="en-US"/>
              <a:t>.” </a:t>
            </a:r>
            <a:r>
              <a:rPr lang="en-US" dirty="0"/>
              <a:t>He answered, </a:t>
            </a:r>
            <a:r>
              <a:rPr lang="en-US"/>
              <a:t>“</a:t>
            </a:r>
            <a:r>
              <a:rPr lang="en-US" dirty="0"/>
              <a:t>I will not do it, if find thirty there</a:t>
            </a:r>
            <a:r>
              <a:rPr lang="en-US"/>
              <a:t>.” </a:t>
            </a:r>
            <a:r>
              <a:rPr lang="en-US" dirty="0"/>
              <a:t>31 He said, </a:t>
            </a:r>
            <a:r>
              <a:rPr lang="en-US"/>
              <a:t>“</a:t>
            </a:r>
            <a:r>
              <a:rPr lang="en-US" dirty="0"/>
              <a:t>Let me take it upon myself to speak to the Lord. Suppose twenty are found there</a:t>
            </a:r>
            <a:r>
              <a:rPr lang="en-US"/>
              <a:t>.” </a:t>
            </a:r>
            <a:r>
              <a:rPr lang="en-US" dirty="0"/>
              <a:t>He answered, </a:t>
            </a:r>
            <a:r>
              <a:rPr lang="en-US"/>
              <a:t>“</a:t>
            </a:r>
            <a:r>
              <a:rPr lang="en-US" dirty="0"/>
              <a:t>For the sake of twenty I will not destroy it</a:t>
            </a:r>
            <a:r>
              <a:rPr lang="en-US"/>
              <a:t>.” </a:t>
            </a:r>
            <a:r>
              <a:rPr lang="en-US" dirty="0"/>
              <a:t>32 Then he said, </a:t>
            </a:r>
            <a:r>
              <a:rPr lang="en-US"/>
              <a:t>“</a:t>
            </a:r>
            <a:r>
              <a:rPr lang="en-US" dirty="0"/>
              <a:t>Oh do not let the Lord be angry if I speak just once more. Suppose ten are found there</a:t>
            </a:r>
            <a:r>
              <a:rPr lang="en-US"/>
              <a:t>.” </a:t>
            </a:r>
            <a:r>
              <a:rPr lang="en-US" dirty="0"/>
              <a:t>He answered, </a:t>
            </a:r>
            <a:r>
              <a:rPr lang="en-US"/>
              <a:t>“</a:t>
            </a:r>
            <a:r>
              <a:rPr lang="en-US" dirty="0"/>
              <a:t>For the sake of ten I will not destroy it</a:t>
            </a:r>
            <a:r>
              <a:rPr lang="en-US"/>
              <a:t>.” </a:t>
            </a:r>
            <a:r>
              <a:rPr lang="en-US" dirty="0"/>
              <a:t>33 And the LORD went his way, when he had finished speaking to Abraham; and Abraham returned to his place.</a:t>
            </a:r>
          </a:p>
          <a:p>
            <a:r>
              <a:rPr lang="en-US" dirty="0"/>
              <a:t>Genesis 18</a:t>
            </a:r>
            <a:endParaRPr lang="en-US"/>
          </a:p>
          <a:p>
            <a:r>
              <a:rPr lang="en-US"/>
              <a:t>18.1–15</a:t>
            </a:r>
            <a:r>
              <a:rPr lang="en-US" dirty="0"/>
              <a:t>: The </a:t>
            </a:r>
            <a:r>
              <a:rPr lang="en-US"/>
              <a:t>LORD’s </a:t>
            </a:r>
            <a:r>
              <a:rPr lang="en-US" dirty="0"/>
              <a:t>visit to Abraham and Sarah. 1: The oaks of Mamre, see Genesis 13.18 n. </a:t>
            </a:r>
            <a:r>
              <a:rPr lang="en-US"/>
              <a:t>2–8</a:t>
            </a:r>
            <a:r>
              <a:rPr lang="en-US" dirty="0"/>
              <a:t>: A fine description of oriental courtesy and hospitality. When the visitors appeared at the noontime siesta, Abraham did not recognize them as divine beings (Hebrews 13.2). The relation of the three visitors to the LORD or Yahweh (Genesis 18.1) is difficult. All three angels (Genesis 19.1) may represent the LORD (see Genesis 16.7 n.); thus the plurality becomes a single person in Genesis 18.10; Genesis 18.13. On the other hand, Genesis 18.22 and Genesis 19.1 suggest that the LORD is one of the three, the other two being attendants.</a:t>
            </a:r>
          </a:p>
          <a:p>
            <a:r>
              <a:rPr lang="en-US"/>
              <a:t>18.9–15</a:t>
            </a:r>
            <a:r>
              <a:rPr lang="en-US" dirty="0"/>
              <a:t>: The narrator stresses the incredibility of </a:t>
            </a:r>
            <a:r>
              <a:rPr lang="en-US"/>
              <a:t>God’s </a:t>
            </a:r>
            <a:r>
              <a:rPr lang="en-US" dirty="0"/>
              <a:t>promise. 12: </a:t>
            </a:r>
            <a:r>
              <a:rPr lang="en-US"/>
              <a:t>Sarah’s </a:t>
            </a:r>
            <a:r>
              <a:rPr lang="en-US" dirty="0"/>
              <a:t>laughter arises from the absurd disproportion between the divine promise and the human possibilities. Other traditions also play upon the name of Isaac, meaning </a:t>
            </a:r>
            <a:r>
              <a:rPr lang="en-US"/>
              <a:t>“</a:t>
            </a:r>
            <a:r>
              <a:rPr lang="en-US" dirty="0"/>
              <a:t>he laughs</a:t>
            </a:r>
            <a:r>
              <a:rPr lang="en-US"/>
              <a:t>” </a:t>
            </a:r>
            <a:r>
              <a:rPr lang="en-US" dirty="0"/>
              <a:t>(compare Genesis </a:t>
            </a:r>
            <a:r>
              <a:rPr lang="en-US"/>
              <a:t>17.17–19</a:t>
            </a:r>
            <a:r>
              <a:rPr lang="en-US" dirty="0"/>
              <a:t>; Genesis 21.6).</a:t>
            </a:r>
          </a:p>
          <a:p>
            <a:r>
              <a:rPr lang="en-US"/>
              <a:t>18.16–33</a:t>
            </a:r>
            <a:r>
              <a:rPr lang="en-US" dirty="0"/>
              <a:t>: </a:t>
            </a:r>
            <a:r>
              <a:rPr lang="en-US"/>
              <a:t>Abraham’s </a:t>
            </a:r>
            <a:r>
              <a:rPr lang="en-US" dirty="0"/>
              <a:t>intercession for Sodom and Gomorrah. </a:t>
            </a:r>
            <a:r>
              <a:rPr lang="en-US"/>
              <a:t>17–19</a:t>
            </a:r>
            <a:r>
              <a:rPr lang="en-US" dirty="0"/>
              <a:t>: Because Abraham is chosen for a special role (Genesis 12.13), he is taken into the </a:t>
            </a:r>
            <a:r>
              <a:rPr lang="en-US"/>
              <a:t>LORD’s </a:t>
            </a:r>
            <a:r>
              <a:rPr lang="en-US" dirty="0"/>
              <a:t>counsel, for Sodom will become an example to future generations (Isaiah 1.9).</a:t>
            </a:r>
          </a:p>
          <a:p>
            <a:r>
              <a:rPr lang="en-US"/>
              <a:t>18.23–33</a:t>
            </a:r>
            <a:r>
              <a:rPr lang="en-US" dirty="0"/>
              <a:t>: Abraham diplomatically questions the justice of God in allowing innocent people to be punished with the guilty. The first example in the Bible of expostulation with God; see also </a:t>
            </a:r>
            <a:r>
              <a:rPr lang="en-US"/>
              <a:t>Jeremiah’s “</a:t>
            </a:r>
            <a:r>
              <a:rPr lang="en-US" dirty="0"/>
              <a:t>confessions</a:t>
            </a:r>
            <a:r>
              <a:rPr lang="en-US"/>
              <a:t>,”</a:t>
            </a:r>
            <a:r>
              <a:rPr lang="en-US" dirty="0"/>
              <a:t> the prophecy of Habakkuk, the book of Job.</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2C55D7-E711-4A5C-BAEF-898DB0D733F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03411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2C55D7-E711-4A5C-BAEF-898DB0D733F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53359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2C55D7-E711-4A5C-BAEF-898DB0D733F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367717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47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dirty="0"/>
              <a:t>Angels</a:t>
            </a:r>
          </a:p>
          <a:p>
            <a:r>
              <a:rPr lang="en-US" dirty="0"/>
              <a:t>Angels. In </a:t>
            </a:r>
            <a:r>
              <a:rPr lang="en-US"/>
              <a:t>Israel’s </a:t>
            </a:r>
            <a:r>
              <a:rPr lang="en-US" dirty="0"/>
              <a:t>early traditions, God was perceived as administering the cosmos with a retinue of divine assistants. The members of this divine council were identified generally as </a:t>
            </a:r>
            <a:r>
              <a:rPr lang="en-US"/>
              <a:t>“</a:t>
            </a:r>
            <a:r>
              <a:rPr lang="en-US" dirty="0"/>
              <a:t>sons of God</a:t>
            </a:r>
            <a:r>
              <a:rPr lang="en-US"/>
              <a:t>” </a:t>
            </a:r>
            <a:r>
              <a:rPr lang="en-US" dirty="0"/>
              <a:t>and </a:t>
            </a:r>
            <a:r>
              <a:rPr lang="en-US"/>
              <a:t>“</a:t>
            </a:r>
            <a:r>
              <a:rPr lang="en-US" dirty="0"/>
              <a:t>morning stars</a:t>
            </a:r>
            <a:r>
              <a:rPr lang="en-US"/>
              <a:t>” </a:t>
            </a:r>
            <a:r>
              <a:rPr lang="en-US" dirty="0"/>
              <a:t>(Job 1.6; Job 38.7), </a:t>
            </a:r>
            <a:r>
              <a:rPr lang="en-US"/>
              <a:t>“</a:t>
            </a:r>
            <a:r>
              <a:rPr lang="en-US" dirty="0"/>
              <a:t>gods</a:t>
            </a:r>
            <a:r>
              <a:rPr lang="en-US"/>
              <a:t>” </a:t>
            </a:r>
            <a:r>
              <a:rPr lang="en-US" dirty="0"/>
              <a:t>(Psalm 82) or the </a:t>
            </a:r>
            <a:r>
              <a:rPr lang="en-US"/>
              <a:t>“</a:t>
            </a:r>
            <a:r>
              <a:rPr lang="en-US" dirty="0"/>
              <a:t>host of heaven</a:t>
            </a:r>
            <a:r>
              <a:rPr lang="en-US"/>
              <a:t>” </a:t>
            </a:r>
            <a:r>
              <a:rPr lang="en-US" dirty="0"/>
              <a:t>(Nehemiah 9.6; cf. Revelation 1.20), and they functioned as </a:t>
            </a:r>
            <a:r>
              <a:rPr lang="en-US"/>
              <a:t>God’s </a:t>
            </a:r>
            <a:r>
              <a:rPr lang="en-US" dirty="0"/>
              <a:t>vicegerents and administrators in a hierarchical bureaucracy over the world (Deuteronomy 32.8 [LXX]; cf. Deuteronomy 4.19; Deuteronomy 29.26). Where </a:t>
            </a:r>
            <a:r>
              <a:rPr lang="en-US"/>
              <a:t>Israel’s </a:t>
            </a:r>
            <a:r>
              <a:rPr lang="en-US" dirty="0"/>
              <a:t>polytheistic neighbors perceived these beings as simply a part of the pantheon, the Bible depicts them as subordinate and in no way comparable to the God of Israel.</a:t>
            </a:r>
          </a:p>
          <a:p>
            <a:r>
              <a:rPr lang="en-US" dirty="0"/>
              <a:t>The most ancient Israelites would probably have felt uncomfortable in describing all these beings as </a:t>
            </a:r>
            <a:r>
              <a:rPr lang="en-US"/>
              <a:t>“</a:t>
            </a:r>
            <a:r>
              <a:rPr lang="en-US" dirty="0"/>
              <a:t>angels</a:t>
            </a:r>
            <a:r>
              <a:rPr lang="en-US"/>
              <a:t>,” </a:t>
            </a:r>
            <a:r>
              <a:rPr lang="en-US" dirty="0"/>
              <a:t>for the English word </a:t>
            </a:r>
            <a:r>
              <a:rPr lang="en-US"/>
              <a:t>“</a:t>
            </a:r>
            <a:r>
              <a:rPr lang="en-US" dirty="0"/>
              <a:t>angel</a:t>
            </a:r>
            <a:r>
              <a:rPr lang="en-US"/>
              <a:t>” </a:t>
            </a:r>
            <a:r>
              <a:rPr lang="en-US" dirty="0"/>
              <a:t>comes from the Greek aggelos, which at first simply meant </a:t>
            </a:r>
            <a:r>
              <a:rPr lang="en-US"/>
              <a:t>“</a:t>
            </a:r>
            <a:r>
              <a:rPr lang="en-US" dirty="0"/>
              <a:t>messenger</a:t>
            </a:r>
            <a:r>
              <a:rPr lang="en-US"/>
              <a:t>” </a:t>
            </a:r>
            <a:r>
              <a:rPr lang="en-US" dirty="0"/>
              <a:t>(as does the Hebrew term for angel, mal&lt;CLk). </a:t>
            </a:r>
            <a:r>
              <a:rPr lang="en-US"/>
              <a:t>God’s </a:t>
            </a:r>
            <a:r>
              <a:rPr lang="en-US" dirty="0"/>
              <a:t>divine assistants were often more than mere messengers. Cherubim and seraphim, for example, never function as </a:t>
            </a:r>
            <a:r>
              <a:rPr lang="en-US"/>
              <a:t>God’s </a:t>
            </a:r>
            <a:r>
              <a:rPr lang="en-US" dirty="0"/>
              <a:t>messengers, for their bizarre appearance would unnecessarily frighten humans. On the contrary, God is frequently depicted in early narratives as dispensing with divine messengers, for he deals directly with humans without intermediaries (See Theophany).</a:t>
            </a:r>
          </a:p>
          <a:p>
            <a:r>
              <a:rPr lang="en-US" dirty="0"/>
              <a:t>As time passed, however, an increasing emphasis on </a:t>
            </a:r>
            <a:r>
              <a:rPr lang="en-US"/>
              <a:t>God’s </a:t>
            </a:r>
            <a:r>
              <a:rPr lang="en-US" dirty="0"/>
              <a:t>transcendence correlated with an increasing need for divine mediators. These beings who brought </a:t>
            </a:r>
            <a:r>
              <a:rPr lang="en-US"/>
              <a:t>God’s </a:t>
            </a:r>
            <a:r>
              <a:rPr lang="en-US" dirty="0"/>
              <a:t>messages to humans are typically portrayed as anthropomorphic in form, and such a being may often be called a </a:t>
            </a:r>
            <a:r>
              <a:rPr lang="en-US"/>
              <a:t>“</a:t>
            </a:r>
            <a:r>
              <a:rPr lang="en-US" dirty="0"/>
              <a:t>man</a:t>
            </a:r>
            <a:r>
              <a:rPr lang="en-US"/>
              <a:t>” </a:t>
            </a:r>
            <a:r>
              <a:rPr lang="en-US" dirty="0"/>
              <a:t>(Genesis 18.2; Joshua 5.13; Ezekiel 9.2; Ezekiel 9.11; Daniel 9.21; Daniel </a:t>
            </a:r>
            <a:r>
              <a:rPr lang="en-US"/>
              <a:t>12.6–7</a:t>
            </a:r>
            <a:r>
              <a:rPr lang="en-US" dirty="0"/>
              <a:t>; Zechariah 1.8; Luke 24.4). The members of </a:t>
            </a:r>
            <a:r>
              <a:rPr lang="en-US"/>
              <a:t>God’s </a:t>
            </a:r>
            <a:r>
              <a:rPr lang="en-US" dirty="0"/>
              <a:t>council are the envoys who relay </a:t>
            </a:r>
            <a:r>
              <a:rPr lang="en-US"/>
              <a:t>God’s </a:t>
            </a:r>
            <a:r>
              <a:rPr lang="en-US" dirty="0"/>
              <a:t>messages and perform tasks appropriate to their status as messengers (1 Kings </a:t>
            </a:r>
            <a:r>
              <a:rPr lang="en-US"/>
              <a:t>22.19–22</a:t>
            </a:r>
            <a:r>
              <a:rPr lang="en-US" dirty="0"/>
              <a:t>; Job </a:t>
            </a:r>
            <a:r>
              <a:rPr lang="en-US"/>
              <a:t>1.6–12</a:t>
            </a:r>
            <a:r>
              <a:rPr lang="en-US" dirty="0"/>
              <a:t>). In some narratives of encounters with supernatural beings, there is reluctance to identify them by name (Genesis 32.29; Judges </a:t>
            </a:r>
            <a:r>
              <a:rPr lang="en-US"/>
              <a:t>13.17–18</a:t>
            </a:r>
            <a:r>
              <a:rPr lang="en-US" dirty="0"/>
              <a:t>). But as these messengers become more and more frequent, they eventually are provided with individual names and assigned increasingly specific tasks that go beyond that of a messenger. The only two angels named in the Hebrew Bible are in the book of Daniel: Gabriel reveals the future (Daniel </a:t>
            </a:r>
            <a:r>
              <a:rPr lang="en-US"/>
              <a:t>8–9</a:t>
            </a:r>
            <a:r>
              <a:rPr lang="en-US" dirty="0"/>
              <a:t>; cf. Luke 1) while Michael has a more combative role, opposing the forces of evil (Daniel 10; Daniel 12; Jude 9; Revelation 12.7). The angelic hierarchy becomes more and more explicit and elaborate (Daniel 10.13; Ephesians 6.12; Jude 9; 1 Peter 3.22; See Archangels), and each human being has his or her own protecting angel (Matthew 18.10; Acts 12.15). The term </a:t>
            </a:r>
            <a:r>
              <a:rPr lang="en-US"/>
              <a:t>“</a:t>
            </a:r>
            <a:r>
              <a:rPr lang="en-US" dirty="0"/>
              <a:t>messenger</a:t>
            </a:r>
            <a:r>
              <a:rPr lang="en-US"/>
              <a:t>” </a:t>
            </a:r>
            <a:r>
              <a:rPr lang="en-US" dirty="0"/>
              <a:t>(Grk. aggelos; Hebr. mal&lt;CLk) is used so frequently to depict these beings in their encounters with humans that it becomes a generic term to describe all supernatural beings apart from God, whether or not they actually functioned as messengers.</a:t>
            </a:r>
          </a:p>
          <a:p>
            <a:r>
              <a:rPr lang="en-US" dirty="0"/>
              <a:t>Angels are depicted as having the freedom to make moral choices, for they require judicial supervision (1 Corinthians 6.3; Jude 6) and God himself is reluctant to trust them (Job 4.18). The Bible records a number of angelic rebellions or perversions (Genesis </a:t>
            </a:r>
            <a:r>
              <a:rPr lang="en-US"/>
              <a:t>6.1–4</a:t>
            </a:r>
            <a:r>
              <a:rPr lang="en-US" dirty="0"/>
              <a:t>; Psalm 82; Isaiah </a:t>
            </a:r>
            <a:r>
              <a:rPr lang="en-US"/>
              <a:t>14.12–15</a:t>
            </a:r>
            <a:r>
              <a:rPr lang="en-US" dirty="0"/>
              <a:t>; Ezekiel 28; 2 Peter 2.4; Revelation </a:t>
            </a:r>
            <a:r>
              <a:rPr lang="en-US"/>
              <a:t>12.4–9</a:t>
            </a:r>
            <a:r>
              <a:rPr lang="en-US" dirty="0"/>
              <a:t>), as a result of which some rebel angels are already incarcerated (Jude 6).</a:t>
            </a:r>
          </a:p>
          <a:p>
            <a:r>
              <a:rPr lang="en-US"/>
              <a:t>“</a:t>
            </a:r>
            <a:r>
              <a:rPr lang="en-US" dirty="0"/>
              <a:t>The Angel [or Messenger] of the </a:t>
            </a:r>
            <a:r>
              <a:rPr lang="en-US"/>
              <a:t>LORD” </a:t>
            </a:r>
            <a:r>
              <a:rPr lang="en-US" dirty="0"/>
              <a:t>is a problematic figure. The ambiguous Hebrew phrase is best translated without the definite article, that is, </a:t>
            </a:r>
            <a:r>
              <a:rPr lang="en-US"/>
              <a:t>“</a:t>
            </a:r>
            <a:r>
              <a:rPr lang="en-US" dirty="0"/>
              <a:t>an angel [messenger] of Yahweh</a:t>
            </a:r>
            <a:r>
              <a:rPr lang="en-US"/>
              <a:t>” </a:t>
            </a:r>
            <a:r>
              <a:rPr lang="en-US" dirty="0"/>
              <a:t>(as do the Septuagint and NJV; cf. Matthew 1.20; Matthew 2.13; Matthew 2.19; Matthew 28.2; Acts 8.26). Later Christian theology tended to see the preincarnate Christ in this figure (hence the definite article), but the phrase probably referred vaguely to any mediator sent by God. He may be human (Haggai 1.13; Malachi 2.7). When the figure is clearly referred to as superhuman, he does not always function as a messenger but instead talks and behaves as if he were God, even failing to introduce his words as the message of another who sent him. Since early stories are internally inconsistent, identifying the figure as both God and </a:t>
            </a:r>
            <a:r>
              <a:rPr lang="en-US"/>
              <a:t>God’s </a:t>
            </a:r>
            <a:r>
              <a:rPr lang="en-US" dirty="0"/>
              <a:t>messenger (Genesis </a:t>
            </a:r>
            <a:r>
              <a:rPr lang="en-US"/>
              <a:t>16.7–13</a:t>
            </a:r>
            <a:r>
              <a:rPr lang="en-US" dirty="0"/>
              <a:t>; Genesis </a:t>
            </a:r>
            <a:r>
              <a:rPr lang="en-US"/>
              <a:t>22.11–12</a:t>
            </a:r>
            <a:r>
              <a:rPr lang="en-US" dirty="0"/>
              <a:t>; Genesis </a:t>
            </a:r>
            <a:r>
              <a:rPr lang="en-US"/>
              <a:t>31.11–13</a:t>
            </a:r>
            <a:r>
              <a:rPr lang="en-US" dirty="0"/>
              <a:t>; Exodus </a:t>
            </a:r>
            <a:r>
              <a:rPr lang="en-US"/>
              <a:t>3.2–4</a:t>
            </a:r>
            <a:r>
              <a:rPr lang="en-US" dirty="0"/>
              <a:t>; Judges </a:t>
            </a:r>
            <a:r>
              <a:rPr lang="en-US"/>
              <a:t>6.11–23</a:t>
            </a:r>
            <a:r>
              <a:rPr lang="en-US" dirty="0"/>
              <a:t>), it is probable that some of these stories originally described God at work but were modified through time to accommodate </a:t>
            </a:r>
            <a:r>
              <a:rPr lang="en-US"/>
              <a:t>God’s </a:t>
            </a:r>
            <a:r>
              <a:rPr lang="en-US" dirty="0"/>
              <a:t>increasing transcendence as one who no longer casually confronted humankind.</a:t>
            </a:r>
          </a:p>
          <a:p>
            <a:r>
              <a:rPr lang="en-US" dirty="0"/>
              <a:t>The increasing role played by angels in the later stages of the Hebrew Bible is found everywhere in the New Testament. The voice of God (the Father) is only exceptionally heard in the New Testament, unlike earlier biblical traditions. Instead, angels bring </a:t>
            </a:r>
            <a:r>
              <a:rPr lang="en-US"/>
              <a:t>God’s</a:t>
            </a:r>
            <a:r>
              <a:rPr lang="en-US" dirty="0"/>
              <a:t> message to humans (Matthew 1.20; Luke 1.11; Luke 1.26; Luke 2.9; Acts 8.26; Acts 10.3) and assist Jesus (Matthew 4.1; Luke 22.43) and his followers (Acts 5.19; Acts 12.7). Angels have limited knowledge (Matthew 24.36; 1 Peter 1.12), and when they appear to human beings, they may be described as descending from heaven (Matthew 28.2; John 1.51; cf. Genesis 28.12). Although Jesus alludes to the absence of the institution of marriage among angels (Matthew 22.30), angels are sexual beings (Genesis 6.4; Zechariah 5.9). Some Jews, particularly the most conservative, denied their existence (Acts 23.8). But among Jews and Christians in general, angelology continued to develop so that not only was Satan provided with his own retinue of angels as a counterpart to God (Matthew 25.41; 2 Corinthians 12.7), but hundreds of names and functions are also applied to</a:t>
            </a:r>
          </a:p>
          <a:p>
            <a:r>
              <a:rPr lang="en-US" dirty="0"/>
              <a:t>angels in extra biblical texts such as the books of Enoch.</a:t>
            </a:r>
          </a:p>
          <a:p>
            <a:r>
              <a:rPr lang="en-US" dirty="0"/>
              <a:t>SAMUEL A. MEIER</a:t>
            </a:r>
          </a:p>
          <a:p>
            <a:r>
              <a:rPr lang="en-US" dirty="0"/>
              <a:t>The Oxford Companion to the Bible (c) Oxford University Press, 1996. All rights reserved.</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2C55D7-E711-4A5C-BAEF-898DB0D733F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96729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2C55D7-E711-4A5C-BAEF-898DB0D733F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87123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2C55D7-E711-4A5C-BAEF-898DB0D733F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49243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sz="1200" b="1" i="0" u="none" strike="noStrike" kern="1200" baseline="0" dirty="0">
                <a:solidFill>
                  <a:schemeClr val="tx1"/>
                </a:solidFill>
                <a:latin typeface="+mn-lt"/>
                <a:ea typeface="+mn-ea"/>
                <a:cs typeface="+mn-cs"/>
              </a:rPr>
              <a:t>16 </a:t>
            </a:r>
            <a:r>
              <a:rPr lang="en-US" sz="1200" b="0" i="0" u="none" strike="noStrike" kern="1200" baseline="0" dirty="0">
                <a:solidFill>
                  <a:schemeClr val="tx1"/>
                </a:solidFill>
                <a:latin typeface="+mn-lt"/>
                <a:ea typeface="+mn-ea"/>
                <a:cs typeface="+mn-cs"/>
              </a:rPr>
              <a:t>Now Sarai, Abram’s wife, bore him no children. She had an Egyptian slave-girl whose name was Hagar, 2 and Sarai said to Abram, “You see that the </a:t>
            </a:r>
            <a:r>
              <a:rPr lang="en-US" sz="1200" b="0" i="0" u="none" strike="noStrike" kern="1200" baseline="0">
                <a:solidFill>
                  <a:schemeClr val="tx1"/>
                </a:solidFill>
                <a:latin typeface="+mn-lt"/>
                <a:ea typeface="+mn-ea"/>
                <a:cs typeface="+mn-cs"/>
              </a:rPr>
              <a:t>LORD </a:t>
            </a:r>
            <a:r>
              <a:rPr lang="en-US" sz="1200" b="0" i="0" u="none" strike="noStrike" kern="1200" baseline="0" dirty="0">
                <a:solidFill>
                  <a:schemeClr val="tx1"/>
                </a:solidFill>
                <a:latin typeface="+mn-lt"/>
                <a:ea typeface="+mn-ea"/>
                <a:cs typeface="+mn-cs"/>
              </a:rPr>
              <a:t>has prevented me from bearing children; go in to my slave-girl; it may be that I shall obtain children by her.” And Abram listened to the voice of Sarai. 3 So, after Abram had lived ten years in the land of Canaan, Sarai, Abram’s wife, took Hagar the Egyptian, her slave-girl, and gave her to her husband Abram as a wife. ⁴ He went in to Hagar, and she conceived; and when she saw that she had conceived, she looked with contempt on her mistress. ⁵ Then Sarai said to Abram, “May the wrong done to me be on you! I gave my slave-girl to your embrace, and when she saw that she had conceived, she looked on me with contempt. May the </a:t>
            </a:r>
            <a:r>
              <a:rPr lang="en-US" sz="1200" b="0" i="0" u="none" strike="noStrike" kern="1200" baseline="0">
                <a:solidFill>
                  <a:schemeClr val="tx1"/>
                </a:solidFill>
                <a:latin typeface="+mn-lt"/>
                <a:ea typeface="+mn-ea"/>
                <a:cs typeface="+mn-cs"/>
              </a:rPr>
              <a:t>LORD </a:t>
            </a:r>
            <a:r>
              <a:rPr lang="en-US" sz="1200" b="0" i="0" u="none" strike="noStrike" kern="1200" baseline="0" dirty="0">
                <a:solidFill>
                  <a:schemeClr val="tx1"/>
                </a:solidFill>
                <a:latin typeface="+mn-lt"/>
                <a:ea typeface="+mn-ea"/>
                <a:cs typeface="+mn-cs"/>
              </a:rPr>
              <a:t>judge between you and me!” ⁶ But Abram said to Sarai, “Your slave-girl is in your power; do to her as you please.” Then Sarai dealt harshly with her, and she ran away from her. ⁷ The angel of the </a:t>
            </a:r>
            <a:r>
              <a:rPr lang="en-US" sz="1200" b="0" i="0" u="none" strike="noStrike" kern="1200" baseline="0">
                <a:solidFill>
                  <a:schemeClr val="tx1"/>
                </a:solidFill>
                <a:latin typeface="+mn-lt"/>
                <a:ea typeface="+mn-ea"/>
                <a:cs typeface="+mn-cs"/>
              </a:rPr>
              <a:t>LORD </a:t>
            </a:r>
            <a:r>
              <a:rPr lang="en-US" sz="1200" b="0" i="0" u="none" strike="noStrike" kern="1200" baseline="0" dirty="0">
                <a:solidFill>
                  <a:schemeClr val="tx1"/>
                </a:solidFill>
                <a:latin typeface="+mn-lt"/>
                <a:ea typeface="+mn-ea"/>
                <a:cs typeface="+mn-cs"/>
              </a:rPr>
              <a:t>found her by a spring of water in the wilderness, the spring on the way to Shur. ⁸ And he said, “Hagar, slave-girl of Sarai, where have you come from and where are you going?” She said, “I am running away from my mistress Sarai.” ⁹ The angel of the </a:t>
            </a:r>
            <a:r>
              <a:rPr lang="en-US" sz="1200" b="0" i="0" u="none" strike="noStrike" kern="1200" baseline="0">
                <a:solidFill>
                  <a:schemeClr val="tx1"/>
                </a:solidFill>
                <a:latin typeface="+mn-lt"/>
                <a:ea typeface="+mn-ea"/>
                <a:cs typeface="+mn-cs"/>
              </a:rPr>
              <a:t>LORD </a:t>
            </a:r>
            <a:r>
              <a:rPr lang="en-US" sz="1200" b="0" i="0" u="none" strike="noStrike" kern="1200" baseline="0" dirty="0">
                <a:solidFill>
                  <a:schemeClr val="tx1"/>
                </a:solidFill>
                <a:latin typeface="+mn-lt"/>
                <a:ea typeface="+mn-ea"/>
                <a:cs typeface="+mn-cs"/>
              </a:rPr>
              <a:t>said to her, “Return to your mistress, and submit to her.” 10 The angel of the </a:t>
            </a:r>
            <a:r>
              <a:rPr lang="en-US" sz="1200" b="0" i="0" u="none" strike="noStrike" kern="1200" baseline="0">
                <a:solidFill>
                  <a:schemeClr val="tx1"/>
                </a:solidFill>
                <a:latin typeface="+mn-lt"/>
                <a:ea typeface="+mn-ea"/>
                <a:cs typeface="+mn-cs"/>
              </a:rPr>
              <a:t>LORD </a:t>
            </a:r>
            <a:r>
              <a:rPr lang="en-US" sz="1200" b="0" i="0" u="none" strike="noStrike" kern="1200" baseline="0" dirty="0">
                <a:solidFill>
                  <a:schemeClr val="tx1"/>
                </a:solidFill>
                <a:latin typeface="+mn-lt"/>
                <a:ea typeface="+mn-ea"/>
                <a:cs typeface="+mn-cs"/>
              </a:rPr>
              <a:t>also said to her, “I will so greatly multiply your </a:t>
            </a:r>
            <a:r>
              <a:rPr lang="en-US" sz="1200" b="0" i="0" u="none" strike="noStrike" kern="1200" baseline="0">
                <a:solidFill>
                  <a:schemeClr val="tx1"/>
                </a:solidFill>
                <a:latin typeface="+mn-lt"/>
                <a:ea typeface="+mn-ea"/>
                <a:cs typeface="+mn-cs"/>
              </a:rPr>
              <a:t>offspring</a:t>
            </a:r>
            <a:r>
              <a:rPr lang="en-US" sz="1200" b="0" i="0" u="none" strike="noStrike" kern="1200" baseline="0" dirty="0">
                <a:solidFill>
                  <a:schemeClr val="tx1"/>
                </a:solidFill>
                <a:latin typeface="+mn-lt"/>
                <a:ea typeface="+mn-ea"/>
                <a:cs typeface="+mn-cs"/>
              </a:rPr>
              <a:t> that they cannot be counted for multitude.” 11 And the angel of the </a:t>
            </a:r>
            <a:r>
              <a:rPr lang="en-US" sz="1200" b="0" i="0" u="none" strike="noStrike" kern="1200" baseline="0">
                <a:solidFill>
                  <a:schemeClr val="tx1"/>
                </a:solidFill>
                <a:latin typeface="+mn-lt"/>
                <a:ea typeface="+mn-ea"/>
                <a:cs typeface="+mn-cs"/>
              </a:rPr>
              <a:t>LORD </a:t>
            </a:r>
            <a:r>
              <a:rPr lang="en-US" sz="1200" b="0" i="0" u="none" strike="noStrike" kern="1200" baseline="0" dirty="0">
                <a:solidFill>
                  <a:schemeClr val="tx1"/>
                </a:solidFill>
                <a:latin typeface="+mn-lt"/>
                <a:ea typeface="+mn-ea"/>
                <a:cs typeface="+mn-cs"/>
              </a:rPr>
              <a:t>said to her, “Now you have conceived and shall bear a son; you shall call him Ishmael, for the </a:t>
            </a:r>
            <a:r>
              <a:rPr lang="en-US" sz="1200" b="0" i="0" u="none" strike="noStrike" kern="1200" baseline="0">
                <a:solidFill>
                  <a:schemeClr val="tx1"/>
                </a:solidFill>
                <a:latin typeface="+mn-lt"/>
                <a:ea typeface="+mn-ea"/>
                <a:cs typeface="+mn-cs"/>
              </a:rPr>
              <a:t>LORD </a:t>
            </a:r>
            <a:r>
              <a:rPr lang="en-US" sz="1200" b="0" i="0" u="none" strike="noStrike" kern="1200" baseline="0" dirty="0">
                <a:solidFill>
                  <a:schemeClr val="tx1"/>
                </a:solidFill>
                <a:latin typeface="+mn-lt"/>
                <a:ea typeface="+mn-ea"/>
                <a:cs typeface="+mn-cs"/>
              </a:rPr>
              <a:t>has given heed to your affliction.</a:t>
            </a:r>
          </a:p>
          <a:p>
            <a:r>
              <a:rPr lang="en-US" sz="1200" b="0" i="0" u="none" strike="noStrike" kern="1200" baseline="0" dirty="0">
                <a:solidFill>
                  <a:schemeClr val="tx1"/>
                </a:solidFill>
                <a:latin typeface="+mn-lt"/>
                <a:ea typeface="+mn-ea"/>
                <a:cs typeface="+mn-cs"/>
              </a:rPr>
              <a:t>12 He shall be a wild ass of a man, with his hand against everyone, and everyone’s hand against him; and he shall live at odds with all his kin.”</a:t>
            </a:r>
          </a:p>
          <a:p>
            <a:r>
              <a:rPr lang="en-US" sz="1200" b="0" i="0" u="none" strike="noStrike" kern="1200" baseline="0" dirty="0">
                <a:solidFill>
                  <a:schemeClr val="tx1"/>
                </a:solidFill>
                <a:latin typeface="+mn-lt"/>
                <a:ea typeface="+mn-ea"/>
                <a:cs typeface="+mn-cs"/>
              </a:rPr>
              <a:t>13 So she named the </a:t>
            </a:r>
            <a:r>
              <a:rPr lang="en-US" sz="1200" b="0" i="0" u="none" strike="noStrike" kern="1200" baseline="0">
                <a:solidFill>
                  <a:schemeClr val="tx1"/>
                </a:solidFill>
                <a:latin typeface="+mn-lt"/>
                <a:ea typeface="+mn-ea"/>
                <a:cs typeface="+mn-cs"/>
              </a:rPr>
              <a:t>LORD</a:t>
            </a:r>
            <a:r>
              <a:rPr lang="en-US" sz="1200" b="0" i="0" u="none" strike="noStrike" kern="1200" baseline="0" dirty="0">
                <a:solidFill>
                  <a:schemeClr val="tx1"/>
                </a:solidFill>
                <a:latin typeface="+mn-lt"/>
                <a:ea typeface="+mn-ea"/>
                <a:cs typeface="+mn-cs"/>
              </a:rPr>
              <a:t> who spoke to her, “You are El-roi” for she said, “Have I really seen God and remained alive after seeing</a:t>
            </a:r>
          </a:p>
          <a:p>
            <a:r>
              <a:rPr lang="en-US" sz="1200" b="0" i="0" u="none" strike="noStrike" kern="1200" baseline="0" dirty="0">
                <a:solidFill>
                  <a:schemeClr val="tx1"/>
                </a:solidFill>
                <a:latin typeface="+mn-lt"/>
                <a:ea typeface="+mn-ea"/>
                <a:cs typeface="+mn-cs"/>
              </a:rPr>
              <a:t>him?” 1⁴ Therefore the well was called Beerlahai-roi it lies between Kadesh and Bered. 15 Hagar bore Abram a son; and Abram</a:t>
            </a:r>
          </a:p>
          <a:p>
            <a:r>
              <a:rPr lang="en-US" sz="1200" b="0" i="0" u="none" strike="noStrike" kern="1200" baseline="0" dirty="0">
                <a:solidFill>
                  <a:schemeClr val="tx1"/>
                </a:solidFill>
                <a:latin typeface="+mn-lt"/>
                <a:ea typeface="+mn-ea"/>
                <a:cs typeface="+mn-cs"/>
              </a:rPr>
              <a:t>named his son, whom Hagar bore, Ishmael. 16 Abram was eighty-six years old when Hagar bore him Ishmael.</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6E4CF2-A06E-4023-9818-47B7BCC8FA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042818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2C55D7-E711-4A5C-BAEF-898DB0D733F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660361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sz="1200" b="1" i="0" u="none" strike="noStrike" kern="1200" baseline="0" dirty="0">
                <a:solidFill>
                  <a:schemeClr val="tx1"/>
                </a:solidFill>
                <a:latin typeface="+mn-lt"/>
                <a:ea typeface="+mn-ea"/>
                <a:cs typeface="+mn-cs"/>
              </a:rPr>
              <a:t>16 </a:t>
            </a:r>
            <a:r>
              <a:rPr lang="en-US" sz="1200" b="0" i="0" u="none" strike="noStrike" kern="1200" baseline="0" dirty="0">
                <a:solidFill>
                  <a:schemeClr val="tx1"/>
                </a:solidFill>
                <a:latin typeface="+mn-lt"/>
                <a:ea typeface="+mn-ea"/>
                <a:cs typeface="+mn-cs"/>
              </a:rPr>
              <a:t>Now Sarai, Abram’s wife, bore him no children. She had an Egyptian slave-girl whose name was Hagar, 2 and Sarai said to Abram, “You see that the </a:t>
            </a:r>
            <a:r>
              <a:rPr lang="en-US" sz="1200" b="0" i="0" u="none" strike="noStrike" kern="1200" baseline="0">
                <a:solidFill>
                  <a:schemeClr val="tx1"/>
                </a:solidFill>
                <a:latin typeface="+mn-lt"/>
                <a:ea typeface="+mn-ea"/>
                <a:cs typeface="+mn-cs"/>
              </a:rPr>
              <a:t>LORD </a:t>
            </a:r>
            <a:r>
              <a:rPr lang="en-US" sz="1200" b="0" i="0" u="none" strike="noStrike" kern="1200" baseline="0" dirty="0">
                <a:solidFill>
                  <a:schemeClr val="tx1"/>
                </a:solidFill>
                <a:latin typeface="+mn-lt"/>
                <a:ea typeface="+mn-ea"/>
                <a:cs typeface="+mn-cs"/>
              </a:rPr>
              <a:t>has prevented me from bearing children; go in to my slave-girl; it may be that I shall obtain children by her.” And Abram listened to the voice of Sarai. 3 So, after Abram had lived ten years in the land of Canaan, Sarai, Abram’s wife, took Hagar the Egyptian, her slave-girl, and gave her to her husband Abram as a wife. ⁴ He went in to Hagar, and she conceived; and when she saw that she had conceived, she looked with contempt on her mistress. ⁵ Then Sarai said to Abram, “May the wrong done to me be on you! I gave my slave-girl to your embrace, and when she saw that she had conceived, she looked on me with contempt. May the </a:t>
            </a:r>
            <a:r>
              <a:rPr lang="en-US" sz="1200" b="0" i="0" u="none" strike="noStrike" kern="1200" baseline="0">
                <a:solidFill>
                  <a:schemeClr val="tx1"/>
                </a:solidFill>
                <a:latin typeface="+mn-lt"/>
                <a:ea typeface="+mn-ea"/>
                <a:cs typeface="+mn-cs"/>
              </a:rPr>
              <a:t>LORD </a:t>
            </a:r>
            <a:r>
              <a:rPr lang="en-US" sz="1200" b="0" i="0" u="none" strike="noStrike" kern="1200" baseline="0" dirty="0">
                <a:solidFill>
                  <a:schemeClr val="tx1"/>
                </a:solidFill>
                <a:latin typeface="+mn-lt"/>
                <a:ea typeface="+mn-ea"/>
                <a:cs typeface="+mn-cs"/>
              </a:rPr>
              <a:t>judge between you and me!” ⁶ But Abram said to Sarai, “Your slave-girl is in your power; do to her as you please.” Then Sarai dealt harshly with her, and she ran away from her. ⁷ The angel of the </a:t>
            </a:r>
            <a:r>
              <a:rPr lang="en-US" sz="1200" b="0" i="0" u="none" strike="noStrike" kern="1200" baseline="0">
                <a:solidFill>
                  <a:schemeClr val="tx1"/>
                </a:solidFill>
                <a:latin typeface="+mn-lt"/>
                <a:ea typeface="+mn-ea"/>
                <a:cs typeface="+mn-cs"/>
              </a:rPr>
              <a:t>LORD </a:t>
            </a:r>
            <a:r>
              <a:rPr lang="en-US" sz="1200" b="0" i="0" u="none" strike="noStrike" kern="1200" baseline="0" dirty="0">
                <a:solidFill>
                  <a:schemeClr val="tx1"/>
                </a:solidFill>
                <a:latin typeface="+mn-lt"/>
                <a:ea typeface="+mn-ea"/>
                <a:cs typeface="+mn-cs"/>
              </a:rPr>
              <a:t>found her by a spring of water in the wilderness, the spring on the way to Shur. ⁸ And he said, “Hagar, slave-girl of Sarai, where have you come from and where are you going?” She said, “I am running away from my mistress Sarai.” ⁹ The angel of the </a:t>
            </a:r>
            <a:r>
              <a:rPr lang="en-US" sz="1200" b="0" i="0" u="none" strike="noStrike" kern="1200" baseline="0">
                <a:solidFill>
                  <a:schemeClr val="tx1"/>
                </a:solidFill>
                <a:latin typeface="+mn-lt"/>
                <a:ea typeface="+mn-ea"/>
                <a:cs typeface="+mn-cs"/>
              </a:rPr>
              <a:t>LORD </a:t>
            </a:r>
            <a:r>
              <a:rPr lang="en-US" sz="1200" b="0" i="0" u="none" strike="noStrike" kern="1200" baseline="0" dirty="0">
                <a:solidFill>
                  <a:schemeClr val="tx1"/>
                </a:solidFill>
                <a:latin typeface="+mn-lt"/>
                <a:ea typeface="+mn-ea"/>
                <a:cs typeface="+mn-cs"/>
              </a:rPr>
              <a:t>said to her, “Return to your mistress, and submit to her.” 10 The angel of the </a:t>
            </a:r>
            <a:r>
              <a:rPr lang="en-US" sz="1200" b="0" i="0" u="none" strike="noStrike" kern="1200" baseline="0">
                <a:solidFill>
                  <a:schemeClr val="tx1"/>
                </a:solidFill>
                <a:latin typeface="+mn-lt"/>
                <a:ea typeface="+mn-ea"/>
                <a:cs typeface="+mn-cs"/>
              </a:rPr>
              <a:t>LORD </a:t>
            </a:r>
            <a:r>
              <a:rPr lang="en-US" sz="1200" b="0" i="0" u="none" strike="noStrike" kern="1200" baseline="0" dirty="0">
                <a:solidFill>
                  <a:schemeClr val="tx1"/>
                </a:solidFill>
                <a:latin typeface="+mn-lt"/>
                <a:ea typeface="+mn-ea"/>
                <a:cs typeface="+mn-cs"/>
              </a:rPr>
              <a:t>also said to her, “I will so greatly multiply your </a:t>
            </a:r>
            <a:r>
              <a:rPr lang="en-US" sz="1200" b="0" i="0" u="none" strike="noStrike" kern="1200" baseline="0">
                <a:solidFill>
                  <a:schemeClr val="tx1"/>
                </a:solidFill>
                <a:latin typeface="+mn-lt"/>
                <a:ea typeface="+mn-ea"/>
                <a:cs typeface="+mn-cs"/>
              </a:rPr>
              <a:t>offspring</a:t>
            </a:r>
            <a:r>
              <a:rPr lang="en-US" sz="1200" b="0" i="0" u="none" strike="noStrike" kern="1200" baseline="0" dirty="0">
                <a:solidFill>
                  <a:schemeClr val="tx1"/>
                </a:solidFill>
                <a:latin typeface="+mn-lt"/>
                <a:ea typeface="+mn-ea"/>
                <a:cs typeface="+mn-cs"/>
              </a:rPr>
              <a:t> that they cannot be counted for multitude.” 11 And the angel of the </a:t>
            </a:r>
            <a:r>
              <a:rPr lang="en-US" sz="1200" b="0" i="0" u="none" strike="noStrike" kern="1200" baseline="0">
                <a:solidFill>
                  <a:schemeClr val="tx1"/>
                </a:solidFill>
                <a:latin typeface="+mn-lt"/>
                <a:ea typeface="+mn-ea"/>
                <a:cs typeface="+mn-cs"/>
              </a:rPr>
              <a:t>LORD </a:t>
            </a:r>
            <a:r>
              <a:rPr lang="en-US" sz="1200" b="0" i="0" u="none" strike="noStrike" kern="1200" baseline="0" dirty="0">
                <a:solidFill>
                  <a:schemeClr val="tx1"/>
                </a:solidFill>
                <a:latin typeface="+mn-lt"/>
                <a:ea typeface="+mn-ea"/>
                <a:cs typeface="+mn-cs"/>
              </a:rPr>
              <a:t>said to her, “Now you have conceived and shall bear a son; you shall call him Ishmael, for the </a:t>
            </a:r>
            <a:r>
              <a:rPr lang="en-US" sz="1200" b="0" i="0" u="none" strike="noStrike" kern="1200" baseline="0">
                <a:solidFill>
                  <a:schemeClr val="tx1"/>
                </a:solidFill>
                <a:latin typeface="+mn-lt"/>
                <a:ea typeface="+mn-ea"/>
                <a:cs typeface="+mn-cs"/>
              </a:rPr>
              <a:t>LORD </a:t>
            </a:r>
            <a:r>
              <a:rPr lang="en-US" sz="1200" b="0" i="0" u="none" strike="noStrike" kern="1200" baseline="0" dirty="0">
                <a:solidFill>
                  <a:schemeClr val="tx1"/>
                </a:solidFill>
                <a:latin typeface="+mn-lt"/>
                <a:ea typeface="+mn-ea"/>
                <a:cs typeface="+mn-cs"/>
              </a:rPr>
              <a:t>has given heed to your affliction.</a:t>
            </a:r>
          </a:p>
          <a:p>
            <a:r>
              <a:rPr lang="en-US" sz="1200" b="0" i="0" u="none" strike="noStrike" kern="1200" baseline="0" dirty="0">
                <a:solidFill>
                  <a:schemeClr val="tx1"/>
                </a:solidFill>
                <a:latin typeface="+mn-lt"/>
                <a:ea typeface="+mn-ea"/>
                <a:cs typeface="+mn-cs"/>
              </a:rPr>
              <a:t>12 He shall be a wild ass of a man, with his hand against everyone, and everyone’s hand against him; and he shall live at odds with all his kin.”</a:t>
            </a:r>
          </a:p>
          <a:p>
            <a:r>
              <a:rPr lang="en-US" sz="1200" b="0" i="0" u="none" strike="noStrike" kern="1200" baseline="0" dirty="0">
                <a:solidFill>
                  <a:schemeClr val="tx1"/>
                </a:solidFill>
                <a:latin typeface="+mn-lt"/>
                <a:ea typeface="+mn-ea"/>
                <a:cs typeface="+mn-cs"/>
              </a:rPr>
              <a:t>13 So she named the </a:t>
            </a:r>
            <a:r>
              <a:rPr lang="en-US" sz="1200" b="0" i="0" u="none" strike="noStrike" kern="1200" baseline="0">
                <a:solidFill>
                  <a:schemeClr val="tx1"/>
                </a:solidFill>
                <a:latin typeface="+mn-lt"/>
                <a:ea typeface="+mn-ea"/>
                <a:cs typeface="+mn-cs"/>
              </a:rPr>
              <a:t>LORD</a:t>
            </a:r>
            <a:r>
              <a:rPr lang="en-US" sz="1200" b="0" i="0" u="none" strike="noStrike" kern="1200" baseline="0" dirty="0">
                <a:solidFill>
                  <a:schemeClr val="tx1"/>
                </a:solidFill>
                <a:latin typeface="+mn-lt"/>
                <a:ea typeface="+mn-ea"/>
                <a:cs typeface="+mn-cs"/>
              </a:rPr>
              <a:t> who spoke to her, “You are El-roi” for she said, “Have I really seen God and remained alive after seeing</a:t>
            </a:r>
          </a:p>
          <a:p>
            <a:r>
              <a:rPr lang="en-US" sz="1200" b="0" i="0" u="none" strike="noStrike" kern="1200" baseline="0" dirty="0">
                <a:solidFill>
                  <a:schemeClr val="tx1"/>
                </a:solidFill>
                <a:latin typeface="+mn-lt"/>
                <a:ea typeface="+mn-ea"/>
                <a:cs typeface="+mn-cs"/>
              </a:rPr>
              <a:t>him?” 1⁴ Therefore the well was called Beerlahai-roi it lies between Kadesh and Bered. 15 Hagar bore Abram a son; and Abram</a:t>
            </a:r>
          </a:p>
          <a:p>
            <a:r>
              <a:rPr lang="en-US" sz="1200" b="0" i="0" u="none" strike="noStrike" kern="1200" baseline="0" dirty="0">
                <a:solidFill>
                  <a:schemeClr val="tx1"/>
                </a:solidFill>
                <a:latin typeface="+mn-lt"/>
                <a:ea typeface="+mn-ea"/>
                <a:cs typeface="+mn-cs"/>
              </a:rPr>
              <a:t>named his son, whom Hagar bore, Ishmael. 16 Abram was eighty-six years old when Hagar bore him Ishmael.</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6E4CF2-A06E-4023-9818-47B7BCC8FA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811152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dirty="0"/>
              <a:t>Oxford Annotated Footnotes</a:t>
            </a:r>
          </a:p>
          <a:p>
            <a:r>
              <a:rPr lang="en-US" sz="1200" b="1" i="0" u="none" strike="noStrike" kern="1200" baseline="0" dirty="0">
                <a:solidFill>
                  <a:schemeClr val="tx1"/>
                </a:solidFill>
                <a:latin typeface="+mn-lt"/>
                <a:ea typeface="+mn-ea"/>
                <a:cs typeface="+mn-cs"/>
              </a:rPr>
              <a:t>16.1–16: Hagar’s encounter with God and the birth of Ishmael </a:t>
            </a:r>
            <a:r>
              <a:rPr lang="en-US" sz="1200" b="0" i="0" u="none" strike="noStrike" kern="1200" baseline="0" dirty="0">
                <a:solidFill>
                  <a:schemeClr val="tx1"/>
                </a:solidFill>
                <a:latin typeface="+mn-lt"/>
                <a:ea typeface="+mn-ea"/>
                <a:cs typeface="+mn-cs"/>
              </a:rPr>
              <a:t>stand at the heart of the Abraham story (see “Chiasm in the Abraham Story” on p. 38), enveloped by parallel traditions dealing with covenant (chs 15 and 17), Lot and Abraham (chs 13–14 and 18–19), the endangerment of Sarah (12.10–20 and ch 20), and the promise</a:t>
            </a:r>
          </a:p>
          <a:p>
            <a:r>
              <a:rPr lang="en-US" sz="1200" b="0" i="0" u="none" strike="noStrike" kern="1200" baseline="0" dirty="0">
                <a:solidFill>
                  <a:schemeClr val="tx1"/>
                </a:solidFill>
                <a:latin typeface="+mn-lt"/>
                <a:ea typeface="+mn-ea"/>
                <a:cs typeface="+mn-cs"/>
              </a:rPr>
              <a:t>(12.1–6 and 22.1–19). This story echoes the story of Abraham’s endangerment of Sarah in 12.10–20 in describing the complications resulting from human attempts to fulfill the promise, in this case the promise of </a:t>
            </a:r>
            <a:r>
              <a:rPr lang="en-US" sz="1200" b="0" i="0" u="none" strike="noStrike" kern="1200" baseline="0">
                <a:solidFill>
                  <a:schemeClr val="tx1"/>
                </a:solidFill>
                <a:latin typeface="+mn-lt"/>
                <a:ea typeface="+mn-ea"/>
                <a:cs typeface="+mn-cs"/>
              </a:rPr>
              <a:t>offspring</a:t>
            </a:r>
            <a:r>
              <a:rPr lang="en-US" sz="1200" b="0" i="0" u="none" strike="noStrike" kern="1200" baseline="0" dirty="0">
                <a:solidFill>
                  <a:schemeClr val="tx1"/>
                </a:solidFill>
                <a:latin typeface="+mn-lt"/>
                <a:ea typeface="+mn-ea"/>
                <a:cs typeface="+mn-cs"/>
              </a:rPr>
              <a:t>. In addition, like that story, this one links with the Exodus, though offering a quite different picture. In the book</a:t>
            </a:r>
          </a:p>
          <a:p>
            <a:r>
              <a:rPr lang="en-US" sz="1200" b="0" i="0" u="none" strike="noStrike" kern="1200" baseline="0" dirty="0">
                <a:solidFill>
                  <a:schemeClr val="tx1"/>
                </a:solidFill>
                <a:latin typeface="+mn-lt"/>
                <a:ea typeface="+mn-ea"/>
                <a:cs typeface="+mn-cs"/>
              </a:rPr>
              <a:t>of Exodus Israelites are “oppressed” (Heb “‘anah”) by the Egyptians (Ex 1.12), flee east toward Israel through the wilderness, and meet God there (Ex 19.24.1–2,10–11). In this chapter, however, it is an </a:t>
            </a:r>
            <a:r>
              <a:rPr lang="en-US" sz="1200" b="0" i="1" u="none" strike="noStrike" kern="1200" baseline="0" dirty="0">
                <a:solidFill>
                  <a:schemeClr val="tx1"/>
                </a:solidFill>
                <a:latin typeface="+mn-lt"/>
                <a:ea typeface="+mn-ea"/>
                <a:cs typeface="+mn-cs"/>
              </a:rPr>
              <a:t>Egyptian</a:t>
            </a:r>
            <a:r>
              <a:rPr lang="en-US" sz="1200" b="0" i="0" u="none" strike="noStrike" kern="1200" baseline="0" dirty="0">
                <a:solidFill>
                  <a:schemeClr val="tx1"/>
                </a:solidFill>
                <a:latin typeface="+mn-lt"/>
                <a:ea typeface="+mn-ea"/>
                <a:cs typeface="+mn-cs"/>
              </a:rPr>
              <a:t>, Hagar, who is “oppressed” (Heb “‘anah”; “dealt harshly with” in the NRSV of v. 6) by the Israelite matriarch Sarah; Hagar flees</a:t>
            </a:r>
          </a:p>
          <a:p>
            <a:r>
              <a:rPr lang="en-US" sz="1200" b="0" i="0" u="none" strike="noStrike" kern="1200" baseline="0" dirty="0">
                <a:solidFill>
                  <a:schemeClr val="tx1"/>
                </a:solidFill>
                <a:latin typeface="+mn-lt"/>
                <a:ea typeface="+mn-ea"/>
                <a:cs typeface="+mn-cs"/>
              </a:rPr>
              <a:t>west from Israel toward Egypt and meets God in the wilderness. Later, in Gen 21.8–21, we will see a doublet of this story, where Hagar again must leave Abraham’s clan, go into the desert, and hear an oracle that will revolve around an interpretation of the name of Hagar’s son, Ishmael (Heb for “God hears”). Both stories have their origins in ancient traditions surrounding the origins of the Ishmaelites, seen in Genesis as ancestors of the Arab peoples (see Gen 25.12–18), but the version here in Gen 16 is distinguished by its echoes of the Exodus story and ultimately sympathetic focus on Hagar. </a:t>
            </a:r>
            <a:r>
              <a:rPr lang="en-US" sz="1200" b="1" i="0" u="none" strike="noStrike" kern="1200" baseline="0" dirty="0">
                <a:solidFill>
                  <a:schemeClr val="tx1"/>
                </a:solidFill>
                <a:latin typeface="+mn-lt"/>
                <a:ea typeface="+mn-ea"/>
                <a:cs typeface="+mn-cs"/>
              </a:rPr>
              <a:t>2: </a:t>
            </a:r>
            <a:r>
              <a:rPr lang="en-US" sz="1200" b="0" i="0" u="none" strike="noStrike" kern="1200" baseline="0" dirty="0">
                <a:solidFill>
                  <a:schemeClr val="tx1"/>
                </a:solidFill>
                <a:latin typeface="+mn-lt"/>
                <a:ea typeface="+mn-ea"/>
                <a:cs typeface="+mn-cs"/>
              </a:rPr>
              <a:t>According to ancient surrogate motherhood customs, a wife </a:t>
            </a:r>
          </a:p>
          <a:p>
            <a:r>
              <a:rPr lang="en-US" sz="1200" b="0" i="0" u="none" strike="noStrike" kern="1200" baseline="0" dirty="0">
                <a:solidFill>
                  <a:schemeClr val="tx1"/>
                </a:solidFill>
                <a:latin typeface="+mn-lt"/>
                <a:ea typeface="+mn-ea"/>
                <a:cs typeface="+mn-cs"/>
              </a:rPr>
              <a:t>could give her maid to her husband and claim the child as her own (30.3,9). </a:t>
            </a:r>
            <a:r>
              <a:rPr lang="en-US" sz="1200" b="1" i="0" u="none" strike="noStrike" kern="1200" baseline="0" dirty="0">
                <a:solidFill>
                  <a:schemeClr val="tx1"/>
                </a:solidFill>
                <a:latin typeface="+mn-lt"/>
                <a:ea typeface="+mn-ea"/>
                <a:cs typeface="+mn-cs"/>
              </a:rPr>
              <a:t>3: </a:t>
            </a:r>
            <a:r>
              <a:rPr lang="en-US" sz="1200" b="0" i="0" u="none" strike="noStrike" kern="1200" baseline="0" dirty="0">
                <a:solidFill>
                  <a:schemeClr val="tx1"/>
                </a:solidFill>
                <a:latin typeface="+mn-lt"/>
                <a:ea typeface="+mn-ea"/>
                <a:cs typeface="+mn-cs"/>
              </a:rPr>
              <a:t>This duplicate notice of Sarah’s transfer of Hagar to Abraham as a surrogate mother probably comes from the Priestly source. </a:t>
            </a:r>
            <a:r>
              <a:rPr lang="en-US" sz="1200" b="1" i="0" u="none" strike="noStrike" kern="1200" baseline="0" dirty="0">
                <a:solidFill>
                  <a:schemeClr val="tx1"/>
                </a:solidFill>
                <a:latin typeface="+mn-lt"/>
                <a:ea typeface="+mn-ea"/>
                <a:cs typeface="+mn-cs"/>
              </a:rPr>
              <a:t>4–5: </a:t>
            </a:r>
            <a:r>
              <a:rPr lang="en-US" sz="1200" b="0" i="0" u="none" strike="noStrike" kern="1200" baseline="0" dirty="0">
                <a:solidFill>
                  <a:schemeClr val="tx1"/>
                </a:solidFill>
                <a:latin typeface="+mn-lt"/>
                <a:ea typeface="+mn-ea"/>
                <a:cs typeface="+mn-cs"/>
              </a:rPr>
              <a:t>The translation </a:t>
            </a:r>
            <a:r>
              <a:rPr lang="en-US" sz="1200" b="0" i="1" u="none" strike="noStrike" kern="1200" baseline="0" dirty="0">
                <a:solidFill>
                  <a:schemeClr val="tx1"/>
                </a:solidFill>
                <a:latin typeface="+mn-lt"/>
                <a:ea typeface="+mn-ea"/>
                <a:cs typeface="+mn-cs"/>
              </a:rPr>
              <a:t>looked with contempt </a:t>
            </a:r>
            <a:r>
              <a:rPr lang="en-US" sz="1200" b="0" i="0" u="none" strike="noStrike" kern="1200" baseline="0" dirty="0">
                <a:solidFill>
                  <a:schemeClr val="tx1"/>
                </a:solidFill>
                <a:latin typeface="+mn-lt"/>
                <a:ea typeface="+mn-ea"/>
                <a:cs typeface="+mn-cs"/>
              </a:rPr>
              <a:t>implies that Hagar disdained her mistress, whereas the Hebrew verb (“qll,” “to treat</a:t>
            </a:r>
          </a:p>
          <a:p>
            <a:r>
              <a:rPr lang="en-US" sz="1200" b="0" i="0" u="none" strike="noStrike" kern="1200" baseline="0" dirty="0">
                <a:solidFill>
                  <a:schemeClr val="tx1"/>
                </a:solidFill>
                <a:latin typeface="+mn-lt"/>
                <a:ea typeface="+mn-ea"/>
                <a:cs typeface="+mn-cs"/>
              </a:rPr>
              <a:t>lightly”) only implies that Hagar did not look up to her mistress the way she once did. Having had a child, Hagar is now derisively seen by her mistress as a slave who is not sufficiently submissive. </a:t>
            </a:r>
            <a:r>
              <a:rPr lang="en-US" sz="1200" b="1" i="0" u="none" strike="noStrike" kern="1200" baseline="0" dirty="0">
                <a:solidFill>
                  <a:schemeClr val="tx1"/>
                </a:solidFill>
                <a:latin typeface="+mn-lt"/>
                <a:ea typeface="+mn-ea"/>
                <a:cs typeface="+mn-cs"/>
              </a:rPr>
              <a:t>7: </a:t>
            </a:r>
            <a:r>
              <a:rPr lang="en-US" sz="1200" b="0" i="0" u="none" strike="noStrike" kern="1200" baseline="0" dirty="0">
                <a:solidFill>
                  <a:schemeClr val="tx1"/>
                </a:solidFill>
                <a:latin typeface="+mn-lt"/>
                <a:ea typeface="+mn-ea"/>
                <a:cs typeface="+mn-cs"/>
              </a:rPr>
              <a:t>Here </a:t>
            </a:r>
            <a:r>
              <a:rPr lang="en-US" sz="1200" b="0" i="1" u="none" strike="noStrike" kern="1200" baseline="0" dirty="0">
                <a:solidFill>
                  <a:schemeClr val="tx1"/>
                </a:solidFill>
                <a:latin typeface="+mn-lt"/>
                <a:ea typeface="+mn-ea"/>
                <a:cs typeface="+mn-cs"/>
              </a:rPr>
              <a:t>the angel of the </a:t>
            </a:r>
            <a:r>
              <a:rPr lang="en-US" sz="1200" b="0" i="1" u="none" strike="noStrike" kern="1200" baseline="0">
                <a:solidFill>
                  <a:schemeClr val="tx1"/>
                </a:solidFill>
                <a:latin typeface="+mn-lt"/>
                <a:ea typeface="+mn-ea"/>
                <a:cs typeface="+mn-cs"/>
              </a:rPr>
              <a:t>LORD </a:t>
            </a:r>
            <a:r>
              <a:rPr lang="en-US" sz="1200" b="0" i="0" u="none" strike="noStrike" kern="1200" baseline="0" dirty="0">
                <a:solidFill>
                  <a:schemeClr val="tx1"/>
                </a:solidFill>
                <a:latin typeface="+mn-lt"/>
                <a:ea typeface="+mn-ea"/>
                <a:cs typeface="+mn-cs"/>
              </a:rPr>
              <a:t>is not a heavenly being subordinate to God but the </a:t>
            </a:r>
            <a:r>
              <a:rPr lang="en-US" sz="1200" b="0" i="0" u="none" strike="noStrike" kern="1200" baseline="0">
                <a:solidFill>
                  <a:schemeClr val="tx1"/>
                </a:solidFill>
                <a:latin typeface="+mn-lt"/>
                <a:ea typeface="+mn-ea"/>
                <a:cs typeface="+mn-cs"/>
              </a:rPr>
              <a:t>LORD </a:t>
            </a:r>
            <a:r>
              <a:rPr lang="en-US" sz="1200" b="0" i="0" u="none" strike="noStrike" kern="1200" baseline="0" dirty="0">
                <a:solidFill>
                  <a:schemeClr val="tx1"/>
                </a:solidFill>
                <a:latin typeface="+mn-lt"/>
                <a:ea typeface="+mn-ea"/>
                <a:cs typeface="+mn-cs"/>
              </a:rPr>
              <a:t>(Yahweh) in earthly manifestation, as is clear from v. 13</a:t>
            </a:r>
          </a:p>
          <a:p>
            <a:r>
              <a:rPr lang="en-US" sz="1200" b="0" i="0" u="none" strike="noStrike" kern="1200" baseline="0" dirty="0">
                <a:solidFill>
                  <a:schemeClr val="tx1"/>
                </a:solidFill>
                <a:latin typeface="+mn-lt"/>
                <a:ea typeface="+mn-ea"/>
                <a:cs typeface="+mn-cs"/>
              </a:rPr>
              <a:t>(cf. 21.17,19; Ex 14.19). </a:t>
            </a:r>
            <a:r>
              <a:rPr lang="en-US" sz="1200" b="1" i="0" u="none" strike="noStrike" kern="1200" baseline="0" dirty="0">
                <a:solidFill>
                  <a:schemeClr val="tx1"/>
                </a:solidFill>
                <a:latin typeface="+mn-lt"/>
                <a:ea typeface="+mn-ea"/>
                <a:cs typeface="+mn-cs"/>
              </a:rPr>
              <a:t>11: </a:t>
            </a:r>
            <a:r>
              <a:rPr lang="en-US" sz="1200" b="0" i="1" u="none" strike="noStrike" kern="1200" baseline="0" dirty="0">
                <a:solidFill>
                  <a:schemeClr val="tx1"/>
                </a:solidFill>
                <a:latin typeface="+mn-lt"/>
                <a:ea typeface="+mn-ea"/>
                <a:cs typeface="+mn-cs"/>
              </a:rPr>
              <a:t>The </a:t>
            </a:r>
            <a:r>
              <a:rPr lang="en-US" sz="1200" b="0" i="1" u="none" strike="noStrike" kern="1200" baseline="0">
                <a:solidFill>
                  <a:schemeClr val="tx1"/>
                </a:solidFill>
                <a:latin typeface="+mn-lt"/>
                <a:ea typeface="+mn-ea"/>
                <a:cs typeface="+mn-cs"/>
              </a:rPr>
              <a:t>LORD </a:t>
            </a:r>
            <a:r>
              <a:rPr lang="en-US" sz="1200" b="0" i="1" u="none" strike="noStrike" kern="1200" baseline="0" dirty="0">
                <a:solidFill>
                  <a:schemeClr val="tx1"/>
                </a:solidFill>
                <a:latin typeface="+mn-lt"/>
                <a:ea typeface="+mn-ea"/>
                <a:cs typeface="+mn-cs"/>
              </a:rPr>
              <a:t>has given heed, </a:t>
            </a:r>
            <a:r>
              <a:rPr lang="en-US" sz="1200" b="0" i="0" u="none" strike="noStrike" kern="1200" baseline="0" dirty="0">
                <a:solidFill>
                  <a:schemeClr val="tx1"/>
                </a:solidFill>
                <a:latin typeface="+mn-lt"/>
                <a:ea typeface="+mn-ea"/>
                <a:cs typeface="+mn-cs"/>
              </a:rPr>
              <a:t>lit., “The </a:t>
            </a:r>
            <a:r>
              <a:rPr lang="en-US" sz="1200" b="0" i="0" u="none" strike="noStrike" kern="1200" baseline="0">
                <a:solidFill>
                  <a:schemeClr val="tx1"/>
                </a:solidFill>
                <a:latin typeface="+mn-lt"/>
                <a:ea typeface="+mn-ea"/>
                <a:cs typeface="+mn-cs"/>
              </a:rPr>
              <a:t>LORD</a:t>
            </a:r>
            <a:r>
              <a:rPr lang="en-US" sz="1200" b="0" i="0" u="none" strike="noStrike" kern="1200" baseline="0" dirty="0">
                <a:solidFill>
                  <a:schemeClr val="tx1"/>
                </a:solidFill>
                <a:latin typeface="+mn-lt"/>
                <a:ea typeface="+mn-ea"/>
                <a:cs typeface="+mn-cs"/>
              </a:rPr>
              <a:t> has heard,” an explanation of the name Ishmael (see note </a:t>
            </a:r>
            <a:r>
              <a:rPr lang="en-US" sz="1200" b="0" i="1" u="none" strike="noStrike" kern="1200" baseline="0" dirty="0">
                <a:solidFill>
                  <a:schemeClr val="tx1"/>
                </a:solidFill>
                <a:latin typeface="+mn-lt"/>
                <a:ea typeface="+mn-ea"/>
                <a:cs typeface="+mn-cs"/>
              </a:rPr>
              <a:t>a </a:t>
            </a:r>
            <a:r>
              <a:rPr lang="en-US" sz="1200" b="0" i="0" u="none" strike="noStrike" kern="1200" baseline="0" dirty="0">
                <a:solidFill>
                  <a:schemeClr val="tx1"/>
                </a:solidFill>
                <a:latin typeface="+mn-lt"/>
                <a:ea typeface="+mn-ea"/>
                <a:cs typeface="+mn-cs"/>
              </a:rPr>
              <a:t>and 21.17n.). </a:t>
            </a:r>
            <a:r>
              <a:rPr lang="en-US" sz="1200" b="1" i="0" u="none" strike="noStrike" kern="1200" baseline="0" dirty="0">
                <a:solidFill>
                  <a:schemeClr val="tx1"/>
                </a:solidFill>
                <a:latin typeface="+mn-lt"/>
                <a:ea typeface="+mn-ea"/>
                <a:cs typeface="+mn-cs"/>
              </a:rPr>
              <a:t>13: </a:t>
            </a:r>
            <a:r>
              <a:rPr lang="en-US" sz="1200" b="0" i="1" u="none" strike="noStrike" kern="1200" baseline="0" dirty="0">
                <a:solidFill>
                  <a:schemeClr val="tx1"/>
                </a:solidFill>
                <a:latin typeface="+mn-lt"/>
                <a:ea typeface="+mn-ea"/>
                <a:cs typeface="+mn-cs"/>
              </a:rPr>
              <a:t>God of seeing </a:t>
            </a:r>
            <a:r>
              <a:rPr lang="en-US" sz="1200" b="0" i="0" u="none" strike="noStrike" kern="1200" baseline="0" dirty="0">
                <a:solidFill>
                  <a:schemeClr val="tx1"/>
                </a:solidFill>
                <a:latin typeface="+mn-lt"/>
                <a:ea typeface="+mn-ea"/>
                <a:cs typeface="+mn-cs"/>
              </a:rPr>
              <a:t>(see note </a:t>
            </a:r>
            <a:r>
              <a:rPr lang="en-US" sz="1200" b="0" i="1" u="none" strike="noStrike" kern="1200" baseline="0" dirty="0">
                <a:solidFill>
                  <a:schemeClr val="tx1"/>
                </a:solidFill>
                <a:latin typeface="+mn-lt"/>
                <a:ea typeface="+mn-ea"/>
                <a:cs typeface="+mn-cs"/>
              </a:rPr>
              <a:t>b</a:t>
            </a:r>
            <a:r>
              <a:rPr lang="en-US" sz="1200" b="0" i="0" u="none" strike="noStrike" kern="1200" baseline="0" dirty="0">
                <a:solidFill>
                  <a:schemeClr val="tx1"/>
                </a:solidFill>
                <a:latin typeface="+mn-lt"/>
                <a:ea typeface="+mn-ea"/>
                <a:cs typeface="+mn-cs"/>
              </a:rPr>
              <a:t>) was the name of the deity at the Beer-lahai-roi well, now identified with Israel’s God. On Hagar’s question, cf. 32.30; Ex 33.20; Judg 6.22–23; 13.22. </a:t>
            </a:r>
            <a:r>
              <a:rPr lang="en-US" sz="1200" b="1" i="0" u="none" strike="noStrike" kern="1200" baseline="0" dirty="0">
                <a:solidFill>
                  <a:schemeClr val="tx1"/>
                </a:solidFill>
                <a:latin typeface="+mn-lt"/>
                <a:ea typeface="+mn-ea"/>
                <a:cs typeface="+mn-cs"/>
              </a:rPr>
              <a:t>15–16: </a:t>
            </a:r>
            <a:r>
              <a:rPr lang="en-US" sz="1200" b="0" i="0" u="none" strike="noStrike" kern="1200" baseline="0" dirty="0">
                <a:solidFill>
                  <a:schemeClr val="tx1"/>
                </a:solidFill>
                <a:latin typeface="+mn-lt"/>
                <a:ea typeface="+mn-ea"/>
                <a:cs typeface="+mn-cs"/>
              </a:rPr>
              <a:t>Priestly material</a:t>
            </a:r>
          </a:p>
          <a:p>
            <a:r>
              <a:rPr lang="en-US" sz="1200" b="0" i="0" u="none" strike="noStrike" kern="1200" baseline="0" dirty="0">
                <a:solidFill>
                  <a:schemeClr val="tx1"/>
                </a:solidFill>
                <a:latin typeface="+mn-lt"/>
                <a:ea typeface="+mn-ea"/>
                <a:cs typeface="+mn-cs"/>
              </a:rPr>
              <a:t>focusing more on Ishmael than on Hagar.</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6E4CF2-A06E-4023-9818-47B7BCC8FA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57395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F5BAD0-832B-44B2-87E9-8E3BC20696A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46434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F5BAD0-832B-44B2-87E9-8E3BC20696A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84893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F5BAD0-832B-44B2-87E9-8E3BC20696A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039842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850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dirty="0"/>
              <a:t>Genesis 17</a:t>
            </a:r>
          </a:p>
          <a:p>
            <a:r>
              <a:rPr lang="en-US"/>
              <a:t>17.1–27</a:t>
            </a:r>
            <a:r>
              <a:rPr lang="en-US" dirty="0"/>
              <a:t>: The everlasting covenant. This account from the priestly tradition is a parallel version of the Abrahamic covenant given in the early tradition (Genesis </a:t>
            </a:r>
            <a:r>
              <a:rPr lang="en-US"/>
              <a:t>15.7–21</a:t>
            </a:r>
            <a:r>
              <a:rPr lang="en-US" dirty="0"/>
              <a:t>). 1: God Almighty (El Shaddai), meaning “God, the One of the Mountains,” was a divine name current in the pre-Mosaic period (Exodus </a:t>
            </a:r>
            <a:r>
              <a:rPr lang="en-US"/>
              <a:t>6.2–3</a:t>
            </a:r>
            <a:r>
              <a:rPr lang="en-US" dirty="0"/>
              <a:t>), perhaps brought from Mesopotamia into Palestine. 2: Covenant is a term of relationship between a superior and an inferior party, the former “making” or “establishing” (Genesis 17.7) the bond. God’s covenant guarantees an exceedingly numerous posterity, one of the divine promises (Genesis 12.2; see below Genesis </a:t>
            </a:r>
            <a:r>
              <a:rPr lang="en-US"/>
              <a:t>17.7–8</a:t>
            </a:r>
            <a:r>
              <a:rPr lang="en-US" dirty="0"/>
              <a:t>). 5: A new name signifies a new relationship or status (see Genesis 32.28). Abraham, a dialectical variant of Abram, means “the [divine] ancestor is exalted”; here the name is explained by its similarity to the Hebrew for ancestor of a multitude, referring to the nations whose ancestry was traced to Abraham (Genesis 17.16; Genesis 28.3; Genesis 35.11; Genesis 48.4), e.g. Edomites and Ishmaelites. 7: Like the covenant with Noah (Genesis </a:t>
            </a:r>
            <a:r>
              <a:rPr lang="en-US"/>
              <a:t>9.8–17</a:t>
            </a:r>
            <a:r>
              <a:rPr lang="en-US" dirty="0"/>
              <a:t>), this is an everlasting covenant (Genesis 17.13; Genesis 17.19), one that lasts in perpetuity because it is grounded in the sovereign will of God, not in human behavior. </a:t>
            </a:r>
            <a:r>
              <a:rPr lang="en-US"/>
              <a:t>7–8</a:t>
            </a:r>
            <a:r>
              <a:rPr lang="en-US" dirty="0"/>
              <a:t>: To be God to you, this covenant not only assures a new relationship with God, to be realized fully in the Exodus and the Sinai revelation (Exodus </a:t>
            </a:r>
            <a:r>
              <a:rPr lang="en-US"/>
              <a:t>6.2–8</a:t>
            </a:r>
            <a:r>
              <a:rPr lang="en-US" dirty="0"/>
              <a:t>), but unconditionally guarantees the promise of the land of Canaan as a perpetual holding.</a:t>
            </a:r>
          </a:p>
          <a:p>
            <a:r>
              <a:rPr lang="en-US"/>
              <a:t>17.9–14</a:t>
            </a:r>
            <a:r>
              <a:rPr lang="en-US" dirty="0"/>
              <a:t>: To keep the covenant involves the practice of circumcision, an ancient rite that was practiced by some of Israel’s neighbors and whose origin is explained by various traditions (Exodus </a:t>
            </a:r>
            <a:r>
              <a:rPr lang="en-US"/>
              <a:t>4.24–26</a:t>
            </a:r>
            <a:r>
              <a:rPr lang="en-US" dirty="0"/>
              <a:t>; Joshua </a:t>
            </a:r>
            <a:r>
              <a:rPr lang="en-US"/>
              <a:t>5.2–9</a:t>
            </a:r>
            <a:r>
              <a:rPr lang="en-US" dirty="0"/>
              <a:t>). Binding only on males, circumcision is an external sign (Genesis 17.11) of membership in the covenant community. Unlike the universal Noachic covenant (see Genesis </a:t>
            </a:r>
            <a:r>
              <a:rPr lang="en-US"/>
              <a:t>9.1–19 </a:t>
            </a:r>
            <a:r>
              <a:rPr lang="en-US" dirty="0"/>
              <a:t>n.), this everlasting covenant pertains only to the descendants of Abraham and Sarah.</a:t>
            </a:r>
          </a:p>
          <a:p>
            <a:r>
              <a:rPr lang="en-US" dirty="0"/>
              <a:t>17.15: Sarah, meaning “princess,” is a variant of Sarai. See Genesis 17.5 n. 17: Genesis </a:t>
            </a:r>
            <a:r>
              <a:rPr lang="en-US"/>
              <a:t>18.11–15</a:t>
            </a:r>
            <a:r>
              <a:rPr lang="en-US" dirty="0"/>
              <a:t>. </a:t>
            </a:r>
            <a:r>
              <a:rPr lang="en-US"/>
              <a:t>18–20</a:t>
            </a:r>
            <a:r>
              <a:rPr lang="en-US" dirty="0"/>
              <a:t>: Genesis </a:t>
            </a:r>
            <a:r>
              <a:rPr lang="en-US"/>
              <a:t>16.10–12</a:t>
            </a:r>
            <a:r>
              <a:rPr lang="en-US" dirty="0"/>
              <a: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F5BAD0-832B-44B2-87E9-8E3BC20696A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34220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850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dirty="0"/>
              <a:t>Genesis 17</a:t>
            </a:r>
          </a:p>
          <a:p>
            <a:r>
              <a:rPr lang="en-US"/>
              <a:t>17.1–27</a:t>
            </a:r>
            <a:r>
              <a:rPr lang="en-US" dirty="0"/>
              <a:t>: The everlasting covenant. This account from the priestly tradition is a parallel version of the Abrahamic covenant given in the early tradition (Genesis </a:t>
            </a:r>
            <a:r>
              <a:rPr lang="en-US"/>
              <a:t>15.7–21</a:t>
            </a:r>
            <a:r>
              <a:rPr lang="en-US" dirty="0"/>
              <a:t>). 1: God Almighty (El Shaddai), meaning </a:t>
            </a:r>
            <a:r>
              <a:rPr lang="en-US"/>
              <a:t>“</a:t>
            </a:r>
            <a:r>
              <a:rPr lang="en-US" dirty="0"/>
              <a:t>God, the One of the Mountains</a:t>
            </a:r>
            <a:r>
              <a:rPr lang="en-US"/>
              <a:t>,” </a:t>
            </a:r>
            <a:r>
              <a:rPr lang="en-US" dirty="0"/>
              <a:t>was a divine name current in the pre-Mosaic period (Exodus </a:t>
            </a:r>
            <a:r>
              <a:rPr lang="en-US"/>
              <a:t>6.2–3</a:t>
            </a:r>
            <a:r>
              <a:rPr lang="en-US" dirty="0"/>
              <a:t>), perhaps brought from Mesopotamia into Palestine. 2: Covenant is a term of relationship between a superior and an inferior party, the former </a:t>
            </a:r>
            <a:r>
              <a:rPr lang="en-US"/>
              <a:t>“</a:t>
            </a:r>
            <a:r>
              <a:rPr lang="en-US" dirty="0"/>
              <a:t>making</a:t>
            </a:r>
            <a:r>
              <a:rPr lang="en-US"/>
              <a:t>” </a:t>
            </a:r>
            <a:r>
              <a:rPr lang="en-US" dirty="0"/>
              <a:t>or </a:t>
            </a:r>
            <a:r>
              <a:rPr lang="en-US"/>
              <a:t>“</a:t>
            </a:r>
            <a:r>
              <a:rPr lang="en-US" dirty="0"/>
              <a:t>establishing</a:t>
            </a:r>
            <a:r>
              <a:rPr lang="en-US"/>
              <a:t>” </a:t>
            </a:r>
            <a:r>
              <a:rPr lang="en-US" dirty="0"/>
              <a:t>(Genesis 17.7) the bond. </a:t>
            </a:r>
            <a:r>
              <a:rPr lang="en-US"/>
              <a:t>God’s </a:t>
            </a:r>
            <a:r>
              <a:rPr lang="en-US" dirty="0"/>
              <a:t>covenant guarantees an exceedingly numerous posterity, one of the divine promises (Genesis 12.2; see below Genesis </a:t>
            </a:r>
            <a:r>
              <a:rPr lang="en-US"/>
              <a:t>17.7–8</a:t>
            </a:r>
            <a:r>
              <a:rPr lang="en-US" dirty="0"/>
              <a:t>). 5: A new name signifies a new relationship or status (see Genesis 32.28). Abraham, a dialectical variant of Abram, means </a:t>
            </a:r>
            <a:r>
              <a:rPr lang="en-US"/>
              <a:t>“</a:t>
            </a:r>
            <a:r>
              <a:rPr lang="en-US" dirty="0"/>
              <a:t>the [divine] ancestor is exalted</a:t>
            </a:r>
            <a:r>
              <a:rPr lang="en-US"/>
              <a:t>”; </a:t>
            </a:r>
            <a:r>
              <a:rPr lang="en-US" dirty="0"/>
              <a:t>here the name is explained by its similarity to the Hebrew for ancestor of a multitude, referring to the nations whose ancestry was traced to Abraham (Genesis 17.16; Genesis 28.3; Genesis 35.11; Genesis 48.4), e.g. Edomites and Ishmaelites. 7: Like the covenant with Noah (Genesis </a:t>
            </a:r>
            <a:r>
              <a:rPr lang="en-US"/>
              <a:t>9.8–17</a:t>
            </a:r>
            <a:r>
              <a:rPr lang="en-US" dirty="0"/>
              <a:t>), this is an everlasting covenant (Genesis 17.13; Genesis 17.19), one that lasts in perpetuity because it is grounded in the sovereign will of God, not in human behavior. </a:t>
            </a:r>
            <a:r>
              <a:rPr lang="en-US"/>
              <a:t>7–8</a:t>
            </a:r>
            <a:r>
              <a:rPr lang="en-US" dirty="0"/>
              <a:t>: To be God to you, this covenant not only assures a new relationship with God, to be realized fully in the Exodus and the Sinai revelation (Exodus </a:t>
            </a:r>
            <a:r>
              <a:rPr lang="en-US"/>
              <a:t>6.2–8</a:t>
            </a:r>
            <a:r>
              <a:rPr lang="en-US" dirty="0"/>
              <a:t>), but unconditionally guarantees the promise of the land of Canaan as a perpetual holding.</a:t>
            </a:r>
          </a:p>
          <a:p>
            <a:r>
              <a:rPr lang="en-US"/>
              <a:t>17.9–14</a:t>
            </a:r>
            <a:r>
              <a:rPr lang="en-US" dirty="0"/>
              <a:t>: To keep the covenant involves the practice of circumcision, an ancient rite that was practiced by some of </a:t>
            </a:r>
            <a:r>
              <a:rPr lang="en-US"/>
              <a:t>Israel’s </a:t>
            </a:r>
            <a:r>
              <a:rPr lang="en-US" dirty="0"/>
              <a:t>neighbors and whose origin is explained by various traditions (Exodus </a:t>
            </a:r>
            <a:r>
              <a:rPr lang="en-US"/>
              <a:t>4.24–26</a:t>
            </a:r>
            <a:r>
              <a:rPr lang="en-US" dirty="0"/>
              <a:t>; Joshua </a:t>
            </a:r>
            <a:r>
              <a:rPr lang="en-US"/>
              <a:t>5.2–9</a:t>
            </a:r>
            <a:r>
              <a:rPr lang="en-US" dirty="0"/>
              <a:t>). Binding only on males, circumcision is an external sign (Genesis 17.11) of membership in the covenant community. Unlike the universal Noachic covenant (see Genesis </a:t>
            </a:r>
            <a:r>
              <a:rPr lang="en-US"/>
              <a:t>9.1–19 </a:t>
            </a:r>
            <a:r>
              <a:rPr lang="en-US" dirty="0"/>
              <a:t>n.), this everlasting covenant pertains only to the descendants of Abraham and Sarah.</a:t>
            </a:r>
          </a:p>
          <a:p>
            <a:r>
              <a:rPr lang="en-US" dirty="0"/>
              <a:t>17.15: Sarah, meaning </a:t>
            </a:r>
            <a:r>
              <a:rPr lang="en-US"/>
              <a:t>“</a:t>
            </a:r>
            <a:r>
              <a:rPr lang="en-US" dirty="0"/>
              <a:t>princess</a:t>
            </a:r>
            <a:r>
              <a:rPr lang="en-US"/>
              <a:t>,”</a:t>
            </a:r>
            <a:r>
              <a:rPr lang="en-US" dirty="0"/>
              <a:t> is a variant of Sarai. See Genesis 17.5 n. 17: Genesis </a:t>
            </a:r>
            <a:r>
              <a:rPr lang="en-US"/>
              <a:t>18.11–15</a:t>
            </a:r>
            <a:r>
              <a:rPr lang="en-US" dirty="0"/>
              <a:t>. </a:t>
            </a:r>
            <a:r>
              <a:rPr lang="en-US"/>
              <a:t>18–20</a:t>
            </a:r>
            <a:r>
              <a:rPr lang="en-US" dirty="0"/>
              <a:t>: Genesis </a:t>
            </a:r>
            <a:r>
              <a:rPr lang="en-US"/>
              <a:t>16.10–12</a:t>
            </a:r>
            <a:r>
              <a:rPr lang="en-US" dirty="0"/>
              <a: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F5BAD0-832B-44B2-87E9-8E3BC20696A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4201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1B738-CEC8-4B4F-9CFC-AA218BC5B2B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A3EC5C2-C735-440C-B381-55537707717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4642BA7-A253-4844-AF30-17D354D64C1E}"/>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5" name="Footer Placeholder 4">
            <a:extLst>
              <a:ext uri="{FF2B5EF4-FFF2-40B4-BE49-F238E27FC236}">
                <a16:creationId xmlns:a16="http://schemas.microsoft.com/office/drawing/2014/main" id="{2BD095D8-C253-4792-B450-E8D3A349DE8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6BDEC5D-EC6F-4B6B-9D0C-A0F723C6E501}"/>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11443406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2A394-0E36-4B3F-8307-DC611B33417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A74EA94-FA9F-48C9-AF44-0B63CAD0DD9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A36E65-E611-45E7-9760-51B98486B248}"/>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5" name="Footer Placeholder 4">
            <a:extLst>
              <a:ext uri="{FF2B5EF4-FFF2-40B4-BE49-F238E27FC236}">
                <a16:creationId xmlns:a16="http://schemas.microsoft.com/office/drawing/2014/main" id="{F9455227-E8F7-4384-9237-D3E690E55AF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5BF6B71-F021-438F-8ED9-A044D4B9740B}"/>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41508311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EF763A1-0F23-4BFB-9EB4-A0B11B5A813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892717A-CBDA-495B-9641-D81DE315C1A0}"/>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323E19-6308-4D1C-A0A3-50B38D4D2599}"/>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5" name="Footer Placeholder 4">
            <a:extLst>
              <a:ext uri="{FF2B5EF4-FFF2-40B4-BE49-F238E27FC236}">
                <a16:creationId xmlns:a16="http://schemas.microsoft.com/office/drawing/2014/main" id="{3A5DCA43-E953-48B8-A05F-674E5C84BCC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FEF2563-3334-41C2-BC07-49EECFBEA440}"/>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42477787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09359-3486-4A39-9D1B-EBD3CF04311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ADFE48B-3AA9-4A5C-964B-DB5409963FD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19D4FD-B025-48FE-AED6-B9E98ADF6BF3}"/>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5" name="Footer Placeholder 4">
            <a:extLst>
              <a:ext uri="{FF2B5EF4-FFF2-40B4-BE49-F238E27FC236}">
                <a16:creationId xmlns:a16="http://schemas.microsoft.com/office/drawing/2014/main" id="{39A2489E-3406-4C7D-B221-127F27AB21E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9C71365-C524-495D-8771-1A78A311C5A5}"/>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29703857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CB42A-9B51-4376-B8CB-6B55C7C414B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20CEB57-69AE-4547-BEF9-9C528EF15C5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A9ED369-FEF8-4964-8F30-215DB2120955}"/>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5" name="Footer Placeholder 4">
            <a:extLst>
              <a:ext uri="{FF2B5EF4-FFF2-40B4-BE49-F238E27FC236}">
                <a16:creationId xmlns:a16="http://schemas.microsoft.com/office/drawing/2014/main" id="{1706B11A-E754-4B39-B668-6247EE6AE13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3466E16-DCB5-4857-8CCA-E7C6DFB7B340}"/>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1145131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2FE41B-4C0B-4180-A306-47E2140F556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D7E4D8D-B316-4A7A-B89E-3FE213EBA01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DF2A757-0871-4BFA-97DE-70595BCBA97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B672AA5-A18B-4CD4-93DF-AF04DB23817C}"/>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6" name="Footer Placeholder 5">
            <a:extLst>
              <a:ext uri="{FF2B5EF4-FFF2-40B4-BE49-F238E27FC236}">
                <a16:creationId xmlns:a16="http://schemas.microsoft.com/office/drawing/2014/main" id="{0FE1CAB2-1062-4E12-8C5D-E41241A4BE5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B9A4107-1E7B-4B1F-A813-D9C71319B8B5}"/>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14765180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762B2-1CDB-4E84-80FB-AD44BAC2FED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ACED059-4A35-4837-ACB8-A3EC6E986AA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3A53F7EC-5399-46B3-8C51-40F83513243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49435AA-B89E-4D5C-B656-745564B46E9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612A75F9-406B-447B-8A6F-E00006224802}"/>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ECE94F4-580F-4F15-93E2-506F3CDE39FB}"/>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8" name="Footer Placeholder 7">
            <a:extLst>
              <a:ext uri="{FF2B5EF4-FFF2-40B4-BE49-F238E27FC236}">
                <a16:creationId xmlns:a16="http://schemas.microsoft.com/office/drawing/2014/main" id="{7428A474-1EB8-477A-A4F9-C75522DD47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18B60703-C43A-4950-AA94-FE58ED710486}"/>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30036255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751B7-A887-4020-8F43-D1E8C11F486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B48A84E-BCA4-4F49-A956-EBFDD2882745}"/>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4" name="Footer Placeholder 3">
            <a:extLst>
              <a:ext uri="{FF2B5EF4-FFF2-40B4-BE49-F238E27FC236}">
                <a16:creationId xmlns:a16="http://schemas.microsoft.com/office/drawing/2014/main" id="{358BF697-ED5C-4AED-9C3C-8F72D5B172DA}"/>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50D28077-0C58-42C4-8E38-10235DB10B92}"/>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22857873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9E33633-35F6-414D-944B-35BF0F43602B}"/>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3" name="Footer Placeholder 2">
            <a:extLst>
              <a:ext uri="{FF2B5EF4-FFF2-40B4-BE49-F238E27FC236}">
                <a16:creationId xmlns:a16="http://schemas.microsoft.com/office/drawing/2014/main" id="{63CA937D-5BAF-4E9E-A2D1-A4110D551D41}"/>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F304B1AC-A2C3-4900-8FA2-3C5A6E61DFE2}"/>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15932474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CE95D4-663B-447E-8BA5-CD4F2831E94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442D77E-F265-409E-8BD1-97632AD2331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7D1D8E3-B5FC-40A4-979B-EA4551E7D5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C54C690-022F-45AF-94CB-3F9B3004B146}"/>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6" name="Footer Placeholder 5">
            <a:extLst>
              <a:ext uri="{FF2B5EF4-FFF2-40B4-BE49-F238E27FC236}">
                <a16:creationId xmlns:a16="http://schemas.microsoft.com/office/drawing/2014/main" id="{D2A3749D-48AE-4922-86D6-F2DD8B92693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E73A9783-9601-4529-A685-B53D5704BE91}"/>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22583917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837198-2F4C-4C8C-9959-BD3663F6261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E9FF65F-ED37-40BB-868E-2A2B5FBA66F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0B796172-C22B-4DAF-BD49-FF815BC26C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763D3BD-76BF-4929-AB9E-95FD951143AD}"/>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6" name="Footer Placeholder 5">
            <a:extLst>
              <a:ext uri="{FF2B5EF4-FFF2-40B4-BE49-F238E27FC236}">
                <a16:creationId xmlns:a16="http://schemas.microsoft.com/office/drawing/2014/main" id="{37ECC1B1-0A4C-4DDB-A220-3FA5B6B5397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35AA1E3-4CE1-4686-A257-C3AEEACB3A07}"/>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14351923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D0CEF47-D0D7-42C9-98E9-FEC3AB055E8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A626927-F289-4F78-B520-2102102F56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BA280B-5C04-4766-8B81-F2B6584B724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121D88-E1D4-4651-BFE0-62AD2E633C65}" type="datetimeFigureOut">
              <a:rPr lang="en-US" smtClean="0"/>
              <a:t>6/27/2026</a:t>
            </a:fld>
            <a:endParaRPr lang="en-US" dirty="0"/>
          </a:p>
        </p:txBody>
      </p:sp>
      <p:sp>
        <p:nvSpPr>
          <p:cNvPr id="5" name="Footer Placeholder 4">
            <a:extLst>
              <a:ext uri="{FF2B5EF4-FFF2-40B4-BE49-F238E27FC236}">
                <a16:creationId xmlns:a16="http://schemas.microsoft.com/office/drawing/2014/main" id="{9E800E29-7039-4577-9A4C-BAFDF741AF1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7DD2184B-9AA8-4C60-A3D4-765D9D3077C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C2935D-CDD7-4A0F-AF94-E508376CB8C3}" type="slidenum">
              <a:rPr lang="en-US" smtClean="0"/>
              <a:t>‹#›</a:t>
            </a:fld>
            <a:endParaRPr lang="en-US" dirty="0"/>
          </a:p>
        </p:txBody>
      </p:sp>
    </p:spTree>
    <p:extLst>
      <p:ext uri="{BB962C8B-B14F-4D97-AF65-F5344CB8AC3E}">
        <p14:creationId xmlns:p14="http://schemas.microsoft.com/office/powerpoint/2010/main" val="14983083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4F9F79B-A093-478E-96B5-EE02BC93A858}"/>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D4C22394-EBC2-4FAF-A555-6C02D589EED7}"/>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6200000">
            <a:off x="1508760" y="3431556"/>
            <a:ext cx="0" cy="1737360"/>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F7194F93-1F71-4A70-9DF1-28F18377111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32897" y="5004581"/>
            <a:ext cx="962395" cy="96239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9BBC0C84-DC2A-43AE-9576-0A44295E8B9C}"/>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63725" y="4865965"/>
            <a:ext cx="293695" cy="29369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11394CD8-BD30-4B74-86F4-51FDF338341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92113" y="0"/>
            <a:ext cx="5699887" cy="4059244"/>
          </a:xfrm>
          <a:custGeom>
            <a:avLst/>
            <a:gdLst>
              <a:gd name="connsiteX0" fmla="*/ 0 w 5699887"/>
              <a:gd name="connsiteY0" fmla="*/ 0 h 4059244"/>
              <a:gd name="connsiteX1" fmla="*/ 5699887 w 5699887"/>
              <a:gd name="connsiteY1" fmla="*/ 0 h 4059244"/>
              <a:gd name="connsiteX2" fmla="*/ 5699887 w 5699887"/>
              <a:gd name="connsiteY2" fmla="*/ 3944096 h 4059244"/>
              <a:gd name="connsiteX3" fmla="*/ 5525775 w 5699887"/>
              <a:gd name="connsiteY3" fmla="*/ 3980429 h 4059244"/>
              <a:gd name="connsiteX4" fmla="*/ 4663256 w 5699887"/>
              <a:gd name="connsiteY4" fmla="*/ 4059244 h 4059244"/>
              <a:gd name="connsiteX5" fmla="*/ 8566 w 5699887"/>
              <a:gd name="connsiteY5" fmla="*/ 67422 h 4059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9887" h="4059244">
                <a:moveTo>
                  <a:pt x="0" y="0"/>
                </a:moveTo>
                <a:lnTo>
                  <a:pt x="5699887" y="0"/>
                </a:lnTo>
                <a:lnTo>
                  <a:pt x="5699887" y="3944096"/>
                </a:lnTo>
                <a:lnTo>
                  <a:pt x="5525775" y="3980429"/>
                </a:lnTo>
                <a:cubicBezTo>
                  <a:pt x="5246154" y="4032190"/>
                  <a:pt x="4957865" y="4059244"/>
                  <a:pt x="4663256" y="4059244"/>
                </a:cubicBezTo>
                <a:cubicBezTo>
                  <a:pt x="2306390" y="4059244"/>
                  <a:pt x="353936" y="2327747"/>
                  <a:pt x="8566" y="67422"/>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640079" y="4526280"/>
            <a:ext cx="7410681" cy="1737360"/>
          </a:xfrm>
        </p:spPr>
        <p:txBody>
          <a:bodyPr>
            <a:normAutofit/>
          </a:bodyPr>
          <a:lstStyle/>
          <a:p>
            <a:r>
              <a:rPr lang="en-US" sz="4800" dirty="0"/>
              <a:t>Lesson 6</a:t>
            </a:r>
          </a:p>
        </p:txBody>
      </p:sp>
      <p:sp>
        <p:nvSpPr>
          <p:cNvPr id="3" name="Content Placeholder 2"/>
          <p:cNvSpPr>
            <a:spLocks noGrp="1"/>
          </p:cNvSpPr>
          <p:nvPr>
            <p:ph idx="1"/>
          </p:nvPr>
        </p:nvSpPr>
        <p:spPr>
          <a:xfrm>
            <a:off x="640080" y="595293"/>
            <a:ext cx="5676637" cy="3463951"/>
          </a:xfrm>
        </p:spPr>
        <p:txBody>
          <a:bodyPr anchor="ctr">
            <a:normAutofit/>
          </a:bodyPr>
          <a:lstStyle/>
          <a:p>
            <a:r>
              <a:rPr lang="en-US" sz="1800" dirty="0"/>
              <a:t>The Sons</a:t>
            </a:r>
          </a:p>
        </p:txBody>
      </p:sp>
    </p:spTree>
    <p:extLst>
      <p:ext uri="{BB962C8B-B14F-4D97-AF65-F5344CB8AC3E}">
        <p14:creationId xmlns:p14="http://schemas.microsoft.com/office/powerpoint/2010/main" val="23930255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7416800" y="274637"/>
            <a:ext cx="4165600" cy="4983163"/>
          </a:xfrm>
        </p:spPr>
        <p:txBody>
          <a:bodyPr/>
          <a:lstStyle/>
          <a:p>
            <a:pPr eaLnBrk="1" hangingPunct="1"/>
            <a:r>
              <a:rPr lang="en-US" dirty="0"/>
              <a:t>Anonymous illustration from a Bible published in Venice in 1578</a:t>
            </a:r>
            <a:br>
              <a:rPr lang="en-US" dirty="0"/>
            </a:br>
            <a:r>
              <a:rPr lang="en-US" i="1" dirty="0"/>
              <a:t>Abraham and the Covenant of the </a:t>
            </a:r>
            <a:r>
              <a:rPr lang="en-US" i="1"/>
              <a:t>LORD</a:t>
            </a:r>
            <a:br>
              <a:rPr lang="en-US" i="1" dirty="0"/>
            </a:br>
            <a:r>
              <a:rPr lang="en-US" dirty="0"/>
              <a:t>Woodcut </a:t>
            </a:r>
          </a:p>
        </p:txBody>
      </p:sp>
      <p:pic>
        <p:nvPicPr>
          <p:cNvPr id="3075"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24001" y="200029"/>
            <a:ext cx="4271764" cy="6657971"/>
          </a:xfrm>
        </p:spPr>
      </p:pic>
    </p:spTree>
    <p:extLst>
      <p:ext uri="{BB962C8B-B14F-4D97-AF65-F5344CB8AC3E}">
        <p14:creationId xmlns:p14="http://schemas.microsoft.com/office/powerpoint/2010/main" val="8866867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2125" t="17154" r="6154" b="51313"/>
          <a:stretch/>
        </p:blipFill>
        <p:spPr bwMode="auto">
          <a:xfrm>
            <a:off x="1965961" y="1219200"/>
            <a:ext cx="7772400" cy="46786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511246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Genesis </a:t>
            </a:r>
            <a:r>
              <a:rPr lang="en-US" b="1"/>
              <a:t>18:1–10a</a:t>
            </a:r>
            <a:endParaRPr lang="en-US" dirty="0"/>
          </a:p>
        </p:txBody>
      </p:sp>
      <p:sp>
        <p:nvSpPr>
          <p:cNvPr id="3" name="Content Placeholder 2"/>
          <p:cNvSpPr>
            <a:spLocks noGrp="1"/>
          </p:cNvSpPr>
          <p:nvPr>
            <p:ph idx="1"/>
          </p:nvPr>
        </p:nvSpPr>
        <p:spPr/>
        <p:txBody>
          <a:bodyPr>
            <a:normAutofit lnSpcReduction="10000"/>
          </a:bodyPr>
          <a:lstStyle/>
          <a:p>
            <a:r>
              <a:rPr lang="en-US" sz="3200" dirty="0"/>
              <a:t> The LORD appeared to Abraham by the oaks of Mamre, as he sat at the entrance of his tent in the heat of the day. He looked up and saw three men standing near him. When he saw them, he ran from the tent entrance to meet them, and bowed down to the ground. He said, </a:t>
            </a:r>
            <a:r>
              <a:rPr lang="en-US" sz="3200"/>
              <a:t>“</a:t>
            </a:r>
            <a:r>
              <a:rPr lang="en-US" sz="3200" dirty="0"/>
              <a:t>My lord, if I find favor with you, do not pass by your servant. Let a little water be brought, and wash your feet, and rest yourselves under the tree. Let me bring a little bread, that you may refresh yourselves, and after that you may pass on-- since you have come to your servant</a:t>
            </a:r>
            <a:r>
              <a:rPr lang="en-US" sz="3200"/>
              <a:t>.”</a:t>
            </a:r>
            <a:r>
              <a:rPr lang="en-US" sz="3200" dirty="0"/>
              <a:t> </a:t>
            </a:r>
          </a:p>
        </p:txBody>
      </p:sp>
    </p:spTree>
    <p:extLst>
      <p:ext uri="{BB962C8B-B14F-4D97-AF65-F5344CB8AC3E}">
        <p14:creationId xmlns:p14="http://schemas.microsoft.com/office/powerpoint/2010/main" val="30282405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Genesis </a:t>
            </a:r>
            <a:r>
              <a:rPr lang="en-US" b="1"/>
              <a:t>18:1–10a</a:t>
            </a:r>
            <a:endParaRPr lang="en-US" dirty="0"/>
          </a:p>
        </p:txBody>
      </p:sp>
      <p:sp>
        <p:nvSpPr>
          <p:cNvPr id="3" name="Content Placeholder 2"/>
          <p:cNvSpPr>
            <a:spLocks noGrp="1"/>
          </p:cNvSpPr>
          <p:nvPr>
            <p:ph idx="1"/>
          </p:nvPr>
        </p:nvSpPr>
        <p:spPr/>
        <p:txBody>
          <a:bodyPr>
            <a:normAutofit/>
          </a:bodyPr>
          <a:lstStyle/>
          <a:p>
            <a:r>
              <a:rPr lang="en-US" sz="3200" dirty="0"/>
              <a:t> So they said, </a:t>
            </a:r>
            <a:r>
              <a:rPr lang="en-US" sz="3200"/>
              <a:t>“</a:t>
            </a:r>
            <a:r>
              <a:rPr lang="en-US" sz="3200" dirty="0"/>
              <a:t>Do as you have said</a:t>
            </a:r>
            <a:r>
              <a:rPr lang="en-US" sz="3200"/>
              <a:t>.” </a:t>
            </a:r>
            <a:r>
              <a:rPr lang="en-US" sz="3200" dirty="0"/>
              <a:t>And Abraham hastened into the tent to Sarah, and said, </a:t>
            </a:r>
            <a:r>
              <a:rPr lang="en-US" sz="3200"/>
              <a:t>“</a:t>
            </a:r>
            <a:r>
              <a:rPr lang="en-US" sz="3200" dirty="0"/>
              <a:t>Make ready quickly three measures of choice flour, knead it, and make cakes</a:t>
            </a:r>
            <a:r>
              <a:rPr lang="en-US" sz="3200"/>
              <a:t>.”</a:t>
            </a:r>
            <a:r>
              <a:rPr lang="en-US" sz="3200" dirty="0"/>
              <a:t> Abraham ran to the herd, and took a calf, tender and good, and gave it to the servant, who hastened to prepare it. Then he took curds and milk and the calf that he had prepared, and set it before them; and he stood by them under the tree while they ate.</a:t>
            </a:r>
          </a:p>
        </p:txBody>
      </p:sp>
    </p:spTree>
    <p:extLst>
      <p:ext uri="{BB962C8B-B14F-4D97-AF65-F5344CB8AC3E}">
        <p14:creationId xmlns:p14="http://schemas.microsoft.com/office/powerpoint/2010/main" val="2539392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Genesis </a:t>
            </a:r>
            <a:r>
              <a:rPr lang="en-US" b="1"/>
              <a:t>18:1–10a</a:t>
            </a:r>
            <a:endParaRPr lang="en-US" dirty="0"/>
          </a:p>
        </p:txBody>
      </p:sp>
      <p:sp>
        <p:nvSpPr>
          <p:cNvPr id="3" name="Content Placeholder 2"/>
          <p:cNvSpPr>
            <a:spLocks noGrp="1"/>
          </p:cNvSpPr>
          <p:nvPr>
            <p:ph idx="1"/>
          </p:nvPr>
        </p:nvSpPr>
        <p:spPr/>
        <p:txBody>
          <a:bodyPr>
            <a:normAutofit/>
          </a:bodyPr>
          <a:lstStyle/>
          <a:p>
            <a:r>
              <a:rPr lang="en-US" sz="3200" dirty="0"/>
              <a:t> They said to him, </a:t>
            </a:r>
            <a:r>
              <a:rPr lang="en-US" sz="3200"/>
              <a:t>“</a:t>
            </a:r>
            <a:r>
              <a:rPr lang="en-US" sz="3200" dirty="0"/>
              <a:t>Where is your wife Sarah</a:t>
            </a:r>
            <a:r>
              <a:rPr lang="en-US" sz="3200"/>
              <a:t>?” </a:t>
            </a:r>
            <a:r>
              <a:rPr lang="en-US" sz="3200" dirty="0"/>
              <a:t>And he said, </a:t>
            </a:r>
            <a:r>
              <a:rPr lang="en-US" sz="3200"/>
              <a:t>“</a:t>
            </a:r>
            <a:r>
              <a:rPr lang="en-US" sz="3200" dirty="0"/>
              <a:t>There, in the tent</a:t>
            </a:r>
            <a:r>
              <a:rPr lang="en-US" sz="3200"/>
              <a:t>.” </a:t>
            </a:r>
            <a:r>
              <a:rPr lang="en-US" sz="3200" dirty="0"/>
              <a:t>Then one said, </a:t>
            </a:r>
            <a:r>
              <a:rPr lang="en-US" sz="3200"/>
              <a:t>“</a:t>
            </a:r>
            <a:r>
              <a:rPr lang="en-US" sz="3200" dirty="0"/>
              <a:t>I will surely return to you in due season, and your wife Sarah shall have a son</a:t>
            </a:r>
            <a:r>
              <a:rPr lang="en-US" sz="3200"/>
              <a:t>.”</a:t>
            </a:r>
            <a:r>
              <a:rPr lang="en-US" sz="3200" dirty="0"/>
              <a:t> </a:t>
            </a:r>
          </a:p>
          <a:p>
            <a:r>
              <a:rPr lang="en-US" sz="3200" dirty="0"/>
              <a:t> And Sarah was listening at the tent entrance behind him. Now Abraham and Sarah were old, advanced in age; it had ceased to be with Sarah after the manner of women. </a:t>
            </a:r>
          </a:p>
          <a:p>
            <a:endParaRPr lang="en-US" sz="3200" dirty="0"/>
          </a:p>
        </p:txBody>
      </p:sp>
    </p:spTree>
    <p:extLst>
      <p:ext uri="{BB962C8B-B14F-4D97-AF65-F5344CB8AC3E}">
        <p14:creationId xmlns:p14="http://schemas.microsoft.com/office/powerpoint/2010/main" val="271028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Genesis 18:(</a:t>
            </a:r>
            <a:r>
              <a:rPr lang="en-US" b="1"/>
              <a:t>10b–14</a:t>
            </a:r>
            <a:r>
              <a:rPr lang="en-US" b="1" dirty="0"/>
              <a:t>)</a:t>
            </a:r>
            <a:endParaRPr lang="en-US" dirty="0"/>
          </a:p>
        </p:txBody>
      </p:sp>
      <p:sp>
        <p:nvSpPr>
          <p:cNvPr id="3" name="Content Placeholder 2"/>
          <p:cNvSpPr>
            <a:spLocks noGrp="1"/>
          </p:cNvSpPr>
          <p:nvPr>
            <p:ph idx="1"/>
          </p:nvPr>
        </p:nvSpPr>
        <p:spPr/>
        <p:txBody>
          <a:bodyPr>
            <a:normAutofit/>
          </a:bodyPr>
          <a:lstStyle/>
          <a:p>
            <a:r>
              <a:rPr lang="en-US" sz="3200" dirty="0"/>
              <a:t> So Sarah laughed to herself, saying, </a:t>
            </a:r>
            <a:r>
              <a:rPr lang="en-US" sz="3200"/>
              <a:t>“</a:t>
            </a:r>
            <a:r>
              <a:rPr lang="en-US" sz="3200" dirty="0"/>
              <a:t>After I have grown old, and my husband is old, shall I have pleasure</a:t>
            </a:r>
            <a:r>
              <a:rPr lang="en-US" sz="3200"/>
              <a:t>?” </a:t>
            </a:r>
            <a:r>
              <a:rPr lang="en-US" sz="3200" dirty="0"/>
              <a:t>The LORD said to Abraham, </a:t>
            </a:r>
            <a:r>
              <a:rPr lang="en-US" sz="3200"/>
              <a:t>“</a:t>
            </a:r>
            <a:r>
              <a:rPr lang="en-US" sz="3200" dirty="0"/>
              <a:t>Why did Sarah laugh, and say, </a:t>
            </a:r>
            <a:r>
              <a:rPr lang="en-US" sz="3200"/>
              <a:t>‘</a:t>
            </a:r>
            <a:r>
              <a:rPr lang="en-US" sz="3200" dirty="0"/>
              <a:t>Shall I indeed bear a child, now that I am old</a:t>
            </a:r>
            <a:r>
              <a:rPr lang="en-US" sz="3200"/>
              <a:t>?’ </a:t>
            </a:r>
            <a:r>
              <a:rPr lang="en-US" sz="3200" dirty="0"/>
              <a:t>Is anything too wonderful for the LORD? At the set time I will return to you, in due season, and Sarah shall have a son</a:t>
            </a:r>
            <a:r>
              <a:rPr lang="en-US" sz="3200"/>
              <a:t>.”</a:t>
            </a:r>
            <a:endParaRPr lang="en-US" sz="3200" dirty="0"/>
          </a:p>
          <a:p>
            <a:endParaRPr lang="en-US" sz="3200" dirty="0"/>
          </a:p>
        </p:txBody>
      </p:sp>
    </p:spTree>
    <p:extLst>
      <p:ext uri="{BB962C8B-B14F-4D97-AF65-F5344CB8AC3E}">
        <p14:creationId xmlns:p14="http://schemas.microsoft.com/office/powerpoint/2010/main" val="6286404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The </a:t>
            </a:r>
            <a:r>
              <a:rPr lang="en-US"/>
              <a:t>LORD’s</a:t>
            </a:r>
            <a:r>
              <a:rPr lang="en-US" dirty="0"/>
              <a:t> visit to Abraham and Sarah</a:t>
            </a:r>
          </a:p>
        </p:txBody>
      </p:sp>
      <p:sp>
        <p:nvSpPr>
          <p:cNvPr id="3" name="Content Placeholder 2"/>
          <p:cNvSpPr>
            <a:spLocks noGrp="1"/>
          </p:cNvSpPr>
          <p:nvPr>
            <p:ph idx="1"/>
          </p:nvPr>
        </p:nvSpPr>
        <p:spPr>
          <a:xfrm>
            <a:off x="609600" y="1828801"/>
            <a:ext cx="10972800" cy="4297363"/>
          </a:xfrm>
        </p:spPr>
        <p:txBody>
          <a:bodyPr>
            <a:noAutofit/>
          </a:bodyPr>
          <a:lstStyle/>
          <a:p>
            <a:r>
              <a:rPr lang="en-US" dirty="0"/>
              <a:t>The oaks of Mamre in Genesis 13, after Lot and then Abram separated, Abram was directed to this location and had built an </a:t>
            </a:r>
            <a:r>
              <a:rPr lang="en-US"/>
              <a:t>altar </a:t>
            </a:r>
            <a:r>
              <a:rPr lang="en-US" dirty="0"/>
              <a:t>there.</a:t>
            </a:r>
          </a:p>
          <a:p>
            <a:r>
              <a:rPr lang="en-US" dirty="0"/>
              <a:t>Abraham’s behavior toward the visitors is an illustration of oriental courtesy and hospitality.</a:t>
            </a:r>
          </a:p>
          <a:p>
            <a:r>
              <a:rPr lang="en-US" dirty="0"/>
              <a:t>When the visitors appeared at the noontime siesta, Abraham did not recognize them as divine beings.</a:t>
            </a:r>
          </a:p>
        </p:txBody>
      </p:sp>
    </p:spTree>
    <p:extLst>
      <p:ext uri="{BB962C8B-B14F-4D97-AF65-F5344CB8AC3E}">
        <p14:creationId xmlns:p14="http://schemas.microsoft.com/office/powerpoint/2010/main" val="696929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Three Visitors</a:t>
            </a:r>
          </a:p>
        </p:txBody>
      </p:sp>
      <p:sp>
        <p:nvSpPr>
          <p:cNvPr id="3" name="Content Placeholder 2"/>
          <p:cNvSpPr>
            <a:spLocks noGrp="1"/>
          </p:cNvSpPr>
          <p:nvPr>
            <p:ph idx="1"/>
          </p:nvPr>
        </p:nvSpPr>
        <p:spPr/>
        <p:txBody>
          <a:bodyPr>
            <a:normAutofit/>
          </a:bodyPr>
          <a:lstStyle/>
          <a:p>
            <a:endParaRPr lang="en-US" dirty="0"/>
          </a:p>
          <a:p>
            <a:r>
              <a:rPr lang="en-US" dirty="0"/>
              <a:t>The relation of the three visitors to the LORD or Yahweh is problematic. All three angels may represent the LORD as a single person.</a:t>
            </a:r>
          </a:p>
          <a:p>
            <a:r>
              <a:rPr lang="en-US" dirty="0"/>
              <a:t>On the other hand it appears that the LORD is one of the three, the other two being attendants. </a:t>
            </a:r>
          </a:p>
          <a:p>
            <a:r>
              <a:rPr lang="en-US" dirty="0"/>
              <a:t>At the end of this Chapter the LORD goes his own way and two angels arrive in Sodom.</a:t>
            </a:r>
          </a:p>
        </p:txBody>
      </p:sp>
    </p:spTree>
    <p:extLst>
      <p:ext uri="{BB962C8B-B14F-4D97-AF65-F5344CB8AC3E}">
        <p14:creationId xmlns:p14="http://schemas.microsoft.com/office/powerpoint/2010/main" val="19948105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Sarah’s</a:t>
            </a:r>
            <a:r>
              <a:rPr lang="en-US" dirty="0"/>
              <a:t> Laughter</a:t>
            </a:r>
          </a:p>
        </p:txBody>
      </p:sp>
      <p:sp>
        <p:nvSpPr>
          <p:cNvPr id="3" name="Content Placeholder 2"/>
          <p:cNvSpPr>
            <a:spLocks noGrp="1"/>
          </p:cNvSpPr>
          <p:nvPr>
            <p:ph idx="1"/>
          </p:nvPr>
        </p:nvSpPr>
        <p:spPr/>
        <p:txBody>
          <a:bodyPr>
            <a:normAutofit/>
          </a:bodyPr>
          <a:lstStyle/>
          <a:p>
            <a:endParaRPr lang="en-US" dirty="0"/>
          </a:p>
          <a:p>
            <a:r>
              <a:rPr lang="en-US" dirty="0"/>
              <a:t>The narrator stresses the incredibility of </a:t>
            </a:r>
            <a:r>
              <a:rPr lang="en-US"/>
              <a:t>God’s </a:t>
            </a:r>
            <a:r>
              <a:rPr lang="en-US" dirty="0"/>
              <a:t>promise.</a:t>
            </a:r>
          </a:p>
          <a:p>
            <a:r>
              <a:rPr lang="en-US"/>
              <a:t>Sarah’s </a:t>
            </a:r>
            <a:r>
              <a:rPr lang="en-US" dirty="0"/>
              <a:t>laughter arises from the absurd disproportion between the divine promise and the human possibilities. </a:t>
            </a:r>
          </a:p>
          <a:p>
            <a:r>
              <a:rPr lang="en-US" dirty="0"/>
              <a:t>Other traditions also play upon the name of Isaac, meaning </a:t>
            </a:r>
            <a:r>
              <a:rPr lang="en-US"/>
              <a:t>“</a:t>
            </a:r>
            <a:r>
              <a:rPr lang="en-US" dirty="0"/>
              <a:t>he laughs</a:t>
            </a:r>
            <a:r>
              <a:rPr lang="en-US"/>
              <a:t>”</a:t>
            </a:r>
            <a:endParaRPr lang="en-US" dirty="0"/>
          </a:p>
          <a:p>
            <a:endParaRPr lang="en-US" dirty="0"/>
          </a:p>
        </p:txBody>
      </p:sp>
    </p:spTree>
    <p:extLst>
      <p:ext uri="{BB962C8B-B14F-4D97-AF65-F5344CB8AC3E}">
        <p14:creationId xmlns:p14="http://schemas.microsoft.com/office/powerpoint/2010/main" val="31629388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Angels</a:t>
            </a:r>
          </a:p>
        </p:txBody>
      </p:sp>
      <p:sp>
        <p:nvSpPr>
          <p:cNvPr id="3" name="Content Placeholder 2"/>
          <p:cNvSpPr>
            <a:spLocks noGrp="1"/>
          </p:cNvSpPr>
          <p:nvPr>
            <p:ph idx="1"/>
          </p:nvPr>
        </p:nvSpPr>
        <p:spPr/>
        <p:txBody>
          <a:bodyPr>
            <a:normAutofit fontScale="92500" lnSpcReduction="10000"/>
          </a:bodyPr>
          <a:lstStyle/>
          <a:p>
            <a:r>
              <a:rPr lang="en-US" dirty="0"/>
              <a:t>In </a:t>
            </a:r>
            <a:r>
              <a:rPr lang="en-US"/>
              <a:t>Israel’s </a:t>
            </a:r>
            <a:r>
              <a:rPr lang="en-US" dirty="0"/>
              <a:t>early traditions, God was perceived as administering the cosmos with a retinue of divine assistants. The members of this divine council were identified generally as </a:t>
            </a:r>
            <a:r>
              <a:rPr lang="en-US"/>
              <a:t>“</a:t>
            </a:r>
            <a:r>
              <a:rPr lang="en-US" dirty="0"/>
              <a:t>sons of God</a:t>
            </a:r>
            <a:r>
              <a:rPr lang="en-US"/>
              <a:t>” </a:t>
            </a:r>
            <a:r>
              <a:rPr lang="en-US" dirty="0"/>
              <a:t>and </a:t>
            </a:r>
            <a:r>
              <a:rPr lang="en-US"/>
              <a:t>“</a:t>
            </a:r>
            <a:r>
              <a:rPr lang="en-US" dirty="0"/>
              <a:t>morning stars</a:t>
            </a:r>
            <a:r>
              <a:rPr lang="en-US"/>
              <a:t>”, “</a:t>
            </a:r>
            <a:r>
              <a:rPr lang="en-US" dirty="0"/>
              <a:t>gods</a:t>
            </a:r>
            <a:r>
              <a:rPr lang="en-US"/>
              <a:t>” </a:t>
            </a:r>
            <a:r>
              <a:rPr lang="en-US" dirty="0"/>
              <a:t>or the </a:t>
            </a:r>
            <a:r>
              <a:rPr lang="en-US"/>
              <a:t>“</a:t>
            </a:r>
            <a:r>
              <a:rPr lang="en-US" dirty="0"/>
              <a:t>host of heaven</a:t>
            </a:r>
            <a:r>
              <a:rPr lang="en-US"/>
              <a:t>”, </a:t>
            </a:r>
            <a:r>
              <a:rPr lang="en-US" dirty="0"/>
              <a:t>and they functioned as </a:t>
            </a:r>
            <a:r>
              <a:rPr lang="en-US"/>
              <a:t>God’s </a:t>
            </a:r>
            <a:r>
              <a:rPr lang="en-US" dirty="0"/>
              <a:t>vicegerents and administrators in a hierarchical bureaucracy over the world.</a:t>
            </a:r>
          </a:p>
          <a:p>
            <a:r>
              <a:rPr lang="en-US" dirty="0"/>
              <a:t>In </a:t>
            </a:r>
            <a:r>
              <a:rPr lang="en-US"/>
              <a:t>early </a:t>
            </a:r>
            <a:r>
              <a:rPr lang="en-US" dirty="0"/>
              <a:t>narratives God is frequently depicted dealing directly with humans without intermediaries – “Theophany”</a:t>
            </a:r>
          </a:p>
          <a:p>
            <a:r>
              <a:rPr lang="en-US" dirty="0"/>
              <a:t>Later, with an increasing emphasis on </a:t>
            </a:r>
            <a:r>
              <a:rPr lang="en-US"/>
              <a:t>God’s </a:t>
            </a:r>
            <a:r>
              <a:rPr lang="en-US" dirty="0"/>
              <a:t>transcendence writers developed an increasing need for divine mediators. </a:t>
            </a:r>
          </a:p>
          <a:p>
            <a:r>
              <a:rPr lang="en-US" dirty="0"/>
              <a:t>These beings who brought </a:t>
            </a:r>
            <a:r>
              <a:rPr lang="en-US"/>
              <a:t>God’s </a:t>
            </a:r>
            <a:r>
              <a:rPr lang="en-US" dirty="0"/>
              <a:t>messages to humans are typically portrayed as anthropomorphic in form, and such a being may often be called a </a:t>
            </a:r>
            <a:r>
              <a:rPr lang="en-US"/>
              <a:t>“</a:t>
            </a:r>
            <a:r>
              <a:rPr lang="en-US" dirty="0"/>
              <a:t>man</a:t>
            </a:r>
            <a:r>
              <a:rPr lang="en-US"/>
              <a:t>”</a:t>
            </a:r>
            <a:r>
              <a:rPr lang="en-US" dirty="0"/>
              <a:t> as in today’s reading.</a:t>
            </a:r>
          </a:p>
        </p:txBody>
      </p:sp>
    </p:spTree>
    <p:extLst>
      <p:ext uri="{BB962C8B-B14F-4D97-AF65-F5344CB8AC3E}">
        <p14:creationId xmlns:p14="http://schemas.microsoft.com/office/powerpoint/2010/main" val="36136624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76D553-5B9A-42C7-B399-BEBC3F7501D2}"/>
              </a:ext>
            </a:extLst>
          </p:cNvPr>
          <p:cNvSpPr>
            <a:spLocks noGrp="1"/>
          </p:cNvSpPr>
          <p:nvPr>
            <p:ph type="title"/>
          </p:nvPr>
        </p:nvSpPr>
        <p:spPr/>
        <p:txBody>
          <a:bodyPr/>
          <a:lstStyle/>
          <a:p>
            <a:r>
              <a:rPr lang="en-US" dirty="0"/>
              <a:t>GEN 16 Sarai and Hagar</a:t>
            </a:r>
          </a:p>
        </p:txBody>
      </p:sp>
      <p:sp>
        <p:nvSpPr>
          <p:cNvPr id="3" name="Content Placeholder 2">
            <a:extLst>
              <a:ext uri="{FF2B5EF4-FFF2-40B4-BE49-F238E27FC236}">
                <a16:creationId xmlns:a16="http://schemas.microsoft.com/office/drawing/2014/main" id="{DC45D7E1-0B04-4204-A3D3-175991FA80A6}"/>
              </a:ext>
            </a:extLst>
          </p:cNvPr>
          <p:cNvSpPr>
            <a:spLocks noGrp="1"/>
          </p:cNvSpPr>
          <p:nvPr>
            <p:ph idx="1"/>
          </p:nvPr>
        </p:nvSpPr>
        <p:spPr/>
        <p:txBody>
          <a:bodyPr>
            <a:noAutofit/>
          </a:bodyPr>
          <a:lstStyle/>
          <a:p>
            <a:r>
              <a:rPr lang="en-US" sz="2400" b="1" dirty="0"/>
              <a:t>16 </a:t>
            </a:r>
            <a:r>
              <a:rPr lang="en-US" sz="2400" dirty="0"/>
              <a:t>Now Sarai, Abram’s wife, bore him no children. She had an Egyptian slave-girl whose name was Hagar, 2 and Sarai said to Abram, “You see that the </a:t>
            </a:r>
            <a:r>
              <a:rPr lang="en-US" sz="2400"/>
              <a:t>LORD </a:t>
            </a:r>
            <a:r>
              <a:rPr lang="en-US" sz="2400" dirty="0"/>
              <a:t>has prevented me from bearing children; go in to my slave-girl; it may be that I shall obtain children by her.” And Abram listened to the voice of Sarai. 3 So, after Abram had lived ten years in the land of Canaan, Sarai, Abram’s wife, took Hagar the Egyptian, her slave-girl, and gave her to her husband Abram as a wife. ⁴ He went in to Hagar, and she conceived; and when she saw that she had conceived, she looked with contempt on her mistress. ⁵ Then Sarai said to Abram, “May the wrong done to me be on you! I gave my slave-girl to your embrace, and when she saw that she had conceived, she looked on me with contempt. May the </a:t>
            </a:r>
            <a:r>
              <a:rPr lang="en-US" sz="2400"/>
              <a:t>LORD</a:t>
            </a:r>
            <a:r>
              <a:rPr lang="en-US" sz="2400" dirty="0"/>
              <a:t> judge between you and me!” ⁶ But Abram said to Sarai, “Your slave-girl is in your power; do to her as you please.” Then Sarai dealt harshly with her, and she ran away from her. </a:t>
            </a:r>
          </a:p>
        </p:txBody>
      </p:sp>
    </p:spTree>
    <p:extLst>
      <p:ext uri="{BB962C8B-B14F-4D97-AF65-F5344CB8AC3E}">
        <p14:creationId xmlns:p14="http://schemas.microsoft.com/office/powerpoint/2010/main" val="107320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en-US" dirty="0"/>
              <a:t>Abraham and the Angels</a:t>
            </a:r>
          </a:p>
        </p:txBody>
      </p:sp>
      <p:sp>
        <p:nvSpPr>
          <p:cNvPr id="14339" name="Rectangle 3"/>
          <p:cNvSpPr>
            <a:spLocks noGrp="1" noChangeArrowheads="1"/>
          </p:cNvSpPr>
          <p:nvPr>
            <p:ph idx="1"/>
          </p:nvPr>
        </p:nvSpPr>
        <p:spPr/>
        <p:txBody>
          <a:bodyPr/>
          <a:lstStyle/>
          <a:p>
            <a:r>
              <a:rPr lang="en-US" dirty="0"/>
              <a:t>The first image is from a church in Ravenna, Italy, a place famous for its mosaics.</a:t>
            </a:r>
          </a:p>
          <a:p>
            <a:r>
              <a:rPr lang="en-US" dirty="0"/>
              <a:t>The second is a print by Rembrandt.</a:t>
            </a:r>
          </a:p>
        </p:txBody>
      </p:sp>
    </p:spTree>
    <p:extLst>
      <p:ext uri="{BB962C8B-B14F-4D97-AF65-F5344CB8AC3E}">
        <p14:creationId xmlns:p14="http://schemas.microsoft.com/office/powerpoint/2010/main" val="392521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4"/>
          <p:cNvSpPr>
            <a:spLocks noGrp="1" noChangeArrowheads="1"/>
          </p:cNvSpPr>
          <p:nvPr>
            <p:ph type="title"/>
          </p:nvPr>
        </p:nvSpPr>
        <p:spPr>
          <a:xfrm>
            <a:off x="304800" y="274638"/>
            <a:ext cx="2336800" cy="6405561"/>
          </a:xfrm>
        </p:spPr>
        <p:txBody>
          <a:bodyPr>
            <a:normAutofit/>
          </a:bodyPr>
          <a:lstStyle/>
          <a:p>
            <a:r>
              <a:rPr lang="en-US" sz="2400" dirty="0">
                <a:solidFill>
                  <a:schemeClr val="bg1"/>
                </a:solidFill>
              </a:rPr>
              <a:t>Abraham and the Visitors</a:t>
            </a:r>
            <a:br>
              <a:rPr lang="en-US" sz="2400" dirty="0">
                <a:solidFill>
                  <a:schemeClr val="bg1"/>
                </a:solidFill>
              </a:rPr>
            </a:br>
            <a:r>
              <a:rPr lang="en-US" sz="2400" dirty="0">
                <a:solidFill>
                  <a:schemeClr val="bg1"/>
                </a:solidFill>
              </a:rPr>
              <a:t>(Sacrifice of Isaac on right)</a:t>
            </a:r>
            <a:br>
              <a:rPr lang="en-US" sz="2400" dirty="0">
                <a:solidFill>
                  <a:schemeClr val="bg1"/>
                </a:solidFill>
              </a:rPr>
            </a:br>
            <a:r>
              <a:rPr lang="en-US" sz="2400" dirty="0">
                <a:solidFill>
                  <a:schemeClr val="bg1"/>
                </a:solidFill>
              </a:rPr>
              <a:t>Mosaic, 6</a:t>
            </a:r>
            <a:r>
              <a:rPr lang="en-US" sz="2400" baseline="30000" dirty="0">
                <a:solidFill>
                  <a:schemeClr val="bg1"/>
                </a:solidFill>
              </a:rPr>
              <a:t>th</a:t>
            </a:r>
            <a:r>
              <a:rPr lang="en-US" sz="2400" dirty="0">
                <a:solidFill>
                  <a:schemeClr val="bg1"/>
                </a:solidFill>
              </a:rPr>
              <a:t> C. CE</a:t>
            </a:r>
            <a:br>
              <a:rPr lang="en-US" sz="2400" dirty="0">
                <a:solidFill>
                  <a:schemeClr val="bg1"/>
                </a:solidFill>
              </a:rPr>
            </a:br>
            <a:r>
              <a:rPr lang="en-US" sz="2400" dirty="0">
                <a:solidFill>
                  <a:schemeClr val="bg1"/>
                </a:solidFill>
              </a:rPr>
              <a:t>S. Apollinaire, Ravenna, Italy</a:t>
            </a:r>
          </a:p>
        </p:txBody>
      </p:sp>
      <p:pic>
        <p:nvPicPr>
          <p:cNvPr id="10245" name="Picture 5"/>
          <p:cNvPicPr>
            <a:picLocks noChangeAspect="1" noChangeArrowheads="1"/>
          </p:cNvPicPr>
          <p:nvPr/>
        </p:nvPicPr>
        <p:blipFill>
          <a:blip r:embed="rId3" cstate="print"/>
          <a:stretch>
            <a:fillRect/>
          </a:stretch>
        </p:blipFill>
        <p:spPr bwMode="auto">
          <a:xfrm>
            <a:off x="2540001" y="685801"/>
            <a:ext cx="9441695" cy="4925577"/>
          </a:xfrm>
          <a:prstGeom prst="rect">
            <a:avLst/>
          </a:prstGeom>
          <a:noFill/>
          <a:ln w="9525">
            <a:noFill/>
            <a:miter lim="800000"/>
            <a:headEnd/>
            <a:tailEnd/>
          </a:ln>
          <a:effectLst/>
        </p:spPr>
      </p:pic>
    </p:spTree>
    <p:extLst>
      <p:ext uri="{BB962C8B-B14F-4D97-AF65-F5344CB8AC3E}">
        <p14:creationId xmlns:p14="http://schemas.microsoft.com/office/powerpoint/2010/main" val="25235114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Rectangle 4"/>
          <p:cNvSpPr>
            <a:spLocks noGrp="1" noChangeArrowheads="1"/>
          </p:cNvSpPr>
          <p:nvPr>
            <p:ph type="title"/>
          </p:nvPr>
        </p:nvSpPr>
        <p:spPr>
          <a:xfrm>
            <a:off x="609600" y="274638"/>
            <a:ext cx="5588000" cy="4983161"/>
          </a:xfrm>
        </p:spPr>
        <p:txBody>
          <a:bodyPr/>
          <a:lstStyle/>
          <a:p>
            <a:pPr algn="ctr"/>
            <a:r>
              <a:rPr lang="en-US" sz="2400" dirty="0">
                <a:solidFill>
                  <a:schemeClr val="accent3"/>
                </a:solidFill>
              </a:rPr>
              <a:t>Rembrandt, </a:t>
            </a:r>
            <a:r>
              <a:rPr lang="en-US" sz="2400" i="1" dirty="0">
                <a:solidFill>
                  <a:schemeClr val="accent3"/>
                </a:solidFill>
              </a:rPr>
              <a:t>Abraham Entertaining the Angels</a:t>
            </a:r>
            <a:r>
              <a:rPr lang="en-US" sz="2400" dirty="0">
                <a:solidFill>
                  <a:schemeClr val="accent3"/>
                </a:solidFill>
              </a:rPr>
              <a:t>, 1656</a:t>
            </a:r>
            <a:br>
              <a:rPr lang="en-US" sz="2400" dirty="0">
                <a:solidFill>
                  <a:schemeClr val="accent3"/>
                </a:solidFill>
              </a:rPr>
            </a:br>
            <a:r>
              <a:rPr lang="en-US" sz="2400" dirty="0">
                <a:solidFill>
                  <a:schemeClr val="accent3"/>
                </a:solidFill>
              </a:rPr>
              <a:t>etching</a:t>
            </a:r>
          </a:p>
        </p:txBody>
      </p:sp>
      <p:pic>
        <p:nvPicPr>
          <p:cNvPr id="12293" name="Picture 5"/>
          <p:cNvPicPr>
            <a:picLocks noChangeAspect="1" noChangeArrowheads="1"/>
          </p:cNvPicPr>
          <p:nvPr/>
        </p:nvPicPr>
        <p:blipFill>
          <a:blip r:embed="rId3" cstate="print"/>
          <a:stretch>
            <a:fillRect/>
          </a:stretch>
        </p:blipFill>
        <p:spPr bwMode="auto">
          <a:xfrm>
            <a:off x="6658229" y="381000"/>
            <a:ext cx="5228971" cy="6339840"/>
          </a:xfrm>
          <a:prstGeom prst="rect">
            <a:avLst/>
          </a:prstGeom>
          <a:noFill/>
          <a:ln w="9525">
            <a:noFill/>
            <a:miter lim="800000"/>
            <a:headEnd/>
            <a:tailEnd/>
          </a:ln>
          <a:effectLst/>
        </p:spPr>
      </p:pic>
    </p:spTree>
    <p:extLst>
      <p:ext uri="{BB962C8B-B14F-4D97-AF65-F5344CB8AC3E}">
        <p14:creationId xmlns:p14="http://schemas.microsoft.com/office/powerpoint/2010/main" val="18529942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76D553-5B9A-42C7-B399-BEBC3F7501D2}"/>
              </a:ext>
            </a:extLst>
          </p:cNvPr>
          <p:cNvSpPr>
            <a:spLocks noGrp="1"/>
          </p:cNvSpPr>
          <p:nvPr>
            <p:ph type="title"/>
          </p:nvPr>
        </p:nvSpPr>
        <p:spPr/>
        <p:txBody>
          <a:bodyPr/>
          <a:lstStyle/>
          <a:p>
            <a:r>
              <a:rPr lang="en-US" dirty="0"/>
              <a:t>GEN 16 Sarai and Hagar</a:t>
            </a:r>
          </a:p>
        </p:txBody>
      </p:sp>
      <p:sp>
        <p:nvSpPr>
          <p:cNvPr id="3" name="Content Placeholder 2">
            <a:extLst>
              <a:ext uri="{FF2B5EF4-FFF2-40B4-BE49-F238E27FC236}">
                <a16:creationId xmlns:a16="http://schemas.microsoft.com/office/drawing/2014/main" id="{DC45D7E1-0B04-4204-A3D3-175991FA80A6}"/>
              </a:ext>
            </a:extLst>
          </p:cNvPr>
          <p:cNvSpPr>
            <a:spLocks noGrp="1"/>
          </p:cNvSpPr>
          <p:nvPr>
            <p:ph idx="1"/>
          </p:nvPr>
        </p:nvSpPr>
        <p:spPr>
          <a:xfrm>
            <a:off x="838200" y="1253331"/>
            <a:ext cx="10515600" cy="4351338"/>
          </a:xfrm>
        </p:spPr>
        <p:txBody>
          <a:bodyPr>
            <a:noAutofit/>
          </a:bodyPr>
          <a:lstStyle/>
          <a:p>
            <a:r>
              <a:rPr lang="en-US" sz="2400" dirty="0"/>
              <a:t>⁷ The angel of the </a:t>
            </a:r>
            <a:r>
              <a:rPr lang="en-US" sz="2400"/>
              <a:t>LORD </a:t>
            </a:r>
            <a:r>
              <a:rPr lang="en-US" sz="2400" dirty="0"/>
              <a:t>found her by a spring of water in the wilderness, the spring on the way to Shur. ⁸ And he said, “Hagar, slave-girl of Sarai, where have you come from and where are you going?” She said, “I am running away from my mistress Sarai.” ⁹ The angel of the </a:t>
            </a:r>
            <a:r>
              <a:rPr lang="en-US" sz="2400"/>
              <a:t>LORD </a:t>
            </a:r>
            <a:r>
              <a:rPr lang="en-US" sz="2400" dirty="0"/>
              <a:t>said to her, “Return to your mistress, and submit to her.” 10 The angel of the </a:t>
            </a:r>
            <a:r>
              <a:rPr lang="en-US" sz="2400"/>
              <a:t>LORD </a:t>
            </a:r>
            <a:r>
              <a:rPr lang="en-US" sz="2400" dirty="0"/>
              <a:t>also said to her, “I will so greatly multiply your </a:t>
            </a:r>
            <a:r>
              <a:rPr lang="en-US" sz="2400"/>
              <a:t>offspring</a:t>
            </a:r>
            <a:r>
              <a:rPr lang="en-US" sz="2400" dirty="0"/>
              <a:t> that they cannot be counted for multitude.” 11 And the angel of the </a:t>
            </a:r>
            <a:r>
              <a:rPr lang="en-US" sz="2400"/>
              <a:t>LORD </a:t>
            </a:r>
            <a:r>
              <a:rPr lang="en-US" sz="2400" dirty="0"/>
              <a:t>said to her, “Now you have conceived and shall bear a son; you shall call him Ishmael, for the </a:t>
            </a:r>
            <a:r>
              <a:rPr lang="en-US" sz="2400"/>
              <a:t>LORD </a:t>
            </a:r>
            <a:r>
              <a:rPr lang="en-US" sz="2400" dirty="0"/>
              <a:t>has given heed to your affliction.</a:t>
            </a:r>
          </a:p>
          <a:p>
            <a:r>
              <a:rPr lang="en-US" sz="2400" dirty="0"/>
              <a:t>12 He shall be a wild ass of a man, with his hand against everyone, and everyone’s hand against him; and he shall live at odds with all his kin.” 13 So she named the </a:t>
            </a:r>
            <a:r>
              <a:rPr lang="en-US" sz="2400"/>
              <a:t>LORD</a:t>
            </a:r>
            <a:r>
              <a:rPr lang="en-US" sz="2400" dirty="0"/>
              <a:t> who spoke to her, “You are El-roi” for she said, “Have I really seen God and remained alive after seeing him?” 1⁴ Therefore the well was called Beerlahai-roi it lies between Kadesh and Bered. 15 Hagar bore Abram a son; and Abram named his son, whom Hagar bore, Ishmael. 16 Abram was eighty-six years old when Hagar bore him Ishmael.</a:t>
            </a:r>
          </a:p>
        </p:txBody>
      </p:sp>
    </p:spTree>
    <p:extLst>
      <p:ext uri="{BB962C8B-B14F-4D97-AF65-F5344CB8AC3E}">
        <p14:creationId xmlns:p14="http://schemas.microsoft.com/office/powerpoint/2010/main" val="2248628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096FDC-54BA-41AF-8049-630691B53498}"/>
              </a:ext>
            </a:extLst>
          </p:cNvPr>
          <p:cNvSpPr>
            <a:spLocks noGrp="1"/>
          </p:cNvSpPr>
          <p:nvPr>
            <p:ph type="title"/>
          </p:nvPr>
        </p:nvSpPr>
        <p:spPr/>
        <p:txBody>
          <a:bodyPr/>
          <a:lstStyle/>
          <a:p>
            <a:r>
              <a:rPr lang="en-US" dirty="0"/>
              <a:t>Hagar and Sarai</a:t>
            </a:r>
          </a:p>
        </p:txBody>
      </p:sp>
      <p:sp>
        <p:nvSpPr>
          <p:cNvPr id="3" name="Content Placeholder 2">
            <a:extLst>
              <a:ext uri="{FF2B5EF4-FFF2-40B4-BE49-F238E27FC236}">
                <a16:creationId xmlns:a16="http://schemas.microsoft.com/office/drawing/2014/main" id="{87C5559B-905F-4B03-BF11-040704E05D85}"/>
              </a:ext>
            </a:extLst>
          </p:cNvPr>
          <p:cNvSpPr>
            <a:spLocks noGrp="1"/>
          </p:cNvSpPr>
          <p:nvPr>
            <p:ph idx="1"/>
          </p:nvPr>
        </p:nvSpPr>
        <p:spPr/>
        <p:txBody>
          <a:bodyPr>
            <a:normAutofit/>
          </a:bodyPr>
          <a:lstStyle/>
          <a:p>
            <a:r>
              <a:rPr lang="en-US" dirty="0"/>
              <a:t>This </a:t>
            </a:r>
            <a:r>
              <a:rPr lang="en-US"/>
              <a:t>is </a:t>
            </a:r>
            <a:r>
              <a:rPr lang="en-US" dirty="0"/>
              <a:t>an illustration of human beings being human. Sarai wants to provide a child and cannot. She offers Hagar in an acceptable tradition. But, she is only human and jealousy intervenes. </a:t>
            </a:r>
          </a:p>
          <a:p>
            <a:r>
              <a:rPr lang="en-US" dirty="0"/>
              <a:t>Notice the parallel desert encounter at a well that will become part of the Exodus tradition and again for Hagar and her son, years later.</a:t>
            </a:r>
          </a:p>
          <a:p>
            <a:r>
              <a:rPr lang="en-US" dirty="0"/>
              <a:t>In all we see God’s intervention. But, in a way that allows all sides to continue and prosper. A human solution would likely have left one dead or with nothing.</a:t>
            </a:r>
          </a:p>
          <a:p>
            <a:r>
              <a:rPr lang="en-US" dirty="0"/>
              <a:t>When we call on God to vanquish </a:t>
            </a:r>
            <a:r>
              <a:rPr lang="en-US"/>
              <a:t>our </a:t>
            </a:r>
            <a:r>
              <a:rPr lang="en-US" dirty="0"/>
              <a:t>enemy</a:t>
            </a:r>
            <a:r>
              <a:rPr lang="en-US"/>
              <a:t>,</a:t>
            </a:r>
            <a:r>
              <a:rPr lang="en-US" dirty="0"/>
              <a:t> remember </a:t>
            </a:r>
            <a:r>
              <a:rPr lang="en-US"/>
              <a:t>that </a:t>
            </a:r>
            <a:r>
              <a:rPr lang="en-US" dirty="0"/>
              <a:t>to God </a:t>
            </a:r>
            <a:r>
              <a:rPr lang="en-US"/>
              <a:t>our</a:t>
            </a:r>
            <a:r>
              <a:rPr lang="en-US" dirty="0"/>
              <a:t> enemy is also the object of His love.</a:t>
            </a:r>
          </a:p>
        </p:txBody>
      </p:sp>
    </p:spTree>
    <p:extLst>
      <p:ext uri="{BB962C8B-B14F-4D97-AF65-F5344CB8AC3E}">
        <p14:creationId xmlns:p14="http://schemas.microsoft.com/office/powerpoint/2010/main" val="39899069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Genesis </a:t>
            </a:r>
            <a:r>
              <a:rPr lang="en-US"/>
              <a:t>17:1–7</a:t>
            </a:r>
            <a:r>
              <a:rPr lang="en-US" dirty="0"/>
              <a:t>, </a:t>
            </a:r>
            <a:r>
              <a:rPr lang="en-US"/>
              <a:t>15–16</a:t>
            </a:r>
            <a:endParaRPr lang="en-US" dirty="0"/>
          </a:p>
        </p:txBody>
      </p:sp>
      <p:sp>
        <p:nvSpPr>
          <p:cNvPr id="3" name="Content Placeholder 2"/>
          <p:cNvSpPr>
            <a:spLocks noGrp="1"/>
          </p:cNvSpPr>
          <p:nvPr>
            <p:ph idx="1"/>
          </p:nvPr>
        </p:nvSpPr>
        <p:spPr/>
        <p:txBody>
          <a:bodyPr>
            <a:normAutofit/>
          </a:bodyPr>
          <a:lstStyle/>
          <a:p>
            <a:r>
              <a:rPr lang="en-US" dirty="0"/>
              <a:t>When Abram was ninety-nine years old, the LORD appeared to Abram, and said to him, </a:t>
            </a:r>
            <a:r>
              <a:rPr lang="en-US"/>
              <a:t>“</a:t>
            </a:r>
            <a:r>
              <a:rPr lang="en-US" dirty="0"/>
              <a:t>I am God Almighty; walk before me, and be blameless. And I will make my covenant between me and you, and will make you exceedingly numerous</a:t>
            </a:r>
            <a:r>
              <a:rPr lang="en-US"/>
              <a:t>.” </a:t>
            </a:r>
            <a:r>
              <a:rPr lang="en-US" dirty="0"/>
              <a:t>Then Abram fell on his face; and God said to him, </a:t>
            </a:r>
            <a:r>
              <a:rPr lang="en-US"/>
              <a:t>“</a:t>
            </a:r>
            <a:r>
              <a:rPr lang="en-US" dirty="0"/>
              <a:t>As for me, this is my covenant with you:</a:t>
            </a:r>
          </a:p>
        </p:txBody>
      </p:sp>
    </p:spTree>
    <p:extLst>
      <p:ext uri="{BB962C8B-B14F-4D97-AF65-F5344CB8AC3E}">
        <p14:creationId xmlns:p14="http://schemas.microsoft.com/office/powerpoint/2010/main" val="40711742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Genesis </a:t>
            </a:r>
            <a:r>
              <a:rPr lang="en-US"/>
              <a:t>17:1–7</a:t>
            </a:r>
            <a:r>
              <a:rPr lang="en-US" dirty="0"/>
              <a:t>, </a:t>
            </a:r>
            <a:r>
              <a:rPr lang="en-US"/>
              <a:t>15–16</a:t>
            </a:r>
            <a:endParaRPr lang="en-US" dirty="0"/>
          </a:p>
        </p:txBody>
      </p:sp>
      <p:sp>
        <p:nvSpPr>
          <p:cNvPr id="3" name="Content Placeholder 2"/>
          <p:cNvSpPr>
            <a:spLocks noGrp="1"/>
          </p:cNvSpPr>
          <p:nvPr>
            <p:ph idx="1"/>
          </p:nvPr>
        </p:nvSpPr>
        <p:spPr/>
        <p:txBody>
          <a:bodyPr>
            <a:normAutofit/>
          </a:bodyPr>
          <a:lstStyle/>
          <a:p>
            <a:r>
              <a:rPr lang="en-US" dirty="0"/>
              <a:t>You shall be the ancestor of a multitude of nations. No longer shall your name be Abram, but your name shall be Abraham; for I have made you the ancestor of a multitude of nations. I will make you exceedingly fruitful; and I will make nations of you, and kings shall come from you. I will establish my covenant between me and you, and your offspring after you throughout their generations, for an everlasting covenant, to be God to you and to your offspring after you.”</a:t>
            </a:r>
          </a:p>
        </p:txBody>
      </p:sp>
    </p:spTree>
    <p:extLst>
      <p:ext uri="{BB962C8B-B14F-4D97-AF65-F5344CB8AC3E}">
        <p14:creationId xmlns:p14="http://schemas.microsoft.com/office/powerpoint/2010/main" val="7002716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Genesis </a:t>
            </a:r>
            <a:r>
              <a:rPr lang="en-US"/>
              <a:t>17:1–7</a:t>
            </a:r>
            <a:r>
              <a:rPr lang="en-US" dirty="0"/>
              <a:t>, </a:t>
            </a:r>
            <a:r>
              <a:rPr lang="en-US"/>
              <a:t>15–16</a:t>
            </a:r>
            <a:endParaRPr lang="en-US" dirty="0"/>
          </a:p>
        </p:txBody>
      </p:sp>
      <p:sp>
        <p:nvSpPr>
          <p:cNvPr id="3" name="Content Placeholder 2"/>
          <p:cNvSpPr>
            <a:spLocks noGrp="1"/>
          </p:cNvSpPr>
          <p:nvPr>
            <p:ph idx="1"/>
          </p:nvPr>
        </p:nvSpPr>
        <p:spPr/>
        <p:txBody>
          <a:bodyPr>
            <a:normAutofit/>
          </a:bodyPr>
          <a:lstStyle/>
          <a:p>
            <a:r>
              <a:rPr lang="en-US" dirty="0"/>
              <a:t>God said to Abraham, </a:t>
            </a:r>
            <a:r>
              <a:rPr lang="en-US"/>
              <a:t>“</a:t>
            </a:r>
            <a:r>
              <a:rPr lang="en-US" dirty="0"/>
              <a:t>As for Sarah your wife, you shall not call her Sarai, but Sarah shall be her name. I will bless her, and moreover I will give you a son by her. I will bless her, and she shall give rise to nations; kings of peoples shall come from her</a:t>
            </a:r>
            <a:r>
              <a:rPr lang="en-US"/>
              <a:t>.”</a:t>
            </a:r>
            <a:r>
              <a:rPr lang="en-US" dirty="0"/>
              <a:t> </a:t>
            </a:r>
          </a:p>
          <a:p>
            <a:endParaRPr lang="en-US" dirty="0"/>
          </a:p>
        </p:txBody>
      </p:sp>
    </p:spTree>
    <p:extLst>
      <p:ext uri="{BB962C8B-B14F-4D97-AF65-F5344CB8AC3E}">
        <p14:creationId xmlns:p14="http://schemas.microsoft.com/office/powerpoint/2010/main" val="41716204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Names</a:t>
            </a:r>
          </a:p>
        </p:txBody>
      </p:sp>
      <p:sp>
        <p:nvSpPr>
          <p:cNvPr id="3" name="Content Placeholder 2"/>
          <p:cNvSpPr>
            <a:spLocks noGrp="1"/>
          </p:cNvSpPr>
          <p:nvPr>
            <p:ph idx="1"/>
          </p:nvPr>
        </p:nvSpPr>
        <p:spPr/>
        <p:txBody>
          <a:bodyPr>
            <a:normAutofit/>
          </a:bodyPr>
          <a:lstStyle/>
          <a:p>
            <a:r>
              <a:rPr lang="en-US" dirty="0"/>
              <a:t>A new name signifies a new relationship or status.</a:t>
            </a:r>
          </a:p>
          <a:p>
            <a:r>
              <a:rPr lang="en-US" dirty="0"/>
              <a:t>Abraham, a dialectical variant of Abram, means </a:t>
            </a:r>
            <a:r>
              <a:rPr lang="en-US"/>
              <a:t>“</a:t>
            </a:r>
            <a:r>
              <a:rPr lang="en-US" dirty="0"/>
              <a:t>the [divine] ancestor is exalted</a:t>
            </a:r>
            <a:r>
              <a:rPr lang="en-US"/>
              <a:t>.” The</a:t>
            </a:r>
            <a:r>
              <a:rPr lang="en-US" dirty="0"/>
              <a:t> name is explained by its similarity to the Hebrew for ancestor of a multitude, referring to the nations whose ancestry was traced to Abraham.</a:t>
            </a:r>
          </a:p>
          <a:p>
            <a:r>
              <a:rPr lang="en-US" dirty="0"/>
              <a:t>Sarah, meaning </a:t>
            </a:r>
            <a:r>
              <a:rPr lang="en-US"/>
              <a:t>“</a:t>
            </a:r>
            <a:r>
              <a:rPr lang="en-US" dirty="0"/>
              <a:t>princess</a:t>
            </a:r>
            <a:r>
              <a:rPr lang="en-US"/>
              <a:t>,”</a:t>
            </a:r>
            <a:r>
              <a:rPr lang="en-US" dirty="0"/>
              <a:t> is a variant of Sarai. </a:t>
            </a:r>
          </a:p>
        </p:txBody>
      </p:sp>
    </p:spTree>
    <p:extLst>
      <p:ext uri="{BB962C8B-B14F-4D97-AF65-F5344CB8AC3E}">
        <p14:creationId xmlns:p14="http://schemas.microsoft.com/office/powerpoint/2010/main" val="21596266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THE EVERLASTING COVENANT</a:t>
            </a:r>
          </a:p>
        </p:txBody>
      </p:sp>
      <p:sp>
        <p:nvSpPr>
          <p:cNvPr id="3" name="Content Placeholder 2"/>
          <p:cNvSpPr>
            <a:spLocks noGrp="1"/>
          </p:cNvSpPr>
          <p:nvPr>
            <p:ph idx="1"/>
          </p:nvPr>
        </p:nvSpPr>
        <p:spPr>
          <a:xfrm>
            <a:off x="609600" y="1600200"/>
            <a:ext cx="10972800" cy="5257800"/>
          </a:xfrm>
        </p:spPr>
        <p:txBody>
          <a:bodyPr>
            <a:normAutofit fontScale="92500" lnSpcReduction="10000"/>
          </a:bodyPr>
          <a:lstStyle/>
          <a:p>
            <a:r>
              <a:rPr lang="en-US" dirty="0"/>
              <a:t>This account from the priestly tradition is a parallel version of the Abrahamic covenant given in the early tradition (Genesis </a:t>
            </a:r>
            <a:r>
              <a:rPr lang="en-US"/>
              <a:t>15.7–21</a:t>
            </a:r>
            <a:r>
              <a:rPr lang="en-US" dirty="0"/>
              <a:t>).</a:t>
            </a:r>
          </a:p>
          <a:p>
            <a:r>
              <a:rPr lang="en-US" dirty="0"/>
              <a:t>The Name for God used in this passage is El Shaddai - meaning </a:t>
            </a:r>
            <a:r>
              <a:rPr lang="en-US"/>
              <a:t>“</a:t>
            </a:r>
            <a:r>
              <a:rPr lang="en-US" dirty="0"/>
              <a:t>God, the One of the Mountains</a:t>
            </a:r>
            <a:r>
              <a:rPr lang="en-US"/>
              <a:t>,” </a:t>
            </a:r>
            <a:r>
              <a:rPr lang="en-US" dirty="0"/>
              <a:t>was a divine name current in the pre-Mosaic period.</a:t>
            </a:r>
          </a:p>
          <a:p>
            <a:r>
              <a:rPr lang="en-US" dirty="0"/>
              <a:t> Covenant is a term of relationship between a superior and an inferior party, the former </a:t>
            </a:r>
            <a:r>
              <a:rPr lang="en-US"/>
              <a:t>“</a:t>
            </a:r>
            <a:r>
              <a:rPr lang="en-US" dirty="0"/>
              <a:t>making</a:t>
            </a:r>
            <a:r>
              <a:rPr lang="en-US"/>
              <a:t>” </a:t>
            </a:r>
            <a:r>
              <a:rPr lang="en-US" dirty="0"/>
              <a:t>the bond. </a:t>
            </a:r>
            <a:r>
              <a:rPr lang="en-US"/>
              <a:t>God’s </a:t>
            </a:r>
            <a:r>
              <a:rPr lang="en-US" dirty="0"/>
              <a:t>covenant guarantees an exceedingly numerous posterity as one of the divine promises.</a:t>
            </a:r>
          </a:p>
          <a:p>
            <a:r>
              <a:rPr lang="en-US" dirty="0"/>
              <a:t>Like the covenant with Noah this is an everlasting covenant that lasts in perpetuity.</a:t>
            </a:r>
          </a:p>
          <a:p>
            <a:r>
              <a:rPr lang="en-US" dirty="0"/>
              <a:t>The covenant involves the practice of circumcision, an ancient rite that was practiced by some of </a:t>
            </a:r>
            <a:r>
              <a:rPr lang="en-US"/>
              <a:t>Israel’s</a:t>
            </a:r>
            <a:r>
              <a:rPr lang="en-US" dirty="0"/>
              <a:t> neighbors </a:t>
            </a:r>
          </a:p>
          <a:p>
            <a:r>
              <a:rPr lang="en-US" dirty="0"/>
              <a:t>In contrast to the universal Noachic covenant this everlasting covenant pertains only to the descendants of Abraham and Sarah.</a:t>
            </a:r>
          </a:p>
        </p:txBody>
      </p:sp>
    </p:spTree>
    <p:extLst>
      <p:ext uri="{BB962C8B-B14F-4D97-AF65-F5344CB8AC3E}">
        <p14:creationId xmlns:p14="http://schemas.microsoft.com/office/powerpoint/2010/main" val="1549627507"/>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TotalTime>
  <Words>6860</Words>
  <Application>Microsoft Office PowerPoint</Application>
  <PresentationFormat>Widescreen</PresentationFormat>
  <Paragraphs>144</Paragraphs>
  <Slides>22</Slides>
  <Notes>20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Calibri</vt:lpstr>
      <vt:lpstr>Calibri Light</vt:lpstr>
      <vt:lpstr>1_Office Theme</vt:lpstr>
      <vt:lpstr>Lesson 6</vt:lpstr>
      <vt:lpstr>GEN 16 Sarai and Hagar</vt:lpstr>
      <vt:lpstr>GEN 16 Sarai and Hagar</vt:lpstr>
      <vt:lpstr>Hagar and Sarai</vt:lpstr>
      <vt:lpstr>Genesis 17:1–7, 15–16</vt:lpstr>
      <vt:lpstr>Genesis 17:1–7, 15–16</vt:lpstr>
      <vt:lpstr>Genesis 17:1–7, 15–16</vt:lpstr>
      <vt:lpstr>Names</vt:lpstr>
      <vt:lpstr>THE EVERLASTING COVENANT</vt:lpstr>
      <vt:lpstr>Anonymous illustration from a Bible published in Venice in 1578 Abraham and the Covenant of the LORD Woodcut </vt:lpstr>
      <vt:lpstr>PowerPoint Presentation</vt:lpstr>
      <vt:lpstr>Genesis 18:1–10a</vt:lpstr>
      <vt:lpstr>Genesis 18:1–10a</vt:lpstr>
      <vt:lpstr>Genesis 18:1–10a</vt:lpstr>
      <vt:lpstr>Genesis 18:(10b–14)</vt:lpstr>
      <vt:lpstr>The LORD’s visit to Abraham and Sarah</vt:lpstr>
      <vt:lpstr>The Three Visitors</vt:lpstr>
      <vt:lpstr>Sarah’s Laughter</vt:lpstr>
      <vt:lpstr>Angels</vt:lpstr>
      <vt:lpstr>Abraham and the Angels</vt:lpstr>
      <vt:lpstr>Abraham and the Visitors (Sacrifice of Isaac on right) Mosaic, 6th C. CE S. Apollinaire, Ravenna, Italy</vt:lpstr>
      <vt:lpstr>Rembrandt, Abraham Entertaining the Angels, 1656 etching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6</dc:title>
  <dc:creator>Junius B Cross</dc:creator>
  <cp:lastModifiedBy>Junius Cross</cp:lastModifiedBy>
  <cp:revision>1</cp:revision>
  <dcterms:created xsi:type="dcterms:W3CDTF">2020-04-15T02:16:57Z</dcterms:created>
  <dcterms:modified xsi:type="dcterms:W3CDTF">2026-06-28T01:38:46Z</dcterms:modified>
</cp:coreProperties>
</file>