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sldIdLst>
    <p:sldId id="777" r:id="rId2"/>
    <p:sldId id="437" r:id="rId3"/>
    <p:sldId id="764" r:id="rId4"/>
    <p:sldId id="589" r:id="rId5"/>
    <p:sldId id="590" r:id="rId6"/>
    <p:sldId id="591" r:id="rId7"/>
    <p:sldId id="592" r:id="rId8"/>
    <p:sldId id="594" r:id="rId9"/>
    <p:sldId id="595" r:id="rId10"/>
    <p:sldId id="596" r:id="rId11"/>
    <p:sldId id="597" r:id="rId12"/>
    <p:sldId id="765" r:id="rId13"/>
    <p:sldId id="778" r:id="rId14"/>
    <p:sldId id="598" r:id="rId15"/>
    <p:sldId id="599" r:id="rId16"/>
    <p:sldId id="600" r:id="rId17"/>
    <p:sldId id="601" r:id="rId18"/>
    <p:sldId id="602" r:id="rId19"/>
    <p:sldId id="603" r:id="rId20"/>
    <p:sldId id="604" r:id="rId21"/>
    <p:sldId id="438" r:id="rId22"/>
    <p:sldId id="766" r:id="rId23"/>
    <p:sldId id="605" r:id="rId24"/>
    <p:sldId id="767" r:id="rId25"/>
    <p:sldId id="606" r:id="rId26"/>
    <p:sldId id="607" r:id="rId27"/>
    <p:sldId id="608" r:id="rId28"/>
    <p:sldId id="609" r:id="rId29"/>
    <p:sldId id="768"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D89A2E-812F-4B4B-B2E8-CB5B4D378BE0}" v="2" dt="2026-06-28T05:12:03.5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1" autoAdjust="0"/>
    <p:restoredTop sz="94660"/>
  </p:normalViewPr>
  <p:slideViewPr>
    <p:cSldViewPr snapToGrid="0">
      <p:cViewPr varScale="1">
        <p:scale>
          <a:sx n="64" d="100"/>
          <a:sy n="64" d="100"/>
        </p:scale>
        <p:origin x="45" y="7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nius B Cross" userId="38d6a8e307679b5c" providerId="LiveId" clId="{76B2420C-400A-42FC-A4AC-64B23C65DAA3}"/>
    <pc:docChg chg="custSel addSld modSld sldOrd">
      <pc:chgData name="Junius B Cross" userId="38d6a8e307679b5c" providerId="LiveId" clId="{76B2420C-400A-42FC-A4AC-64B23C65DAA3}" dt="2026-06-28T05:12:18.537" v="47" actId="20577"/>
      <pc:docMkLst>
        <pc:docMk/>
      </pc:docMkLst>
      <pc:sldChg chg="modSp mod">
        <pc:chgData name="Junius B Cross" userId="38d6a8e307679b5c" providerId="LiveId" clId="{76B2420C-400A-42FC-A4AC-64B23C65DAA3}" dt="2026-06-28T04:52:20.281" v="8" actId="26606"/>
        <pc:sldMkLst>
          <pc:docMk/>
          <pc:sldMk cId="2718227647" sldId="437"/>
        </pc:sldMkLst>
        <pc:spChg chg="mod">
          <ac:chgData name="Junius B Cross" userId="38d6a8e307679b5c" providerId="LiveId" clId="{76B2420C-400A-42FC-A4AC-64B23C65DAA3}" dt="2026-06-28T04:52:20.281" v="8" actId="26606"/>
          <ac:spMkLst>
            <pc:docMk/>
            <pc:sldMk cId="2718227647" sldId="437"/>
            <ac:spMk id="3" creationId="{BD48F41A-C0CE-4115-8E6B-DB75EE0C79CF}"/>
          </ac:spMkLst>
        </pc:spChg>
      </pc:sldChg>
      <pc:sldChg chg="modSp mod">
        <pc:chgData name="Junius B Cross" userId="38d6a8e307679b5c" providerId="LiveId" clId="{76B2420C-400A-42FC-A4AC-64B23C65DAA3}" dt="2026-06-28T04:52:16.115" v="7" actId="20577"/>
        <pc:sldMkLst>
          <pc:docMk/>
          <pc:sldMk cId="1268874431" sldId="438"/>
        </pc:sldMkLst>
        <pc:graphicFrameChg chg="mod modGraphic">
          <ac:chgData name="Junius B Cross" userId="38d6a8e307679b5c" providerId="LiveId" clId="{76B2420C-400A-42FC-A4AC-64B23C65DAA3}" dt="2026-06-28T04:52:16.115" v="7" actId="20577"/>
          <ac:graphicFrameMkLst>
            <pc:docMk/>
            <pc:sldMk cId="1268874431" sldId="438"/>
            <ac:graphicFrameMk id="5" creationId="{C381D4EC-F63D-4077-8640-894C0B206D53}"/>
          </ac:graphicFrameMkLst>
        </pc:graphicFrameChg>
      </pc:sldChg>
      <pc:sldChg chg="modSp mod">
        <pc:chgData name="Junius B Cross" userId="38d6a8e307679b5c" providerId="LiveId" clId="{76B2420C-400A-42FC-A4AC-64B23C65DAA3}" dt="2026-06-28T04:52:20.281" v="8" actId="26606"/>
        <pc:sldMkLst>
          <pc:docMk/>
          <pc:sldMk cId="2202950233" sldId="594"/>
        </pc:sldMkLst>
        <pc:spChg chg="mod">
          <ac:chgData name="Junius B Cross" userId="38d6a8e307679b5c" providerId="LiveId" clId="{76B2420C-400A-42FC-A4AC-64B23C65DAA3}" dt="2026-06-28T04:52:20.281" v="8" actId="26606"/>
          <ac:spMkLst>
            <pc:docMk/>
            <pc:sldMk cId="2202950233" sldId="594"/>
            <ac:spMk id="3" creationId="{00000000-0000-0000-0000-000000000000}"/>
          </ac:spMkLst>
        </pc:spChg>
      </pc:sldChg>
      <pc:sldChg chg="modSp mod">
        <pc:chgData name="Junius B Cross" userId="38d6a8e307679b5c" providerId="LiveId" clId="{76B2420C-400A-42FC-A4AC-64B23C65DAA3}" dt="2026-06-28T04:52:20.281" v="8" actId="26606"/>
        <pc:sldMkLst>
          <pc:docMk/>
          <pc:sldMk cId="4272559166" sldId="596"/>
        </pc:sldMkLst>
        <pc:spChg chg="mod">
          <ac:chgData name="Junius B Cross" userId="38d6a8e307679b5c" providerId="LiveId" clId="{76B2420C-400A-42FC-A4AC-64B23C65DAA3}" dt="2026-06-28T04:52:20.281" v="8" actId="26606"/>
          <ac:spMkLst>
            <pc:docMk/>
            <pc:sldMk cId="4272559166" sldId="596"/>
            <ac:spMk id="3" creationId="{00000000-0000-0000-0000-000000000000}"/>
          </ac:spMkLst>
        </pc:spChg>
      </pc:sldChg>
      <pc:sldChg chg="modSp mod">
        <pc:chgData name="Junius B Cross" userId="38d6a8e307679b5c" providerId="LiveId" clId="{76B2420C-400A-42FC-A4AC-64B23C65DAA3}" dt="2026-06-28T04:52:20.281" v="8" actId="26606"/>
        <pc:sldMkLst>
          <pc:docMk/>
          <pc:sldMk cId="2439218814" sldId="597"/>
        </pc:sldMkLst>
        <pc:spChg chg="mod">
          <ac:chgData name="Junius B Cross" userId="38d6a8e307679b5c" providerId="LiveId" clId="{76B2420C-400A-42FC-A4AC-64B23C65DAA3}" dt="2026-06-28T04:52:20.281" v="8" actId="26606"/>
          <ac:spMkLst>
            <pc:docMk/>
            <pc:sldMk cId="2439218814" sldId="597"/>
            <ac:spMk id="3" creationId="{00000000-0000-0000-0000-000000000000}"/>
          </ac:spMkLst>
        </pc:spChg>
      </pc:sldChg>
      <pc:sldChg chg="modSp mod">
        <pc:chgData name="Junius B Cross" userId="38d6a8e307679b5c" providerId="LiveId" clId="{76B2420C-400A-42FC-A4AC-64B23C65DAA3}" dt="2026-06-28T04:52:20.281" v="8" actId="26606"/>
        <pc:sldMkLst>
          <pc:docMk/>
          <pc:sldMk cId="1716800349" sldId="598"/>
        </pc:sldMkLst>
        <pc:spChg chg="mod">
          <ac:chgData name="Junius B Cross" userId="38d6a8e307679b5c" providerId="LiveId" clId="{76B2420C-400A-42FC-A4AC-64B23C65DAA3}" dt="2026-06-28T04:52:20.281" v="8" actId="26606"/>
          <ac:spMkLst>
            <pc:docMk/>
            <pc:sldMk cId="1716800349" sldId="598"/>
            <ac:spMk id="10242" creationId="{00000000-0000-0000-0000-000000000000}"/>
          </ac:spMkLst>
        </pc:spChg>
      </pc:sldChg>
      <pc:sldChg chg="modSp mod">
        <pc:chgData name="Junius B Cross" userId="38d6a8e307679b5c" providerId="LiveId" clId="{76B2420C-400A-42FC-A4AC-64B23C65DAA3}" dt="2026-06-28T05:00:34.269" v="9" actId="26606"/>
        <pc:sldMkLst>
          <pc:docMk/>
          <pc:sldMk cId="1324076187" sldId="604"/>
        </pc:sldMkLst>
        <pc:spChg chg="mod">
          <ac:chgData name="Junius B Cross" userId="38d6a8e307679b5c" providerId="LiveId" clId="{76B2420C-400A-42FC-A4AC-64B23C65DAA3}" dt="2026-06-28T05:00:34.269" v="9" actId="26606"/>
          <ac:spMkLst>
            <pc:docMk/>
            <pc:sldMk cId="1324076187" sldId="604"/>
            <ac:spMk id="3" creationId="{7F7C9BF8-B1E4-4F3D-8752-4DF30E6115CE}"/>
          </ac:spMkLst>
        </pc:spChg>
      </pc:sldChg>
      <pc:sldChg chg="modNotes">
        <pc:chgData name="Junius B Cross" userId="38d6a8e307679b5c" providerId="LiveId" clId="{76B2420C-400A-42FC-A4AC-64B23C65DAA3}" dt="2026-06-28T04:52:20.281" v="8" actId="26606"/>
        <pc:sldMkLst>
          <pc:docMk/>
          <pc:sldMk cId="2730830469" sldId="605"/>
        </pc:sldMkLst>
      </pc:sldChg>
      <pc:sldChg chg="modNotes">
        <pc:chgData name="Junius B Cross" userId="38d6a8e307679b5c" providerId="LiveId" clId="{76B2420C-400A-42FC-A4AC-64B23C65DAA3}" dt="2026-06-28T05:00:34.269" v="9" actId="26606"/>
        <pc:sldMkLst>
          <pc:docMk/>
          <pc:sldMk cId="2909696992" sldId="608"/>
        </pc:sldMkLst>
      </pc:sldChg>
      <pc:sldChg chg="modSp mod modNotes">
        <pc:chgData name="Junius B Cross" userId="38d6a8e307679b5c" providerId="LiveId" clId="{76B2420C-400A-42FC-A4AC-64B23C65DAA3}" dt="2026-06-28T05:12:18.537" v="47" actId="20577"/>
        <pc:sldMkLst>
          <pc:docMk/>
          <pc:sldMk cId="559419493" sldId="609"/>
        </pc:sldMkLst>
        <pc:graphicFrameChg chg="mod modGraphic">
          <ac:chgData name="Junius B Cross" userId="38d6a8e307679b5c" providerId="LiveId" clId="{76B2420C-400A-42FC-A4AC-64B23C65DAA3}" dt="2026-06-28T05:12:18.537" v="47" actId="20577"/>
          <ac:graphicFrameMkLst>
            <pc:docMk/>
            <pc:sldMk cId="559419493" sldId="609"/>
            <ac:graphicFrameMk id="5" creationId="{3323CFC6-8B37-4BF6-A15E-3F886AD3CF18}"/>
          </ac:graphicFrameMkLst>
        </pc:graphicFrameChg>
      </pc:sldChg>
      <pc:sldChg chg="modSp mod">
        <pc:chgData name="Junius B Cross" userId="38d6a8e307679b5c" providerId="LiveId" clId="{76B2420C-400A-42FC-A4AC-64B23C65DAA3}" dt="2026-06-28T04:52:20.281" v="8" actId="26606"/>
        <pc:sldMkLst>
          <pc:docMk/>
          <pc:sldMk cId="2038886786" sldId="764"/>
        </pc:sldMkLst>
        <pc:spChg chg="mod">
          <ac:chgData name="Junius B Cross" userId="38d6a8e307679b5c" providerId="LiveId" clId="{76B2420C-400A-42FC-A4AC-64B23C65DAA3}" dt="2026-06-28T04:52:20.281" v="8" actId="26606"/>
          <ac:spMkLst>
            <pc:docMk/>
            <pc:sldMk cId="2038886786" sldId="764"/>
            <ac:spMk id="3" creationId="{BD48F41A-C0CE-4115-8E6B-DB75EE0C79CF}"/>
          </ac:spMkLst>
        </pc:spChg>
      </pc:sldChg>
      <pc:sldChg chg="modSp mod">
        <pc:chgData name="Junius B Cross" userId="38d6a8e307679b5c" providerId="LiveId" clId="{76B2420C-400A-42FC-A4AC-64B23C65DAA3}" dt="2026-06-28T05:00:34.269" v="9" actId="26606"/>
        <pc:sldMkLst>
          <pc:docMk/>
          <pc:sldMk cId="3753778698" sldId="766"/>
        </pc:sldMkLst>
        <pc:spChg chg="mod">
          <ac:chgData name="Junius B Cross" userId="38d6a8e307679b5c" providerId="LiveId" clId="{76B2420C-400A-42FC-A4AC-64B23C65DAA3}" dt="2026-06-28T05:00:34.269" v="9" actId="26606"/>
          <ac:spMkLst>
            <pc:docMk/>
            <pc:sldMk cId="3753778698" sldId="766"/>
            <ac:spMk id="3" creationId="{CA7195F7-0696-4D02-8FC4-39259DA4B171}"/>
          </ac:spMkLst>
        </pc:spChg>
      </pc:sldChg>
      <pc:sldChg chg="modNotes">
        <pc:chgData name="Junius B Cross" userId="38d6a8e307679b5c" providerId="LiveId" clId="{76B2420C-400A-42FC-A4AC-64B23C65DAA3}" dt="2026-06-28T04:52:20.281" v="8" actId="26606"/>
        <pc:sldMkLst>
          <pc:docMk/>
          <pc:sldMk cId="1801829317" sldId="767"/>
        </pc:sldMkLst>
      </pc:sldChg>
      <pc:sldChg chg="modSp mod">
        <pc:chgData name="Junius B Cross" userId="38d6a8e307679b5c" providerId="LiveId" clId="{76B2420C-400A-42FC-A4AC-64B23C65DAA3}" dt="2026-06-28T05:00:34.269" v="9" actId="26606"/>
        <pc:sldMkLst>
          <pc:docMk/>
          <pc:sldMk cId="3394802248" sldId="768"/>
        </pc:sldMkLst>
        <pc:spChg chg="mod">
          <ac:chgData name="Junius B Cross" userId="38d6a8e307679b5c" providerId="LiveId" clId="{76B2420C-400A-42FC-A4AC-64B23C65DAA3}" dt="2026-06-28T04:52:20.281" v="8" actId="26606"/>
          <ac:spMkLst>
            <pc:docMk/>
            <pc:sldMk cId="3394802248" sldId="768"/>
            <ac:spMk id="2" creationId="{FBB350AB-820E-415D-9808-B18F097187F6}"/>
          </ac:spMkLst>
        </pc:spChg>
        <pc:spChg chg="mod">
          <ac:chgData name="Junius B Cross" userId="38d6a8e307679b5c" providerId="LiveId" clId="{76B2420C-400A-42FC-A4AC-64B23C65DAA3}" dt="2026-06-28T05:00:34.269" v="9" actId="26606"/>
          <ac:spMkLst>
            <pc:docMk/>
            <pc:sldMk cId="3394802248" sldId="768"/>
            <ac:spMk id="3" creationId="{D1FB8A2A-764A-410E-A57D-4A04C19C65ED}"/>
          </ac:spMkLst>
        </pc:spChg>
      </pc:sldChg>
      <pc:sldChg chg="modNotes">
        <pc:chgData name="Junius B Cross" userId="38d6a8e307679b5c" providerId="LiveId" clId="{76B2420C-400A-42FC-A4AC-64B23C65DAA3}" dt="2026-06-28T04:52:20.281" v="8" actId="26606"/>
        <pc:sldMkLst>
          <pc:docMk/>
          <pc:sldMk cId="4106778815" sldId="777"/>
        </pc:sldMkLst>
      </pc:sldChg>
      <pc:sldChg chg="addSp delSp modSp new mod ord modClrScheme chgLayout">
        <pc:chgData name="Junius B Cross" userId="38d6a8e307679b5c" providerId="LiveId" clId="{76B2420C-400A-42FC-A4AC-64B23C65DAA3}" dt="2026-06-28T05:10:54.292" v="39" actId="26606"/>
        <pc:sldMkLst>
          <pc:docMk/>
          <pc:sldMk cId="1139035189" sldId="778"/>
        </pc:sldMkLst>
        <pc:spChg chg="del mod ord">
          <ac:chgData name="Junius B Cross" userId="38d6a8e307679b5c" providerId="LiveId" clId="{76B2420C-400A-42FC-A4AC-64B23C65DAA3}" dt="2026-06-28T05:04:27.372" v="13" actId="700"/>
          <ac:spMkLst>
            <pc:docMk/>
            <pc:sldMk cId="1139035189" sldId="778"/>
            <ac:spMk id="2" creationId="{75D1AC2F-C479-7C05-8F86-8BA91B8AA8EB}"/>
          </ac:spMkLst>
        </pc:spChg>
        <pc:spChg chg="del mod ord">
          <ac:chgData name="Junius B Cross" userId="38d6a8e307679b5c" providerId="LiveId" clId="{76B2420C-400A-42FC-A4AC-64B23C65DAA3}" dt="2026-06-28T05:04:27.372" v="13" actId="700"/>
          <ac:spMkLst>
            <pc:docMk/>
            <pc:sldMk cId="1139035189" sldId="778"/>
            <ac:spMk id="3" creationId="{E28B8993-AF9F-91DA-3A96-967A3B445F44}"/>
          </ac:spMkLst>
        </pc:spChg>
        <pc:spChg chg="add mod ord">
          <ac:chgData name="Junius B Cross" userId="38d6a8e307679b5c" providerId="LiveId" clId="{76B2420C-400A-42FC-A4AC-64B23C65DAA3}" dt="2026-06-28T05:10:54.292" v="39" actId="26606"/>
          <ac:spMkLst>
            <pc:docMk/>
            <pc:sldMk cId="1139035189" sldId="778"/>
            <ac:spMk id="4" creationId="{B6740258-8054-5AFE-2A32-2C09654179BB}"/>
          </ac:spMkLst>
        </pc:spChg>
        <pc:spChg chg="add del mod ord">
          <ac:chgData name="Junius B Cross" userId="38d6a8e307679b5c" providerId="LiveId" clId="{76B2420C-400A-42FC-A4AC-64B23C65DAA3}" dt="2026-06-28T05:05:19.551" v="38" actId="478"/>
          <ac:spMkLst>
            <pc:docMk/>
            <pc:sldMk cId="1139035189" sldId="778"/>
            <ac:spMk id="5" creationId="{8FE3B165-763D-F926-D3F2-ADFCE3F7BDF4}"/>
          </ac:spMkLst>
        </pc:spChg>
        <pc:spChg chg="add">
          <ac:chgData name="Junius B Cross" userId="38d6a8e307679b5c" providerId="LiveId" clId="{76B2420C-400A-42FC-A4AC-64B23C65DAA3}" dt="2026-06-28T05:10:54.292" v="39" actId="26606"/>
          <ac:spMkLst>
            <pc:docMk/>
            <pc:sldMk cId="1139035189" sldId="778"/>
            <ac:spMk id="8" creationId="{00000000-0000-0000-0000-000000000000}"/>
          </ac:spMkLst>
        </pc:spChg>
        <pc:spChg chg="add">
          <ac:chgData name="Junius B Cross" userId="38d6a8e307679b5c" providerId="LiveId" clId="{76B2420C-400A-42FC-A4AC-64B23C65DAA3}" dt="2026-06-28T05:10:54.292" v="39" actId="26606"/>
          <ac:spMkLst>
            <pc:docMk/>
            <pc:sldMk cId="1139035189" sldId="778"/>
            <ac:spMk id="12" creationId="{00000000-0000-0000-0000-000000000000}"/>
          </ac:spMkLst>
        </pc:spChg>
        <pc:spChg chg="add">
          <ac:chgData name="Junius B Cross" userId="38d6a8e307679b5c" providerId="LiveId" clId="{76B2420C-400A-42FC-A4AC-64B23C65DAA3}" dt="2026-06-28T05:10:54.292" v="39" actId="26606"/>
          <ac:spMkLst>
            <pc:docMk/>
            <pc:sldMk cId="1139035189" sldId="778"/>
            <ac:spMk id="14" creationId="{00000000-0000-0000-0000-000000000000}"/>
          </ac:spMkLst>
        </pc:spChg>
        <pc:spChg chg="add">
          <ac:chgData name="Junius B Cross" userId="38d6a8e307679b5c" providerId="LiveId" clId="{76B2420C-400A-42FC-A4AC-64B23C65DAA3}" dt="2026-06-28T05:10:54.292" v="39" actId="26606"/>
          <ac:spMkLst>
            <pc:docMk/>
            <pc:sldMk cId="1139035189" sldId="778"/>
            <ac:spMk id="16" creationId="{00000000-0000-0000-0000-000000000000}"/>
          </ac:spMkLst>
        </pc:spChg>
        <pc:cxnChg chg="add">
          <ac:chgData name="Junius B Cross" userId="38d6a8e307679b5c" providerId="LiveId" clId="{76B2420C-400A-42FC-A4AC-64B23C65DAA3}" dt="2026-06-28T05:10:54.292" v="39" actId="26606"/>
          <ac:cxnSpMkLst>
            <pc:docMk/>
            <pc:sldMk cId="1139035189" sldId="778"/>
            <ac:cxnSpMk id="10" creationId="{00000000-0000-0000-0000-000000000000}"/>
          </ac:cxnSpMkLst>
        </pc:cxn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A6920C-6D49-495F-8B83-E1611C34DB66}"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CEB83A1E-9476-4CB1-BE0D-B92E24BF01AE}">
      <dgm:prSet/>
      <dgm:spPr/>
      <dgm:t>
        <a:bodyPr/>
        <a:lstStyle/>
        <a:p>
          <a:r>
            <a:rPr lang="en-US" dirty="0"/>
            <a:t>We saw that Joseph had changed. He first takes his ability with dreams as a personal achievement. Only gradually does he realize it is a gift from God for use to do God’s work and not for personal gain.</a:t>
          </a:r>
        </a:p>
      </dgm:t>
    </dgm:pt>
    <dgm:pt modelId="{337C3463-2C0F-4F43-A07F-C6ADE142765D}" type="parTrans" cxnId="{2C15F8C5-28D3-41A3-BDC6-A225E82C9997}">
      <dgm:prSet/>
      <dgm:spPr/>
      <dgm:t>
        <a:bodyPr/>
        <a:lstStyle/>
        <a:p>
          <a:endParaRPr lang="en-US"/>
        </a:p>
      </dgm:t>
    </dgm:pt>
    <dgm:pt modelId="{9F4F45B1-8D9E-411F-9B78-15002CDC03DF}" type="sibTrans" cxnId="{2C15F8C5-28D3-41A3-BDC6-A225E82C9997}">
      <dgm:prSet/>
      <dgm:spPr/>
      <dgm:t>
        <a:bodyPr/>
        <a:lstStyle/>
        <a:p>
          <a:endParaRPr lang="en-US"/>
        </a:p>
      </dgm:t>
    </dgm:pt>
    <dgm:pt modelId="{3188EE60-954E-44BC-AD60-AFC1D830A9F8}">
      <dgm:prSet/>
      <dgm:spPr/>
      <dgm:t>
        <a:bodyPr/>
        <a:lstStyle/>
        <a:p>
          <a:r>
            <a:rPr lang="en-US" dirty="0"/>
            <a:t>The brothers remain selfish and deceitful, but they have seen the effect of the ‘loss’ of Joseph on their father.</a:t>
          </a:r>
        </a:p>
      </dgm:t>
    </dgm:pt>
    <dgm:pt modelId="{F9E1A4F1-A59C-4A39-8AAE-3130F432D184}" type="parTrans" cxnId="{4DE93940-4174-4F67-8DD6-2517CC459C5A}">
      <dgm:prSet/>
      <dgm:spPr/>
      <dgm:t>
        <a:bodyPr/>
        <a:lstStyle/>
        <a:p>
          <a:endParaRPr lang="en-US"/>
        </a:p>
      </dgm:t>
    </dgm:pt>
    <dgm:pt modelId="{7B3DEE74-D889-48E5-9D74-1C46D43B1F24}" type="sibTrans" cxnId="{4DE93940-4174-4F67-8DD6-2517CC459C5A}">
      <dgm:prSet/>
      <dgm:spPr/>
      <dgm:t>
        <a:bodyPr/>
        <a:lstStyle/>
        <a:p>
          <a:endParaRPr lang="en-US"/>
        </a:p>
      </dgm:t>
    </dgm:pt>
    <dgm:pt modelId="{A12FC16D-8FF8-4C28-9A2E-CE626565B945}" type="pres">
      <dgm:prSet presAssocID="{25A6920C-6D49-495F-8B83-E1611C34DB66}" presName="linear" presStyleCnt="0">
        <dgm:presLayoutVars>
          <dgm:animLvl val="lvl"/>
          <dgm:resizeHandles val="exact"/>
        </dgm:presLayoutVars>
      </dgm:prSet>
      <dgm:spPr/>
    </dgm:pt>
    <dgm:pt modelId="{7A2522CE-CDFC-46F3-A8E5-80E0D1B30AF2}" type="pres">
      <dgm:prSet presAssocID="{CEB83A1E-9476-4CB1-BE0D-B92E24BF01AE}" presName="parentText" presStyleLbl="node1" presStyleIdx="0" presStyleCnt="2">
        <dgm:presLayoutVars>
          <dgm:chMax val="0"/>
          <dgm:bulletEnabled val="1"/>
        </dgm:presLayoutVars>
      </dgm:prSet>
      <dgm:spPr/>
    </dgm:pt>
    <dgm:pt modelId="{BE072460-B51E-4FEF-9B51-1E3E6A0039FE}" type="pres">
      <dgm:prSet presAssocID="{9F4F45B1-8D9E-411F-9B78-15002CDC03DF}" presName="spacer" presStyleCnt="0"/>
      <dgm:spPr/>
    </dgm:pt>
    <dgm:pt modelId="{7F3AAB8C-23B1-483B-9366-D4790B2246A5}" type="pres">
      <dgm:prSet presAssocID="{3188EE60-954E-44BC-AD60-AFC1D830A9F8}" presName="parentText" presStyleLbl="node1" presStyleIdx="1" presStyleCnt="2">
        <dgm:presLayoutVars>
          <dgm:chMax val="0"/>
          <dgm:bulletEnabled val="1"/>
        </dgm:presLayoutVars>
      </dgm:prSet>
      <dgm:spPr/>
    </dgm:pt>
  </dgm:ptLst>
  <dgm:cxnLst>
    <dgm:cxn modelId="{8DEAE00B-00C8-4830-B673-9D04B26039B9}" type="presOf" srcId="{CEB83A1E-9476-4CB1-BE0D-B92E24BF01AE}" destId="{7A2522CE-CDFC-46F3-A8E5-80E0D1B30AF2}" srcOrd="0" destOrd="0" presId="urn:microsoft.com/office/officeart/2005/8/layout/vList2"/>
    <dgm:cxn modelId="{4DE93940-4174-4F67-8DD6-2517CC459C5A}" srcId="{25A6920C-6D49-495F-8B83-E1611C34DB66}" destId="{3188EE60-954E-44BC-AD60-AFC1D830A9F8}" srcOrd="1" destOrd="0" parTransId="{F9E1A4F1-A59C-4A39-8AAE-3130F432D184}" sibTransId="{7B3DEE74-D889-48E5-9D74-1C46D43B1F24}"/>
    <dgm:cxn modelId="{32622E86-6C69-4533-A753-E353A13DBED5}" type="presOf" srcId="{3188EE60-954E-44BC-AD60-AFC1D830A9F8}" destId="{7F3AAB8C-23B1-483B-9366-D4790B2246A5}" srcOrd="0" destOrd="0" presId="urn:microsoft.com/office/officeart/2005/8/layout/vList2"/>
    <dgm:cxn modelId="{B370F4BD-93F1-48A0-87E3-F4221E6A4E83}" type="presOf" srcId="{25A6920C-6D49-495F-8B83-E1611C34DB66}" destId="{A12FC16D-8FF8-4C28-9A2E-CE626565B945}" srcOrd="0" destOrd="0" presId="urn:microsoft.com/office/officeart/2005/8/layout/vList2"/>
    <dgm:cxn modelId="{2C15F8C5-28D3-41A3-BDC6-A225E82C9997}" srcId="{25A6920C-6D49-495F-8B83-E1611C34DB66}" destId="{CEB83A1E-9476-4CB1-BE0D-B92E24BF01AE}" srcOrd="0" destOrd="0" parTransId="{337C3463-2C0F-4F43-A07F-C6ADE142765D}" sibTransId="{9F4F45B1-8D9E-411F-9B78-15002CDC03DF}"/>
    <dgm:cxn modelId="{C6A2B926-79FE-410A-BD32-ED3E21E68DEB}" type="presParOf" srcId="{A12FC16D-8FF8-4C28-9A2E-CE626565B945}" destId="{7A2522CE-CDFC-46F3-A8E5-80E0D1B30AF2}" srcOrd="0" destOrd="0" presId="urn:microsoft.com/office/officeart/2005/8/layout/vList2"/>
    <dgm:cxn modelId="{9AAA4177-31A7-4369-90B3-587576E33B2A}" type="presParOf" srcId="{A12FC16D-8FF8-4C28-9A2E-CE626565B945}" destId="{BE072460-B51E-4FEF-9B51-1E3E6A0039FE}" srcOrd="1" destOrd="0" presId="urn:microsoft.com/office/officeart/2005/8/layout/vList2"/>
    <dgm:cxn modelId="{DF286DA4-10E5-484D-BDBD-444185592318}" type="presParOf" srcId="{A12FC16D-8FF8-4C28-9A2E-CE626565B945}" destId="{7F3AAB8C-23B1-483B-9366-D4790B2246A5}"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09E2411-09AC-42A0-9E5A-BF328486C630}"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30650C41-7BC3-4D29-8803-7A0E8BD244E3}">
      <dgm:prSet/>
      <dgm:spPr/>
      <dgm:t>
        <a:bodyPr/>
        <a:lstStyle/>
        <a:p>
          <a:r>
            <a:rPr lang="en-US" dirty="0"/>
            <a:t>Jacob and his family come to Egypt where Joseph has gotten permission for them to reside in the land of Goshen.</a:t>
          </a:r>
        </a:p>
      </dgm:t>
    </dgm:pt>
    <dgm:pt modelId="{4760EA8A-B2A0-42A5-8461-CED6DA2290EE}" type="parTrans" cxnId="{85F095DD-EE50-4494-A73E-19FBB950D719}">
      <dgm:prSet/>
      <dgm:spPr/>
      <dgm:t>
        <a:bodyPr/>
        <a:lstStyle/>
        <a:p>
          <a:endParaRPr lang="en-US"/>
        </a:p>
      </dgm:t>
    </dgm:pt>
    <dgm:pt modelId="{EA388CF0-8D0C-495D-AE76-70DEBB368AD7}" type="sibTrans" cxnId="{85F095DD-EE50-4494-A73E-19FBB950D719}">
      <dgm:prSet/>
      <dgm:spPr/>
      <dgm:t>
        <a:bodyPr/>
        <a:lstStyle/>
        <a:p>
          <a:endParaRPr lang="en-US"/>
        </a:p>
      </dgm:t>
    </dgm:pt>
    <dgm:pt modelId="{45125EBE-E0F7-4FAD-AD92-39B5E6C5899B}">
      <dgm:prSet/>
      <dgm:spPr/>
      <dgm:t>
        <a:bodyPr/>
        <a:lstStyle/>
        <a:p>
          <a:r>
            <a:rPr lang="en-US" dirty="0"/>
            <a:t>The balance of these chapters contain a series of genealogies and blessings as Jacob lives another 17 years and dies among his family at 147 years of </a:t>
          </a:r>
          <a:r>
            <a:rPr lang="en-US"/>
            <a:t>age.</a:t>
          </a:r>
          <a:endParaRPr lang="en-US" dirty="0"/>
        </a:p>
      </dgm:t>
    </dgm:pt>
    <dgm:pt modelId="{E86896C3-D034-431E-8A71-C90931A9AB80}" type="parTrans" cxnId="{C7197C77-30E5-45A5-B01B-D3B4E61555E8}">
      <dgm:prSet/>
      <dgm:spPr/>
      <dgm:t>
        <a:bodyPr/>
        <a:lstStyle/>
        <a:p>
          <a:endParaRPr lang="en-US"/>
        </a:p>
      </dgm:t>
    </dgm:pt>
    <dgm:pt modelId="{4C0AFBE5-4B36-467D-B18D-9EDB932D1B89}" type="sibTrans" cxnId="{C7197C77-30E5-45A5-B01B-D3B4E61555E8}">
      <dgm:prSet/>
      <dgm:spPr/>
      <dgm:t>
        <a:bodyPr/>
        <a:lstStyle/>
        <a:p>
          <a:endParaRPr lang="en-US"/>
        </a:p>
      </dgm:t>
    </dgm:pt>
    <dgm:pt modelId="{49713237-1D7D-4F42-B929-19827B6DF74C}">
      <dgm:prSet/>
      <dgm:spPr/>
      <dgm:t>
        <a:bodyPr/>
        <a:lstStyle/>
        <a:p>
          <a:r>
            <a:rPr lang="en-US" dirty="0"/>
            <a:t>Joseph continues his good work for the Pharaoh as during the famine he has sold back the grain gathered up such that all the land and people are now the property of Pharaoh. </a:t>
          </a:r>
        </a:p>
      </dgm:t>
    </dgm:pt>
    <dgm:pt modelId="{992BEEBB-9D8D-4D6F-8A27-1FF77FF01A2E}" type="parTrans" cxnId="{F6C9C94E-4E04-4941-83D5-4A2E200D832B}">
      <dgm:prSet/>
      <dgm:spPr/>
      <dgm:t>
        <a:bodyPr/>
        <a:lstStyle/>
        <a:p>
          <a:endParaRPr lang="en-US"/>
        </a:p>
      </dgm:t>
    </dgm:pt>
    <dgm:pt modelId="{82B238E2-7952-429B-A0F9-D9C88342ACCB}" type="sibTrans" cxnId="{F6C9C94E-4E04-4941-83D5-4A2E200D832B}">
      <dgm:prSet/>
      <dgm:spPr/>
      <dgm:t>
        <a:bodyPr/>
        <a:lstStyle/>
        <a:p>
          <a:endParaRPr lang="en-US"/>
        </a:p>
      </dgm:t>
    </dgm:pt>
    <dgm:pt modelId="{B6CA25B6-BDF4-43A6-A1FD-2A318A81DB02}" type="pres">
      <dgm:prSet presAssocID="{E09E2411-09AC-42A0-9E5A-BF328486C630}" presName="linear" presStyleCnt="0">
        <dgm:presLayoutVars>
          <dgm:animLvl val="lvl"/>
          <dgm:resizeHandles val="exact"/>
        </dgm:presLayoutVars>
      </dgm:prSet>
      <dgm:spPr/>
    </dgm:pt>
    <dgm:pt modelId="{EEBFB7A0-9352-413A-A360-FDB32202D724}" type="pres">
      <dgm:prSet presAssocID="{30650C41-7BC3-4D29-8803-7A0E8BD244E3}" presName="parentText" presStyleLbl="node1" presStyleIdx="0" presStyleCnt="3">
        <dgm:presLayoutVars>
          <dgm:chMax val="0"/>
          <dgm:bulletEnabled val="1"/>
        </dgm:presLayoutVars>
      </dgm:prSet>
      <dgm:spPr/>
    </dgm:pt>
    <dgm:pt modelId="{D027C3D3-5D88-4497-8137-DF44C4CC32DF}" type="pres">
      <dgm:prSet presAssocID="{EA388CF0-8D0C-495D-AE76-70DEBB368AD7}" presName="spacer" presStyleCnt="0"/>
      <dgm:spPr/>
    </dgm:pt>
    <dgm:pt modelId="{06E0DDAC-CE4E-4219-8D63-6D35126E3DE1}" type="pres">
      <dgm:prSet presAssocID="{45125EBE-E0F7-4FAD-AD92-39B5E6C5899B}" presName="parentText" presStyleLbl="node1" presStyleIdx="1" presStyleCnt="3">
        <dgm:presLayoutVars>
          <dgm:chMax val="0"/>
          <dgm:bulletEnabled val="1"/>
        </dgm:presLayoutVars>
      </dgm:prSet>
      <dgm:spPr/>
    </dgm:pt>
    <dgm:pt modelId="{47FD613F-60D5-45AC-B01E-566520052BBF}" type="pres">
      <dgm:prSet presAssocID="{4C0AFBE5-4B36-467D-B18D-9EDB932D1B89}" presName="spacer" presStyleCnt="0"/>
      <dgm:spPr/>
    </dgm:pt>
    <dgm:pt modelId="{0709D07B-FB11-43AE-9FF9-4AEFE98250F9}" type="pres">
      <dgm:prSet presAssocID="{49713237-1D7D-4F42-B929-19827B6DF74C}" presName="parentText" presStyleLbl="node1" presStyleIdx="2" presStyleCnt="3">
        <dgm:presLayoutVars>
          <dgm:chMax val="0"/>
          <dgm:bulletEnabled val="1"/>
        </dgm:presLayoutVars>
      </dgm:prSet>
      <dgm:spPr/>
    </dgm:pt>
  </dgm:ptLst>
  <dgm:cxnLst>
    <dgm:cxn modelId="{2769FA5D-DA8C-4493-A58F-6E3F15CC2C92}" type="presOf" srcId="{49713237-1D7D-4F42-B929-19827B6DF74C}" destId="{0709D07B-FB11-43AE-9FF9-4AEFE98250F9}" srcOrd="0" destOrd="0" presId="urn:microsoft.com/office/officeart/2005/8/layout/vList2"/>
    <dgm:cxn modelId="{F6C9C94E-4E04-4941-83D5-4A2E200D832B}" srcId="{E09E2411-09AC-42A0-9E5A-BF328486C630}" destId="{49713237-1D7D-4F42-B929-19827B6DF74C}" srcOrd="2" destOrd="0" parTransId="{992BEEBB-9D8D-4D6F-8A27-1FF77FF01A2E}" sibTransId="{82B238E2-7952-429B-A0F9-D9C88342ACCB}"/>
    <dgm:cxn modelId="{069B976F-1C47-49C9-8755-BC08EA0B25FB}" type="presOf" srcId="{45125EBE-E0F7-4FAD-AD92-39B5E6C5899B}" destId="{06E0DDAC-CE4E-4219-8D63-6D35126E3DE1}" srcOrd="0" destOrd="0" presId="urn:microsoft.com/office/officeart/2005/8/layout/vList2"/>
    <dgm:cxn modelId="{C7197C77-30E5-45A5-B01B-D3B4E61555E8}" srcId="{E09E2411-09AC-42A0-9E5A-BF328486C630}" destId="{45125EBE-E0F7-4FAD-AD92-39B5E6C5899B}" srcOrd="1" destOrd="0" parTransId="{E86896C3-D034-431E-8A71-C90931A9AB80}" sibTransId="{4C0AFBE5-4B36-467D-B18D-9EDB932D1B89}"/>
    <dgm:cxn modelId="{AB269B7F-E53F-41C1-BDF4-7D2962D4553D}" type="presOf" srcId="{30650C41-7BC3-4D29-8803-7A0E8BD244E3}" destId="{EEBFB7A0-9352-413A-A360-FDB32202D724}" srcOrd="0" destOrd="0" presId="urn:microsoft.com/office/officeart/2005/8/layout/vList2"/>
    <dgm:cxn modelId="{975F2993-9F31-48D1-9B2C-F23B95ACB636}" type="presOf" srcId="{E09E2411-09AC-42A0-9E5A-BF328486C630}" destId="{B6CA25B6-BDF4-43A6-A1FD-2A318A81DB02}" srcOrd="0" destOrd="0" presId="urn:microsoft.com/office/officeart/2005/8/layout/vList2"/>
    <dgm:cxn modelId="{85F095DD-EE50-4494-A73E-19FBB950D719}" srcId="{E09E2411-09AC-42A0-9E5A-BF328486C630}" destId="{30650C41-7BC3-4D29-8803-7A0E8BD244E3}" srcOrd="0" destOrd="0" parTransId="{4760EA8A-B2A0-42A5-8461-CED6DA2290EE}" sibTransId="{EA388CF0-8D0C-495D-AE76-70DEBB368AD7}"/>
    <dgm:cxn modelId="{04DDBFA0-0DF5-42F7-AADF-C312F20A9DAE}" type="presParOf" srcId="{B6CA25B6-BDF4-43A6-A1FD-2A318A81DB02}" destId="{EEBFB7A0-9352-413A-A360-FDB32202D724}" srcOrd="0" destOrd="0" presId="urn:microsoft.com/office/officeart/2005/8/layout/vList2"/>
    <dgm:cxn modelId="{A49F7955-F668-4B68-9BFD-E2FE43E4B22A}" type="presParOf" srcId="{B6CA25B6-BDF4-43A6-A1FD-2A318A81DB02}" destId="{D027C3D3-5D88-4497-8137-DF44C4CC32DF}" srcOrd="1" destOrd="0" presId="urn:microsoft.com/office/officeart/2005/8/layout/vList2"/>
    <dgm:cxn modelId="{F83FA007-CB70-46CD-88DF-ACE16E3D8E07}" type="presParOf" srcId="{B6CA25B6-BDF4-43A6-A1FD-2A318A81DB02}" destId="{06E0DDAC-CE4E-4219-8D63-6D35126E3DE1}" srcOrd="2" destOrd="0" presId="urn:microsoft.com/office/officeart/2005/8/layout/vList2"/>
    <dgm:cxn modelId="{3907EDDE-6CD1-4F70-80D0-489A4D84F7A7}" type="presParOf" srcId="{B6CA25B6-BDF4-43A6-A1FD-2A318A81DB02}" destId="{47FD613F-60D5-45AC-B01E-566520052BBF}" srcOrd="3" destOrd="0" presId="urn:microsoft.com/office/officeart/2005/8/layout/vList2"/>
    <dgm:cxn modelId="{F1407F7E-6E37-439F-9BEA-AFFCD76BA193}" type="presParOf" srcId="{B6CA25B6-BDF4-43A6-A1FD-2A318A81DB02}" destId="{0709D07B-FB11-43AE-9FF9-4AEFE98250F9}"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9BEDE84-8E54-41A0-BD7E-DB5EDB232812}"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82C0B2D6-1D44-4A08-ABA0-C7A987B66711}">
      <dgm:prSet/>
      <dgm:spPr/>
      <dgm:t>
        <a:bodyPr/>
        <a:lstStyle/>
        <a:p>
          <a:r>
            <a:rPr lang="en-US" dirty="0"/>
            <a:t>The treatment of the family of Joseph is a marked contrast to the treatment of the subjects of Pharaoh.</a:t>
          </a:r>
        </a:p>
      </dgm:t>
    </dgm:pt>
    <dgm:pt modelId="{50088A9A-857F-4F7B-8A50-997C23BF3A6C}" type="parTrans" cxnId="{A0118F67-3D8C-4912-A223-32F8F3C574DB}">
      <dgm:prSet/>
      <dgm:spPr/>
      <dgm:t>
        <a:bodyPr/>
        <a:lstStyle/>
        <a:p>
          <a:endParaRPr lang="en-US"/>
        </a:p>
      </dgm:t>
    </dgm:pt>
    <dgm:pt modelId="{D40D233A-CBF2-4FB6-84E0-43E310668B5C}" type="sibTrans" cxnId="{A0118F67-3D8C-4912-A223-32F8F3C574DB}">
      <dgm:prSet/>
      <dgm:spPr/>
      <dgm:t>
        <a:bodyPr/>
        <a:lstStyle/>
        <a:p>
          <a:endParaRPr lang="en-US"/>
        </a:p>
      </dgm:t>
    </dgm:pt>
    <dgm:pt modelId="{4BE360C8-9E4B-49E9-B8EF-C4451138E93F}">
      <dgm:prSet/>
      <dgm:spPr/>
      <dgm:t>
        <a:bodyPr/>
        <a:lstStyle/>
        <a:p>
          <a:r>
            <a:rPr lang="en-US" dirty="0"/>
            <a:t>Jacob and the family that will become Israel, are given land a place where they can thrive and become the nation that will later emerge.</a:t>
          </a:r>
        </a:p>
      </dgm:t>
    </dgm:pt>
    <dgm:pt modelId="{E732040C-958B-4531-AD5F-A1D5C039788D}" type="parTrans" cxnId="{B65CBD03-F8CF-4F78-8346-EBA3C99AADAD}">
      <dgm:prSet/>
      <dgm:spPr/>
      <dgm:t>
        <a:bodyPr/>
        <a:lstStyle/>
        <a:p>
          <a:endParaRPr lang="en-US"/>
        </a:p>
      </dgm:t>
    </dgm:pt>
    <dgm:pt modelId="{22F7C4CF-19ED-4EF9-B2A8-C90F92D6280E}" type="sibTrans" cxnId="{B65CBD03-F8CF-4F78-8346-EBA3C99AADAD}">
      <dgm:prSet/>
      <dgm:spPr/>
      <dgm:t>
        <a:bodyPr/>
        <a:lstStyle/>
        <a:p>
          <a:endParaRPr lang="en-US"/>
        </a:p>
      </dgm:t>
    </dgm:pt>
    <dgm:pt modelId="{EC555795-C06B-48BD-8761-350244B91628}">
      <dgm:prSet/>
      <dgm:spPr/>
      <dgm:t>
        <a:bodyPr/>
        <a:lstStyle/>
        <a:p>
          <a:r>
            <a:rPr lang="en-US" dirty="0"/>
            <a:t>In this way God’s promise to Abraham is furthered.</a:t>
          </a:r>
        </a:p>
      </dgm:t>
    </dgm:pt>
    <dgm:pt modelId="{D1348254-DEA3-4FB3-BB5C-F2C203B1E9C7}" type="parTrans" cxnId="{837DDD76-07D9-4FE4-9B39-FF0B3D67449D}">
      <dgm:prSet/>
      <dgm:spPr/>
      <dgm:t>
        <a:bodyPr/>
        <a:lstStyle/>
        <a:p>
          <a:endParaRPr lang="en-US"/>
        </a:p>
      </dgm:t>
    </dgm:pt>
    <dgm:pt modelId="{C0481E85-73AB-419B-A6C9-768E8F3EE586}" type="sibTrans" cxnId="{837DDD76-07D9-4FE4-9B39-FF0B3D67449D}">
      <dgm:prSet/>
      <dgm:spPr/>
      <dgm:t>
        <a:bodyPr/>
        <a:lstStyle/>
        <a:p>
          <a:endParaRPr lang="en-US"/>
        </a:p>
      </dgm:t>
    </dgm:pt>
    <dgm:pt modelId="{BEBA4B11-7A59-4F86-96E0-49FFAA2E34C3}">
      <dgm:prSet/>
      <dgm:spPr/>
      <dgm:t>
        <a:bodyPr/>
        <a:lstStyle/>
        <a:p>
          <a:r>
            <a:rPr lang="en-US" dirty="0"/>
            <a:t>The Egyptians on the other hand survive the famine but have not become slaves of Pharaoh.</a:t>
          </a:r>
        </a:p>
      </dgm:t>
    </dgm:pt>
    <dgm:pt modelId="{472B5615-0CD6-41CF-B765-FF3D92220625}" type="parTrans" cxnId="{9512865D-AD6E-449A-96A1-64BCE71D1C25}">
      <dgm:prSet/>
      <dgm:spPr/>
      <dgm:t>
        <a:bodyPr/>
        <a:lstStyle/>
        <a:p>
          <a:endParaRPr lang="en-US"/>
        </a:p>
      </dgm:t>
    </dgm:pt>
    <dgm:pt modelId="{19D94C1B-6E85-430E-8182-EEBDEEE0A083}" type="sibTrans" cxnId="{9512865D-AD6E-449A-96A1-64BCE71D1C25}">
      <dgm:prSet/>
      <dgm:spPr/>
      <dgm:t>
        <a:bodyPr/>
        <a:lstStyle/>
        <a:p>
          <a:endParaRPr lang="en-US"/>
        </a:p>
      </dgm:t>
    </dgm:pt>
    <dgm:pt modelId="{B9652C26-DC53-4254-B112-20D119E165AF}" type="pres">
      <dgm:prSet presAssocID="{09BEDE84-8E54-41A0-BD7E-DB5EDB232812}" presName="linear" presStyleCnt="0">
        <dgm:presLayoutVars>
          <dgm:animLvl val="lvl"/>
          <dgm:resizeHandles val="exact"/>
        </dgm:presLayoutVars>
      </dgm:prSet>
      <dgm:spPr/>
    </dgm:pt>
    <dgm:pt modelId="{BA965995-7EDC-448C-9CE8-24CD28F7D47D}" type="pres">
      <dgm:prSet presAssocID="{82C0B2D6-1D44-4A08-ABA0-C7A987B66711}" presName="parentText" presStyleLbl="node1" presStyleIdx="0" presStyleCnt="4">
        <dgm:presLayoutVars>
          <dgm:chMax val="0"/>
          <dgm:bulletEnabled val="1"/>
        </dgm:presLayoutVars>
      </dgm:prSet>
      <dgm:spPr/>
    </dgm:pt>
    <dgm:pt modelId="{F97341BC-843B-46D8-AE65-85CCC842957E}" type="pres">
      <dgm:prSet presAssocID="{D40D233A-CBF2-4FB6-84E0-43E310668B5C}" presName="spacer" presStyleCnt="0"/>
      <dgm:spPr/>
    </dgm:pt>
    <dgm:pt modelId="{448ADF3A-FF2D-459A-8467-6B16718C7EC8}" type="pres">
      <dgm:prSet presAssocID="{4BE360C8-9E4B-49E9-B8EF-C4451138E93F}" presName="parentText" presStyleLbl="node1" presStyleIdx="1" presStyleCnt="4">
        <dgm:presLayoutVars>
          <dgm:chMax val="0"/>
          <dgm:bulletEnabled val="1"/>
        </dgm:presLayoutVars>
      </dgm:prSet>
      <dgm:spPr/>
    </dgm:pt>
    <dgm:pt modelId="{C2166333-5B8C-4B07-9C6F-7837CD87C61C}" type="pres">
      <dgm:prSet presAssocID="{22F7C4CF-19ED-4EF9-B2A8-C90F92D6280E}" presName="spacer" presStyleCnt="0"/>
      <dgm:spPr/>
    </dgm:pt>
    <dgm:pt modelId="{FD444B98-3F1C-47A3-8EFE-0ED0FC701BFB}" type="pres">
      <dgm:prSet presAssocID="{EC555795-C06B-48BD-8761-350244B91628}" presName="parentText" presStyleLbl="node1" presStyleIdx="2" presStyleCnt="4">
        <dgm:presLayoutVars>
          <dgm:chMax val="0"/>
          <dgm:bulletEnabled val="1"/>
        </dgm:presLayoutVars>
      </dgm:prSet>
      <dgm:spPr/>
    </dgm:pt>
    <dgm:pt modelId="{981EB343-8B0F-4D38-A399-E66ADA996829}" type="pres">
      <dgm:prSet presAssocID="{C0481E85-73AB-419B-A6C9-768E8F3EE586}" presName="spacer" presStyleCnt="0"/>
      <dgm:spPr/>
    </dgm:pt>
    <dgm:pt modelId="{33A7027F-24DE-48E1-9D4D-1FE12FF336CB}" type="pres">
      <dgm:prSet presAssocID="{BEBA4B11-7A59-4F86-96E0-49FFAA2E34C3}" presName="parentText" presStyleLbl="node1" presStyleIdx="3" presStyleCnt="4">
        <dgm:presLayoutVars>
          <dgm:chMax val="0"/>
          <dgm:bulletEnabled val="1"/>
        </dgm:presLayoutVars>
      </dgm:prSet>
      <dgm:spPr/>
    </dgm:pt>
  </dgm:ptLst>
  <dgm:cxnLst>
    <dgm:cxn modelId="{B65CBD03-F8CF-4F78-8346-EBA3C99AADAD}" srcId="{09BEDE84-8E54-41A0-BD7E-DB5EDB232812}" destId="{4BE360C8-9E4B-49E9-B8EF-C4451138E93F}" srcOrd="1" destOrd="0" parTransId="{E732040C-958B-4531-AD5F-A1D5C039788D}" sibTransId="{22F7C4CF-19ED-4EF9-B2A8-C90F92D6280E}"/>
    <dgm:cxn modelId="{A40D4321-4957-4EAE-B735-DC43999526E8}" type="presOf" srcId="{82C0B2D6-1D44-4A08-ABA0-C7A987B66711}" destId="{BA965995-7EDC-448C-9CE8-24CD28F7D47D}" srcOrd="0" destOrd="0" presId="urn:microsoft.com/office/officeart/2005/8/layout/vList2"/>
    <dgm:cxn modelId="{DD1BE830-DE5F-4FE7-ADCE-E79AFF5888BD}" type="presOf" srcId="{BEBA4B11-7A59-4F86-96E0-49FFAA2E34C3}" destId="{33A7027F-24DE-48E1-9D4D-1FE12FF336CB}" srcOrd="0" destOrd="0" presId="urn:microsoft.com/office/officeart/2005/8/layout/vList2"/>
    <dgm:cxn modelId="{9512865D-AD6E-449A-96A1-64BCE71D1C25}" srcId="{09BEDE84-8E54-41A0-BD7E-DB5EDB232812}" destId="{BEBA4B11-7A59-4F86-96E0-49FFAA2E34C3}" srcOrd="3" destOrd="0" parTransId="{472B5615-0CD6-41CF-B765-FF3D92220625}" sibTransId="{19D94C1B-6E85-430E-8182-EEBDEEE0A083}"/>
    <dgm:cxn modelId="{053B1446-353B-4965-A1E3-C534750BCB76}" type="presOf" srcId="{EC555795-C06B-48BD-8761-350244B91628}" destId="{FD444B98-3F1C-47A3-8EFE-0ED0FC701BFB}" srcOrd="0" destOrd="0" presId="urn:microsoft.com/office/officeart/2005/8/layout/vList2"/>
    <dgm:cxn modelId="{A0118F67-3D8C-4912-A223-32F8F3C574DB}" srcId="{09BEDE84-8E54-41A0-BD7E-DB5EDB232812}" destId="{82C0B2D6-1D44-4A08-ABA0-C7A987B66711}" srcOrd="0" destOrd="0" parTransId="{50088A9A-857F-4F7B-8A50-997C23BF3A6C}" sibTransId="{D40D233A-CBF2-4FB6-84E0-43E310668B5C}"/>
    <dgm:cxn modelId="{837DDD76-07D9-4FE4-9B39-FF0B3D67449D}" srcId="{09BEDE84-8E54-41A0-BD7E-DB5EDB232812}" destId="{EC555795-C06B-48BD-8761-350244B91628}" srcOrd="2" destOrd="0" parTransId="{D1348254-DEA3-4FB3-BB5C-F2C203B1E9C7}" sibTransId="{C0481E85-73AB-419B-A6C9-768E8F3EE586}"/>
    <dgm:cxn modelId="{65EA79A4-222E-42F6-8BCA-65EBA3B42FBC}" type="presOf" srcId="{09BEDE84-8E54-41A0-BD7E-DB5EDB232812}" destId="{B9652C26-DC53-4254-B112-20D119E165AF}" srcOrd="0" destOrd="0" presId="urn:microsoft.com/office/officeart/2005/8/layout/vList2"/>
    <dgm:cxn modelId="{287C51F0-A3E1-4E62-B618-50D7AA39190F}" type="presOf" srcId="{4BE360C8-9E4B-49E9-B8EF-C4451138E93F}" destId="{448ADF3A-FF2D-459A-8467-6B16718C7EC8}" srcOrd="0" destOrd="0" presId="urn:microsoft.com/office/officeart/2005/8/layout/vList2"/>
    <dgm:cxn modelId="{F4CFC17C-5069-43AC-9AD9-C4902042D03A}" type="presParOf" srcId="{B9652C26-DC53-4254-B112-20D119E165AF}" destId="{BA965995-7EDC-448C-9CE8-24CD28F7D47D}" srcOrd="0" destOrd="0" presId="urn:microsoft.com/office/officeart/2005/8/layout/vList2"/>
    <dgm:cxn modelId="{59123C51-F29C-4B67-8F82-F86A2D55B51A}" type="presParOf" srcId="{B9652C26-DC53-4254-B112-20D119E165AF}" destId="{F97341BC-843B-46D8-AE65-85CCC842957E}" srcOrd="1" destOrd="0" presId="urn:microsoft.com/office/officeart/2005/8/layout/vList2"/>
    <dgm:cxn modelId="{93FF3EA9-82FA-4F3D-81A4-63EF4C95883F}" type="presParOf" srcId="{B9652C26-DC53-4254-B112-20D119E165AF}" destId="{448ADF3A-FF2D-459A-8467-6B16718C7EC8}" srcOrd="2" destOrd="0" presId="urn:microsoft.com/office/officeart/2005/8/layout/vList2"/>
    <dgm:cxn modelId="{7E7AD8AA-9685-4FEE-A124-AD6027FDDEF2}" type="presParOf" srcId="{B9652C26-DC53-4254-B112-20D119E165AF}" destId="{C2166333-5B8C-4B07-9C6F-7837CD87C61C}" srcOrd="3" destOrd="0" presId="urn:microsoft.com/office/officeart/2005/8/layout/vList2"/>
    <dgm:cxn modelId="{FCC6F3CA-1CAD-4D61-950F-DE86D9A0CB95}" type="presParOf" srcId="{B9652C26-DC53-4254-B112-20D119E165AF}" destId="{FD444B98-3F1C-47A3-8EFE-0ED0FC701BFB}" srcOrd="4" destOrd="0" presId="urn:microsoft.com/office/officeart/2005/8/layout/vList2"/>
    <dgm:cxn modelId="{C8E80C45-158B-414F-B12E-9D47A4AFBF76}" type="presParOf" srcId="{B9652C26-DC53-4254-B112-20D119E165AF}" destId="{981EB343-8B0F-4D38-A399-E66ADA996829}" srcOrd="5" destOrd="0" presId="urn:microsoft.com/office/officeart/2005/8/layout/vList2"/>
    <dgm:cxn modelId="{45DEF86E-4E7C-4E87-A55B-7EE71E4B150A}" type="presParOf" srcId="{B9652C26-DC53-4254-B112-20D119E165AF}" destId="{33A7027F-24DE-48E1-9D4D-1FE12FF336CB}"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05B711D-B8CF-4A0A-979A-95D3D5D3BDA7}"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DC3D26C3-C0EF-45E1-8289-56AD76195B2D}">
      <dgm:prSet/>
      <dgm:spPr/>
      <dgm:t>
        <a:bodyPr/>
        <a:lstStyle/>
        <a:p>
          <a:r>
            <a:rPr lang="en-US" dirty="0"/>
            <a:t>The balance of these chapters deals with the detailed blessings of the various tribes by Jacob in the form of a long poem.</a:t>
          </a:r>
        </a:p>
      </dgm:t>
    </dgm:pt>
    <dgm:pt modelId="{DE529C62-536D-4ED5-981D-62E938227010}" type="parTrans" cxnId="{4141CD98-8189-4CE1-9332-B6D7C8619D95}">
      <dgm:prSet/>
      <dgm:spPr/>
      <dgm:t>
        <a:bodyPr/>
        <a:lstStyle/>
        <a:p>
          <a:endParaRPr lang="en-US"/>
        </a:p>
      </dgm:t>
    </dgm:pt>
    <dgm:pt modelId="{726F381C-2F38-4835-AFF6-BFB7CB5DA39A}" type="sibTrans" cxnId="{4141CD98-8189-4CE1-9332-B6D7C8619D95}">
      <dgm:prSet/>
      <dgm:spPr/>
      <dgm:t>
        <a:bodyPr/>
        <a:lstStyle/>
        <a:p>
          <a:endParaRPr lang="en-US"/>
        </a:p>
      </dgm:t>
    </dgm:pt>
    <dgm:pt modelId="{ABA8D334-711B-4DC7-97D3-66655BB5A8A8}">
      <dgm:prSet/>
      <dgm:spPr/>
      <dgm:t>
        <a:bodyPr/>
        <a:lstStyle/>
        <a:p>
          <a:r>
            <a:rPr lang="en-US" dirty="0"/>
            <a:t>The verses explain the reasons for the rejection of some of the sons and the fates, some good and bad of the tribes that will descend for each of the off spring.</a:t>
          </a:r>
        </a:p>
      </dgm:t>
    </dgm:pt>
    <dgm:pt modelId="{4CABB0F1-5FAE-420C-A59A-034F207BBE2F}" type="parTrans" cxnId="{9AAE5D88-A5C1-4971-A7A3-38F6915C1008}">
      <dgm:prSet/>
      <dgm:spPr/>
      <dgm:t>
        <a:bodyPr/>
        <a:lstStyle/>
        <a:p>
          <a:endParaRPr lang="en-US"/>
        </a:p>
      </dgm:t>
    </dgm:pt>
    <dgm:pt modelId="{46B23193-09A2-403F-A1FA-CF35C7C9389F}" type="sibTrans" cxnId="{9AAE5D88-A5C1-4971-A7A3-38F6915C1008}">
      <dgm:prSet/>
      <dgm:spPr/>
      <dgm:t>
        <a:bodyPr/>
        <a:lstStyle/>
        <a:p>
          <a:endParaRPr lang="en-US"/>
        </a:p>
      </dgm:t>
    </dgm:pt>
    <dgm:pt modelId="{143FC52A-A014-4A29-BAE7-A358893513B0}" type="pres">
      <dgm:prSet presAssocID="{705B711D-B8CF-4A0A-979A-95D3D5D3BDA7}" presName="linear" presStyleCnt="0">
        <dgm:presLayoutVars>
          <dgm:animLvl val="lvl"/>
          <dgm:resizeHandles val="exact"/>
        </dgm:presLayoutVars>
      </dgm:prSet>
      <dgm:spPr/>
    </dgm:pt>
    <dgm:pt modelId="{3ED58757-57BA-48F2-8F70-8C5C18526F7A}" type="pres">
      <dgm:prSet presAssocID="{DC3D26C3-C0EF-45E1-8289-56AD76195B2D}" presName="parentText" presStyleLbl="node1" presStyleIdx="0" presStyleCnt="2">
        <dgm:presLayoutVars>
          <dgm:chMax val="0"/>
          <dgm:bulletEnabled val="1"/>
        </dgm:presLayoutVars>
      </dgm:prSet>
      <dgm:spPr/>
    </dgm:pt>
    <dgm:pt modelId="{C96BAA08-8890-414E-AFC8-84293BD14216}" type="pres">
      <dgm:prSet presAssocID="{726F381C-2F38-4835-AFF6-BFB7CB5DA39A}" presName="spacer" presStyleCnt="0"/>
      <dgm:spPr/>
    </dgm:pt>
    <dgm:pt modelId="{3135850E-562C-4615-9425-D3A12C4567A8}" type="pres">
      <dgm:prSet presAssocID="{ABA8D334-711B-4DC7-97D3-66655BB5A8A8}" presName="parentText" presStyleLbl="node1" presStyleIdx="1" presStyleCnt="2">
        <dgm:presLayoutVars>
          <dgm:chMax val="0"/>
          <dgm:bulletEnabled val="1"/>
        </dgm:presLayoutVars>
      </dgm:prSet>
      <dgm:spPr/>
    </dgm:pt>
  </dgm:ptLst>
  <dgm:cxnLst>
    <dgm:cxn modelId="{932C8029-9C82-4B07-9829-37E9D6EA7647}" type="presOf" srcId="{ABA8D334-711B-4DC7-97D3-66655BB5A8A8}" destId="{3135850E-562C-4615-9425-D3A12C4567A8}" srcOrd="0" destOrd="0" presId="urn:microsoft.com/office/officeart/2005/8/layout/vList2"/>
    <dgm:cxn modelId="{9AAE5D88-A5C1-4971-A7A3-38F6915C1008}" srcId="{705B711D-B8CF-4A0A-979A-95D3D5D3BDA7}" destId="{ABA8D334-711B-4DC7-97D3-66655BB5A8A8}" srcOrd="1" destOrd="0" parTransId="{4CABB0F1-5FAE-420C-A59A-034F207BBE2F}" sibTransId="{46B23193-09A2-403F-A1FA-CF35C7C9389F}"/>
    <dgm:cxn modelId="{4141CD98-8189-4CE1-9332-B6D7C8619D95}" srcId="{705B711D-B8CF-4A0A-979A-95D3D5D3BDA7}" destId="{DC3D26C3-C0EF-45E1-8289-56AD76195B2D}" srcOrd="0" destOrd="0" parTransId="{DE529C62-536D-4ED5-981D-62E938227010}" sibTransId="{726F381C-2F38-4835-AFF6-BFB7CB5DA39A}"/>
    <dgm:cxn modelId="{AF4AC2A1-8AA8-410A-989A-640E2E6B4A7B}" type="presOf" srcId="{DC3D26C3-C0EF-45E1-8289-56AD76195B2D}" destId="{3ED58757-57BA-48F2-8F70-8C5C18526F7A}" srcOrd="0" destOrd="0" presId="urn:microsoft.com/office/officeart/2005/8/layout/vList2"/>
    <dgm:cxn modelId="{967A13A8-6DD3-41E5-B34B-416BE74CC8E3}" type="presOf" srcId="{705B711D-B8CF-4A0A-979A-95D3D5D3BDA7}" destId="{143FC52A-A014-4A29-BAE7-A358893513B0}" srcOrd="0" destOrd="0" presId="urn:microsoft.com/office/officeart/2005/8/layout/vList2"/>
    <dgm:cxn modelId="{386BFC48-EBBF-4EDC-B35E-A15179032C75}" type="presParOf" srcId="{143FC52A-A014-4A29-BAE7-A358893513B0}" destId="{3ED58757-57BA-48F2-8F70-8C5C18526F7A}" srcOrd="0" destOrd="0" presId="urn:microsoft.com/office/officeart/2005/8/layout/vList2"/>
    <dgm:cxn modelId="{C9749C9A-AF18-4902-8796-CFD66F712706}" type="presParOf" srcId="{143FC52A-A014-4A29-BAE7-A358893513B0}" destId="{C96BAA08-8890-414E-AFC8-84293BD14216}" srcOrd="1" destOrd="0" presId="urn:microsoft.com/office/officeart/2005/8/layout/vList2"/>
    <dgm:cxn modelId="{F2665DDE-22BB-47A0-A204-28974FEEF2AF}" type="presParOf" srcId="{143FC52A-A014-4A29-BAE7-A358893513B0}" destId="{3135850E-562C-4615-9425-D3A12C4567A8}"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9097E84-6A13-499B-B556-EA31E4DDAAA6}" type="doc">
      <dgm:prSet loTypeId="urn:microsoft.com/office/officeart/2008/layout/LinedList" loCatId="list" qsTypeId="urn:microsoft.com/office/officeart/2005/8/quickstyle/simple2" qsCatId="simple" csTypeId="urn:microsoft.com/office/officeart/2005/8/colors/colorful5" csCatId="colorful"/>
      <dgm:spPr/>
      <dgm:t>
        <a:bodyPr/>
        <a:lstStyle/>
        <a:p>
          <a:endParaRPr lang="en-US"/>
        </a:p>
      </dgm:t>
    </dgm:pt>
    <dgm:pt modelId="{38E5B5BE-75F0-4F75-8AC6-23BDB65C3F86}">
      <dgm:prSet/>
      <dgm:spPr/>
      <dgm:t>
        <a:bodyPr/>
        <a:lstStyle/>
        <a:p>
          <a:r>
            <a:rPr lang="en-US" dirty="0"/>
            <a:t>The reading omits the actual death of Jacob now Israel which was accompanied by a long series of prophetic blessings.</a:t>
          </a:r>
        </a:p>
      </dgm:t>
    </dgm:pt>
    <dgm:pt modelId="{C3D4AFDF-E1CE-46B6-8A9B-630C32016D9F}" type="parTrans" cxnId="{994F3F19-50CA-41EE-8A3E-DE2CA01496A4}">
      <dgm:prSet/>
      <dgm:spPr/>
      <dgm:t>
        <a:bodyPr/>
        <a:lstStyle/>
        <a:p>
          <a:endParaRPr lang="en-US"/>
        </a:p>
      </dgm:t>
    </dgm:pt>
    <dgm:pt modelId="{5CAB5818-E416-42C7-80E1-5AAC436702D6}" type="sibTrans" cxnId="{994F3F19-50CA-41EE-8A3E-DE2CA01496A4}">
      <dgm:prSet/>
      <dgm:spPr/>
      <dgm:t>
        <a:bodyPr/>
        <a:lstStyle/>
        <a:p>
          <a:endParaRPr lang="en-US"/>
        </a:p>
      </dgm:t>
    </dgm:pt>
    <dgm:pt modelId="{01DE2B82-4861-4A47-B4E7-1780E735BE4D}">
      <dgm:prSet/>
      <dgm:spPr/>
      <dgm:t>
        <a:bodyPr/>
        <a:lstStyle/>
        <a:p>
          <a:r>
            <a:rPr lang="en-US" dirty="0"/>
            <a:t>Joseph is allowed to return his father to his own tomb in Canaan after he is embalmed. </a:t>
          </a:r>
        </a:p>
      </dgm:t>
    </dgm:pt>
    <dgm:pt modelId="{37B0AD05-642C-4EAA-9AEB-5457B054D81B}" type="parTrans" cxnId="{A67DBBAD-F557-402E-9F8A-7EBBF5E128F2}">
      <dgm:prSet/>
      <dgm:spPr/>
      <dgm:t>
        <a:bodyPr/>
        <a:lstStyle/>
        <a:p>
          <a:endParaRPr lang="en-US"/>
        </a:p>
      </dgm:t>
    </dgm:pt>
    <dgm:pt modelId="{02627DEE-C013-47B3-9BE8-B0044DDB3989}" type="sibTrans" cxnId="{A67DBBAD-F557-402E-9F8A-7EBBF5E128F2}">
      <dgm:prSet/>
      <dgm:spPr/>
      <dgm:t>
        <a:bodyPr/>
        <a:lstStyle/>
        <a:p>
          <a:endParaRPr lang="en-US"/>
        </a:p>
      </dgm:t>
    </dgm:pt>
    <dgm:pt modelId="{AC485B37-DE8B-4EE6-AC9B-819853FF2F54}">
      <dgm:prSet/>
      <dgm:spPr/>
      <dgm:t>
        <a:bodyPr/>
        <a:lstStyle/>
        <a:p>
          <a:r>
            <a:rPr lang="en-US" dirty="0"/>
            <a:t>The text starts after the return, which means this was perhaps months after the death.</a:t>
          </a:r>
        </a:p>
      </dgm:t>
    </dgm:pt>
    <dgm:pt modelId="{9515E981-DCC3-47E9-9465-563CE1D56119}" type="parTrans" cxnId="{53238BB2-432D-4914-9B54-36780F2478C6}">
      <dgm:prSet/>
      <dgm:spPr/>
      <dgm:t>
        <a:bodyPr/>
        <a:lstStyle/>
        <a:p>
          <a:endParaRPr lang="en-US"/>
        </a:p>
      </dgm:t>
    </dgm:pt>
    <dgm:pt modelId="{089110A9-8C2C-4D67-89B8-90DEEABF336C}" type="sibTrans" cxnId="{53238BB2-432D-4914-9B54-36780F2478C6}">
      <dgm:prSet/>
      <dgm:spPr/>
      <dgm:t>
        <a:bodyPr/>
        <a:lstStyle/>
        <a:p>
          <a:endParaRPr lang="en-US"/>
        </a:p>
      </dgm:t>
    </dgm:pt>
    <dgm:pt modelId="{6A893BD6-ACD3-470C-8D9D-A50D8D1D82A4}" type="pres">
      <dgm:prSet presAssocID="{29097E84-6A13-499B-B556-EA31E4DDAAA6}" presName="vert0" presStyleCnt="0">
        <dgm:presLayoutVars>
          <dgm:dir/>
          <dgm:animOne val="branch"/>
          <dgm:animLvl val="lvl"/>
        </dgm:presLayoutVars>
      </dgm:prSet>
      <dgm:spPr/>
    </dgm:pt>
    <dgm:pt modelId="{22EDF6A8-1E7F-46A4-96BF-1C833534F93F}" type="pres">
      <dgm:prSet presAssocID="{38E5B5BE-75F0-4F75-8AC6-23BDB65C3F86}" presName="thickLine" presStyleLbl="alignNode1" presStyleIdx="0" presStyleCnt="3"/>
      <dgm:spPr/>
    </dgm:pt>
    <dgm:pt modelId="{5597C8E0-7823-4470-AB2D-D42290312782}" type="pres">
      <dgm:prSet presAssocID="{38E5B5BE-75F0-4F75-8AC6-23BDB65C3F86}" presName="horz1" presStyleCnt="0"/>
      <dgm:spPr/>
    </dgm:pt>
    <dgm:pt modelId="{6BB5CBCB-F4F5-48C9-8A6F-FE0108B1862D}" type="pres">
      <dgm:prSet presAssocID="{38E5B5BE-75F0-4F75-8AC6-23BDB65C3F86}" presName="tx1" presStyleLbl="revTx" presStyleIdx="0" presStyleCnt="3"/>
      <dgm:spPr/>
    </dgm:pt>
    <dgm:pt modelId="{86C67B35-563B-4E90-BA69-DCE30E082075}" type="pres">
      <dgm:prSet presAssocID="{38E5B5BE-75F0-4F75-8AC6-23BDB65C3F86}" presName="vert1" presStyleCnt="0"/>
      <dgm:spPr/>
    </dgm:pt>
    <dgm:pt modelId="{566C336C-F4B3-44F8-BBD1-42E071AC7068}" type="pres">
      <dgm:prSet presAssocID="{01DE2B82-4861-4A47-B4E7-1780E735BE4D}" presName="thickLine" presStyleLbl="alignNode1" presStyleIdx="1" presStyleCnt="3"/>
      <dgm:spPr/>
    </dgm:pt>
    <dgm:pt modelId="{4B387B80-9BA7-4257-966A-13FFE621630F}" type="pres">
      <dgm:prSet presAssocID="{01DE2B82-4861-4A47-B4E7-1780E735BE4D}" presName="horz1" presStyleCnt="0"/>
      <dgm:spPr/>
    </dgm:pt>
    <dgm:pt modelId="{1C042BA2-020D-45B0-A9C8-F4DA31255E1C}" type="pres">
      <dgm:prSet presAssocID="{01DE2B82-4861-4A47-B4E7-1780E735BE4D}" presName="tx1" presStyleLbl="revTx" presStyleIdx="1" presStyleCnt="3"/>
      <dgm:spPr/>
    </dgm:pt>
    <dgm:pt modelId="{44C9B418-94DB-465B-BCF7-AF57E7CCE638}" type="pres">
      <dgm:prSet presAssocID="{01DE2B82-4861-4A47-B4E7-1780E735BE4D}" presName="vert1" presStyleCnt="0"/>
      <dgm:spPr/>
    </dgm:pt>
    <dgm:pt modelId="{D94D6DDE-8084-4EEA-B1AB-1CF2D3FD6561}" type="pres">
      <dgm:prSet presAssocID="{AC485B37-DE8B-4EE6-AC9B-819853FF2F54}" presName="thickLine" presStyleLbl="alignNode1" presStyleIdx="2" presStyleCnt="3"/>
      <dgm:spPr/>
    </dgm:pt>
    <dgm:pt modelId="{23BB332F-E13C-44A1-A6CF-BFE6B13EF58E}" type="pres">
      <dgm:prSet presAssocID="{AC485B37-DE8B-4EE6-AC9B-819853FF2F54}" presName="horz1" presStyleCnt="0"/>
      <dgm:spPr/>
    </dgm:pt>
    <dgm:pt modelId="{F00D9960-73D2-4FF3-9F1A-064D0E18E595}" type="pres">
      <dgm:prSet presAssocID="{AC485B37-DE8B-4EE6-AC9B-819853FF2F54}" presName="tx1" presStyleLbl="revTx" presStyleIdx="2" presStyleCnt="3"/>
      <dgm:spPr/>
    </dgm:pt>
    <dgm:pt modelId="{7306B060-6C91-4D88-B2E2-59D0E6111DAC}" type="pres">
      <dgm:prSet presAssocID="{AC485B37-DE8B-4EE6-AC9B-819853FF2F54}" presName="vert1" presStyleCnt="0"/>
      <dgm:spPr/>
    </dgm:pt>
  </dgm:ptLst>
  <dgm:cxnLst>
    <dgm:cxn modelId="{8323D404-89ED-400D-9482-78899559E2E7}" type="presOf" srcId="{AC485B37-DE8B-4EE6-AC9B-819853FF2F54}" destId="{F00D9960-73D2-4FF3-9F1A-064D0E18E595}" srcOrd="0" destOrd="0" presId="urn:microsoft.com/office/officeart/2008/layout/LinedList"/>
    <dgm:cxn modelId="{70383518-0E76-4AA5-8C4B-38C64DC5F7B3}" type="presOf" srcId="{29097E84-6A13-499B-B556-EA31E4DDAAA6}" destId="{6A893BD6-ACD3-470C-8D9D-A50D8D1D82A4}" srcOrd="0" destOrd="0" presId="urn:microsoft.com/office/officeart/2008/layout/LinedList"/>
    <dgm:cxn modelId="{994F3F19-50CA-41EE-8A3E-DE2CA01496A4}" srcId="{29097E84-6A13-499B-B556-EA31E4DDAAA6}" destId="{38E5B5BE-75F0-4F75-8AC6-23BDB65C3F86}" srcOrd="0" destOrd="0" parTransId="{C3D4AFDF-E1CE-46B6-8A9B-630C32016D9F}" sibTransId="{5CAB5818-E416-42C7-80E1-5AAC436702D6}"/>
    <dgm:cxn modelId="{3F65F732-C677-4302-BD13-7EA48384FD09}" type="presOf" srcId="{38E5B5BE-75F0-4F75-8AC6-23BDB65C3F86}" destId="{6BB5CBCB-F4F5-48C9-8A6F-FE0108B1862D}" srcOrd="0" destOrd="0" presId="urn:microsoft.com/office/officeart/2008/layout/LinedList"/>
    <dgm:cxn modelId="{26541DA0-81A7-42F4-838A-F6E4608812BE}" type="presOf" srcId="{01DE2B82-4861-4A47-B4E7-1780E735BE4D}" destId="{1C042BA2-020D-45B0-A9C8-F4DA31255E1C}" srcOrd="0" destOrd="0" presId="urn:microsoft.com/office/officeart/2008/layout/LinedList"/>
    <dgm:cxn modelId="{A67DBBAD-F557-402E-9F8A-7EBBF5E128F2}" srcId="{29097E84-6A13-499B-B556-EA31E4DDAAA6}" destId="{01DE2B82-4861-4A47-B4E7-1780E735BE4D}" srcOrd="1" destOrd="0" parTransId="{37B0AD05-642C-4EAA-9AEB-5457B054D81B}" sibTransId="{02627DEE-C013-47B3-9BE8-B0044DDB3989}"/>
    <dgm:cxn modelId="{53238BB2-432D-4914-9B54-36780F2478C6}" srcId="{29097E84-6A13-499B-B556-EA31E4DDAAA6}" destId="{AC485B37-DE8B-4EE6-AC9B-819853FF2F54}" srcOrd="2" destOrd="0" parTransId="{9515E981-DCC3-47E9-9465-563CE1D56119}" sibTransId="{089110A9-8C2C-4D67-89B8-90DEEABF336C}"/>
    <dgm:cxn modelId="{DF792B4E-F031-4CD7-88F7-0A958DED3016}" type="presParOf" srcId="{6A893BD6-ACD3-470C-8D9D-A50D8D1D82A4}" destId="{22EDF6A8-1E7F-46A4-96BF-1C833534F93F}" srcOrd="0" destOrd="0" presId="urn:microsoft.com/office/officeart/2008/layout/LinedList"/>
    <dgm:cxn modelId="{8280A941-766A-4C78-9F53-368186259A3C}" type="presParOf" srcId="{6A893BD6-ACD3-470C-8D9D-A50D8D1D82A4}" destId="{5597C8E0-7823-4470-AB2D-D42290312782}" srcOrd="1" destOrd="0" presId="urn:microsoft.com/office/officeart/2008/layout/LinedList"/>
    <dgm:cxn modelId="{63EAF642-C64B-4D0C-9903-D58EDCE2843E}" type="presParOf" srcId="{5597C8E0-7823-4470-AB2D-D42290312782}" destId="{6BB5CBCB-F4F5-48C9-8A6F-FE0108B1862D}" srcOrd="0" destOrd="0" presId="urn:microsoft.com/office/officeart/2008/layout/LinedList"/>
    <dgm:cxn modelId="{461C74E8-D248-499B-B2C7-EB2BDFCA65FE}" type="presParOf" srcId="{5597C8E0-7823-4470-AB2D-D42290312782}" destId="{86C67B35-563B-4E90-BA69-DCE30E082075}" srcOrd="1" destOrd="0" presId="urn:microsoft.com/office/officeart/2008/layout/LinedList"/>
    <dgm:cxn modelId="{B08C1571-5040-4DBD-AC0C-B34E35693B03}" type="presParOf" srcId="{6A893BD6-ACD3-470C-8D9D-A50D8D1D82A4}" destId="{566C336C-F4B3-44F8-BBD1-42E071AC7068}" srcOrd="2" destOrd="0" presId="urn:microsoft.com/office/officeart/2008/layout/LinedList"/>
    <dgm:cxn modelId="{64BFEE62-958B-4240-BBA1-60B8C3E0BD36}" type="presParOf" srcId="{6A893BD6-ACD3-470C-8D9D-A50D8D1D82A4}" destId="{4B387B80-9BA7-4257-966A-13FFE621630F}" srcOrd="3" destOrd="0" presId="urn:microsoft.com/office/officeart/2008/layout/LinedList"/>
    <dgm:cxn modelId="{03C2C026-ADEE-4E6E-9849-DAB28B81EA58}" type="presParOf" srcId="{4B387B80-9BA7-4257-966A-13FFE621630F}" destId="{1C042BA2-020D-45B0-A9C8-F4DA31255E1C}" srcOrd="0" destOrd="0" presId="urn:microsoft.com/office/officeart/2008/layout/LinedList"/>
    <dgm:cxn modelId="{639F2F06-A6F4-4123-BEA4-868D91327D7C}" type="presParOf" srcId="{4B387B80-9BA7-4257-966A-13FFE621630F}" destId="{44C9B418-94DB-465B-BCF7-AF57E7CCE638}" srcOrd="1" destOrd="0" presId="urn:microsoft.com/office/officeart/2008/layout/LinedList"/>
    <dgm:cxn modelId="{1128C3A0-F496-4C3A-AD88-F442BFF55C79}" type="presParOf" srcId="{6A893BD6-ACD3-470C-8D9D-A50D8D1D82A4}" destId="{D94D6DDE-8084-4EEA-B1AB-1CF2D3FD6561}" srcOrd="4" destOrd="0" presId="urn:microsoft.com/office/officeart/2008/layout/LinedList"/>
    <dgm:cxn modelId="{77FDC725-9231-479E-ABFA-C75D32E94F1A}" type="presParOf" srcId="{6A893BD6-ACD3-470C-8D9D-A50D8D1D82A4}" destId="{23BB332F-E13C-44A1-A6CF-BFE6B13EF58E}" srcOrd="5" destOrd="0" presId="urn:microsoft.com/office/officeart/2008/layout/LinedList"/>
    <dgm:cxn modelId="{CA37B9ED-68E2-467B-AB5E-933A8CCB01D2}" type="presParOf" srcId="{23BB332F-E13C-44A1-A6CF-BFE6B13EF58E}" destId="{F00D9960-73D2-4FF3-9F1A-064D0E18E595}" srcOrd="0" destOrd="0" presId="urn:microsoft.com/office/officeart/2008/layout/LinedList"/>
    <dgm:cxn modelId="{08DDAEC9-13B8-4B13-ADAC-37CC8957BD70}" type="presParOf" srcId="{23BB332F-E13C-44A1-A6CF-BFE6B13EF58E}" destId="{7306B060-6C91-4D88-B2E2-59D0E6111DAC}"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DAFDBB6-BC0E-461E-8BF4-8B3980ADCDC3}" type="doc">
      <dgm:prSet loTypeId="urn:microsoft.com/office/officeart/2008/layout/LinedList" loCatId="list" qsTypeId="urn:microsoft.com/office/officeart/2005/8/quickstyle/simple4" qsCatId="simple" csTypeId="urn:microsoft.com/office/officeart/2005/8/colors/colorful5" csCatId="colorful" phldr="1"/>
      <dgm:spPr/>
      <dgm:t>
        <a:bodyPr/>
        <a:lstStyle/>
        <a:p>
          <a:endParaRPr lang="en-US"/>
        </a:p>
      </dgm:t>
    </dgm:pt>
    <dgm:pt modelId="{13003532-EBB7-4037-A650-9A19B271D719}">
      <dgm:prSet/>
      <dgm:spPr/>
      <dgm:t>
        <a:bodyPr/>
        <a:lstStyle/>
        <a:p>
          <a:r>
            <a:rPr lang="en-US" dirty="0"/>
            <a:t>The text is a recapitulation of the earlier theme of forgiveness and the ability of God to use an evil event for a good end.</a:t>
          </a:r>
        </a:p>
      </dgm:t>
    </dgm:pt>
    <dgm:pt modelId="{D765B2B4-A49F-4D05-A2B3-F4730EA586A8}" type="parTrans" cxnId="{C07C6EBB-9CA2-470C-8860-AE1591392848}">
      <dgm:prSet/>
      <dgm:spPr/>
      <dgm:t>
        <a:bodyPr/>
        <a:lstStyle/>
        <a:p>
          <a:endParaRPr lang="en-US"/>
        </a:p>
      </dgm:t>
    </dgm:pt>
    <dgm:pt modelId="{81000479-5B15-49C1-A70F-12CC0AE75566}" type="sibTrans" cxnId="{C07C6EBB-9CA2-470C-8860-AE1591392848}">
      <dgm:prSet/>
      <dgm:spPr/>
      <dgm:t>
        <a:bodyPr/>
        <a:lstStyle/>
        <a:p>
          <a:endParaRPr lang="en-US"/>
        </a:p>
      </dgm:t>
    </dgm:pt>
    <dgm:pt modelId="{79AF6BA9-1A49-4913-B832-BF0093840A7C}">
      <dgm:prSet/>
      <dgm:spPr/>
      <dgm:t>
        <a:bodyPr/>
        <a:lstStyle/>
        <a:p>
          <a:r>
            <a:rPr lang="en-US" dirty="0"/>
            <a:t>The irony is that Joseph famous for his ability to interpret dreams and people would be fooled by his brothers’ obvious and ham-handed lie.</a:t>
          </a:r>
        </a:p>
      </dgm:t>
    </dgm:pt>
    <dgm:pt modelId="{356F2771-ACF2-4D15-BE7F-468BF0C610C6}" type="parTrans" cxnId="{EF32CDF5-9082-4DBF-B176-8BB949C37F66}">
      <dgm:prSet/>
      <dgm:spPr/>
      <dgm:t>
        <a:bodyPr/>
        <a:lstStyle/>
        <a:p>
          <a:endParaRPr lang="en-US"/>
        </a:p>
      </dgm:t>
    </dgm:pt>
    <dgm:pt modelId="{DE856CD1-C1BB-4CD5-9445-82E082F03B71}" type="sibTrans" cxnId="{EF32CDF5-9082-4DBF-B176-8BB949C37F66}">
      <dgm:prSet/>
      <dgm:spPr/>
      <dgm:t>
        <a:bodyPr/>
        <a:lstStyle/>
        <a:p>
          <a:endParaRPr lang="en-US"/>
        </a:p>
      </dgm:t>
    </dgm:pt>
    <dgm:pt modelId="{63D80466-E792-4545-B3E8-B946474DB72A}">
      <dgm:prSet/>
      <dgm:spPr/>
      <dgm:t>
        <a:bodyPr/>
        <a:lstStyle/>
        <a:p>
          <a:r>
            <a:rPr lang="en-US" dirty="0"/>
            <a:t>It </a:t>
          </a:r>
          <a:r>
            <a:rPr lang="en-US"/>
            <a:t>should not be </a:t>
          </a:r>
          <a:r>
            <a:rPr lang="en-US" dirty="0"/>
            <a:t>lost that this scene also completes the dream that Joseph had and that was related to his brothers.</a:t>
          </a:r>
        </a:p>
      </dgm:t>
    </dgm:pt>
    <dgm:pt modelId="{A6C09F3C-07FC-438B-9771-85CB665FF284}" type="parTrans" cxnId="{1778D27F-6430-4197-BBB6-732495BD891F}">
      <dgm:prSet/>
      <dgm:spPr/>
      <dgm:t>
        <a:bodyPr/>
        <a:lstStyle/>
        <a:p>
          <a:endParaRPr lang="en-US"/>
        </a:p>
      </dgm:t>
    </dgm:pt>
    <dgm:pt modelId="{BEE2C27C-5A95-4616-B6A8-2854EF1B4238}" type="sibTrans" cxnId="{1778D27F-6430-4197-BBB6-732495BD891F}">
      <dgm:prSet/>
      <dgm:spPr/>
      <dgm:t>
        <a:bodyPr/>
        <a:lstStyle/>
        <a:p>
          <a:endParaRPr lang="en-US"/>
        </a:p>
      </dgm:t>
    </dgm:pt>
    <dgm:pt modelId="{B78C13FB-58FB-43BD-87D8-DF8A6A8DE862}">
      <dgm:prSet/>
      <dgm:spPr/>
      <dgm:t>
        <a:bodyPr/>
        <a:lstStyle/>
        <a:p>
          <a:r>
            <a:rPr lang="en-US" dirty="0"/>
            <a:t>Joseph is at peace as he now in a mature and complete way that all that had happened was the work of God.</a:t>
          </a:r>
        </a:p>
      </dgm:t>
    </dgm:pt>
    <dgm:pt modelId="{0DF90ECD-067A-4860-B8E6-A97DA01C1632}" type="parTrans" cxnId="{6B45C36F-CA0C-4A32-8AB4-61EEC80CBE96}">
      <dgm:prSet/>
      <dgm:spPr/>
      <dgm:t>
        <a:bodyPr/>
        <a:lstStyle/>
        <a:p>
          <a:endParaRPr lang="en-US"/>
        </a:p>
      </dgm:t>
    </dgm:pt>
    <dgm:pt modelId="{4854E7A8-0781-4C8B-A7E9-BADA7E2D5D40}" type="sibTrans" cxnId="{6B45C36F-CA0C-4A32-8AB4-61EEC80CBE96}">
      <dgm:prSet/>
      <dgm:spPr/>
      <dgm:t>
        <a:bodyPr/>
        <a:lstStyle/>
        <a:p>
          <a:endParaRPr lang="en-US"/>
        </a:p>
      </dgm:t>
    </dgm:pt>
    <dgm:pt modelId="{EAE6DE77-296C-4242-93E2-CD6020B8A300}">
      <dgm:prSet/>
      <dgm:spPr/>
      <dgm:t>
        <a:bodyPr/>
        <a:lstStyle/>
        <a:p>
          <a:r>
            <a:rPr lang="en-US" dirty="0"/>
            <a:t>The Chapter ends with God’s people in a secure place where they can become the people needed for the next phase, four hundred years in the future.</a:t>
          </a:r>
        </a:p>
      </dgm:t>
    </dgm:pt>
    <dgm:pt modelId="{5577B53B-5295-4214-BBD4-ABC4F2E3416D}" type="parTrans" cxnId="{0D5D6FE0-F11D-4964-A36F-5337DF9241AE}">
      <dgm:prSet/>
      <dgm:spPr/>
      <dgm:t>
        <a:bodyPr/>
        <a:lstStyle/>
        <a:p>
          <a:endParaRPr lang="en-US"/>
        </a:p>
      </dgm:t>
    </dgm:pt>
    <dgm:pt modelId="{083743BD-FB42-4402-B242-4810FF6F8E3D}" type="sibTrans" cxnId="{0D5D6FE0-F11D-4964-A36F-5337DF9241AE}">
      <dgm:prSet/>
      <dgm:spPr/>
      <dgm:t>
        <a:bodyPr/>
        <a:lstStyle/>
        <a:p>
          <a:endParaRPr lang="en-US"/>
        </a:p>
      </dgm:t>
    </dgm:pt>
    <dgm:pt modelId="{821AF810-DBAB-46B7-9FF8-C2DE7E1453F7}" type="pres">
      <dgm:prSet presAssocID="{6DAFDBB6-BC0E-461E-8BF4-8B3980ADCDC3}" presName="vert0" presStyleCnt="0">
        <dgm:presLayoutVars>
          <dgm:dir/>
          <dgm:animOne val="branch"/>
          <dgm:animLvl val="lvl"/>
        </dgm:presLayoutVars>
      </dgm:prSet>
      <dgm:spPr/>
    </dgm:pt>
    <dgm:pt modelId="{133A04BD-6391-4592-8CE2-9044C9F27D5A}" type="pres">
      <dgm:prSet presAssocID="{13003532-EBB7-4037-A650-9A19B271D719}" presName="thickLine" presStyleLbl="alignNode1" presStyleIdx="0" presStyleCnt="5"/>
      <dgm:spPr/>
    </dgm:pt>
    <dgm:pt modelId="{1C1E14FA-FCEF-4B5C-A1D9-EC062E4A4FB5}" type="pres">
      <dgm:prSet presAssocID="{13003532-EBB7-4037-A650-9A19B271D719}" presName="horz1" presStyleCnt="0"/>
      <dgm:spPr/>
    </dgm:pt>
    <dgm:pt modelId="{B09EC987-24F6-4AB8-8713-AB860C74DF14}" type="pres">
      <dgm:prSet presAssocID="{13003532-EBB7-4037-A650-9A19B271D719}" presName="tx1" presStyleLbl="revTx" presStyleIdx="0" presStyleCnt="5"/>
      <dgm:spPr/>
    </dgm:pt>
    <dgm:pt modelId="{77E5F81B-3310-4501-A956-F1E6E82F98D4}" type="pres">
      <dgm:prSet presAssocID="{13003532-EBB7-4037-A650-9A19B271D719}" presName="vert1" presStyleCnt="0"/>
      <dgm:spPr/>
    </dgm:pt>
    <dgm:pt modelId="{78F0831E-F8C6-44EC-A41D-B35897A891CB}" type="pres">
      <dgm:prSet presAssocID="{79AF6BA9-1A49-4913-B832-BF0093840A7C}" presName="thickLine" presStyleLbl="alignNode1" presStyleIdx="1" presStyleCnt="5"/>
      <dgm:spPr/>
    </dgm:pt>
    <dgm:pt modelId="{417E280D-16C5-4B7B-ACE0-4391BBB279D2}" type="pres">
      <dgm:prSet presAssocID="{79AF6BA9-1A49-4913-B832-BF0093840A7C}" presName="horz1" presStyleCnt="0"/>
      <dgm:spPr/>
    </dgm:pt>
    <dgm:pt modelId="{295E1568-036F-4337-8CBD-8388CCDF26CC}" type="pres">
      <dgm:prSet presAssocID="{79AF6BA9-1A49-4913-B832-BF0093840A7C}" presName="tx1" presStyleLbl="revTx" presStyleIdx="1" presStyleCnt="5"/>
      <dgm:spPr/>
    </dgm:pt>
    <dgm:pt modelId="{80E85DC7-C1E9-4DD0-BD38-E22BBBE368F3}" type="pres">
      <dgm:prSet presAssocID="{79AF6BA9-1A49-4913-B832-BF0093840A7C}" presName="vert1" presStyleCnt="0"/>
      <dgm:spPr/>
    </dgm:pt>
    <dgm:pt modelId="{5B7C899A-DB1F-448D-8415-9A6CB7275A0E}" type="pres">
      <dgm:prSet presAssocID="{63D80466-E792-4545-B3E8-B946474DB72A}" presName="thickLine" presStyleLbl="alignNode1" presStyleIdx="2" presStyleCnt="5"/>
      <dgm:spPr/>
    </dgm:pt>
    <dgm:pt modelId="{5BDAC51F-F24F-4E62-9853-1595D0AB63EA}" type="pres">
      <dgm:prSet presAssocID="{63D80466-E792-4545-B3E8-B946474DB72A}" presName="horz1" presStyleCnt="0"/>
      <dgm:spPr/>
    </dgm:pt>
    <dgm:pt modelId="{6D546C4F-5B17-411C-A01F-AF62462A3835}" type="pres">
      <dgm:prSet presAssocID="{63D80466-E792-4545-B3E8-B946474DB72A}" presName="tx1" presStyleLbl="revTx" presStyleIdx="2" presStyleCnt="5"/>
      <dgm:spPr/>
    </dgm:pt>
    <dgm:pt modelId="{1436AA66-73B3-4BE9-9C20-F8DEBCE27190}" type="pres">
      <dgm:prSet presAssocID="{63D80466-E792-4545-B3E8-B946474DB72A}" presName="vert1" presStyleCnt="0"/>
      <dgm:spPr/>
    </dgm:pt>
    <dgm:pt modelId="{D495901A-9176-4F5C-84A4-EAFDB553FE21}" type="pres">
      <dgm:prSet presAssocID="{B78C13FB-58FB-43BD-87D8-DF8A6A8DE862}" presName="thickLine" presStyleLbl="alignNode1" presStyleIdx="3" presStyleCnt="5"/>
      <dgm:spPr/>
    </dgm:pt>
    <dgm:pt modelId="{C4FF825C-9438-471D-8032-C624A69DE2AF}" type="pres">
      <dgm:prSet presAssocID="{B78C13FB-58FB-43BD-87D8-DF8A6A8DE862}" presName="horz1" presStyleCnt="0"/>
      <dgm:spPr/>
    </dgm:pt>
    <dgm:pt modelId="{888BF5AF-F387-41F2-8400-54A5F02BCA3C}" type="pres">
      <dgm:prSet presAssocID="{B78C13FB-58FB-43BD-87D8-DF8A6A8DE862}" presName="tx1" presStyleLbl="revTx" presStyleIdx="3" presStyleCnt="5"/>
      <dgm:spPr/>
    </dgm:pt>
    <dgm:pt modelId="{E7926EF3-BC37-4B21-B717-C5DE6258EF5F}" type="pres">
      <dgm:prSet presAssocID="{B78C13FB-58FB-43BD-87D8-DF8A6A8DE862}" presName="vert1" presStyleCnt="0"/>
      <dgm:spPr/>
    </dgm:pt>
    <dgm:pt modelId="{8DD804FD-4EE4-4711-9D7D-B8F716DF7D1B}" type="pres">
      <dgm:prSet presAssocID="{EAE6DE77-296C-4242-93E2-CD6020B8A300}" presName="thickLine" presStyleLbl="alignNode1" presStyleIdx="4" presStyleCnt="5"/>
      <dgm:spPr/>
    </dgm:pt>
    <dgm:pt modelId="{2E3FD2CE-7EF8-4A80-B035-756DC2BB9F19}" type="pres">
      <dgm:prSet presAssocID="{EAE6DE77-296C-4242-93E2-CD6020B8A300}" presName="horz1" presStyleCnt="0"/>
      <dgm:spPr/>
    </dgm:pt>
    <dgm:pt modelId="{D32DE99A-49BF-47BC-8C9B-281D908F4540}" type="pres">
      <dgm:prSet presAssocID="{EAE6DE77-296C-4242-93E2-CD6020B8A300}" presName="tx1" presStyleLbl="revTx" presStyleIdx="4" presStyleCnt="5"/>
      <dgm:spPr/>
    </dgm:pt>
    <dgm:pt modelId="{73537C51-50B1-43BE-83FA-54385D731E80}" type="pres">
      <dgm:prSet presAssocID="{EAE6DE77-296C-4242-93E2-CD6020B8A300}" presName="vert1" presStyleCnt="0"/>
      <dgm:spPr/>
    </dgm:pt>
  </dgm:ptLst>
  <dgm:cxnLst>
    <dgm:cxn modelId="{09008309-E8D7-4566-B302-D42665205EC9}" type="presOf" srcId="{6DAFDBB6-BC0E-461E-8BF4-8B3980ADCDC3}" destId="{821AF810-DBAB-46B7-9FF8-C2DE7E1453F7}" srcOrd="0" destOrd="0" presId="urn:microsoft.com/office/officeart/2008/layout/LinedList"/>
    <dgm:cxn modelId="{82663462-EE08-4FA1-9DFD-B4315CD19813}" type="presOf" srcId="{EAE6DE77-296C-4242-93E2-CD6020B8A300}" destId="{D32DE99A-49BF-47BC-8C9B-281D908F4540}" srcOrd="0" destOrd="0" presId="urn:microsoft.com/office/officeart/2008/layout/LinedList"/>
    <dgm:cxn modelId="{6B45C36F-CA0C-4A32-8AB4-61EEC80CBE96}" srcId="{6DAFDBB6-BC0E-461E-8BF4-8B3980ADCDC3}" destId="{B78C13FB-58FB-43BD-87D8-DF8A6A8DE862}" srcOrd="3" destOrd="0" parTransId="{0DF90ECD-067A-4860-B8E6-A97DA01C1632}" sibTransId="{4854E7A8-0781-4C8B-A7E9-BADA7E2D5D40}"/>
    <dgm:cxn modelId="{51C9327E-98F0-4193-95E7-D917EAF77A45}" type="presOf" srcId="{B78C13FB-58FB-43BD-87D8-DF8A6A8DE862}" destId="{888BF5AF-F387-41F2-8400-54A5F02BCA3C}" srcOrd="0" destOrd="0" presId="urn:microsoft.com/office/officeart/2008/layout/LinedList"/>
    <dgm:cxn modelId="{45A7227F-C768-4016-A006-3C13316B059B}" type="presOf" srcId="{63D80466-E792-4545-B3E8-B946474DB72A}" destId="{6D546C4F-5B17-411C-A01F-AF62462A3835}" srcOrd="0" destOrd="0" presId="urn:microsoft.com/office/officeart/2008/layout/LinedList"/>
    <dgm:cxn modelId="{1778D27F-6430-4197-BBB6-732495BD891F}" srcId="{6DAFDBB6-BC0E-461E-8BF4-8B3980ADCDC3}" destId="{63D80466-E792-4545-B3E8-B946474DB72A}" srcOrd="2" destOrd="0" parTransId="{A6C09F3C-07FC-438B-9771-85CB665FF284}" sibTransId="{BEE2C27C-5A95-4616-B6A8-2854EF1B4238}"/>
    <dgm:cxn modelId="{BFFC4899-D678-4C35-82DF-89B7FBC3B1BA}" type="presOf" srcId="{79AF6BA9-1A49-4913-B832-BF0093840A7C}" destId="{295E1568-036F-4337-8CBD-8388CCDF26CC}" srcOrd="0" destOrd="0" presId="urn:microsoft.com/office/officeart/2008/layout/LinedList"/>
    <dgm:cxn modelId="{C07C6EBB-9CA2-470C-8860-AE1591392848}" srcId="{6DAFDBB6-BC0E-461E-8BF4-8B3980ADCDC3}" destId="{13003532-EBB7-4037-A650-9A19B271D719}" srcOrd="0" destOrd="0" parTransId="{D765B2B4-A49F-4D05-A2B3-F4730EA586A8}" sibTransId="{81000479-5B15-49C1-A70F-12CC0AE75566}"/>
    <dgm:cxn modelId="{B11BF5D9-D62C-4E1C-944B-32365C989EB6}" type="presOf" srcId="{13003532-EBB7-4037-A650-9A19B271D719}" destId="{B09EC987-24F6-4AB8-8713-AB860C74DF14}" srcOrd="0" destOrd="0" presId="urn:microsoft.com/office/officeart/2008/layout/LinedList"/>
    <dgm:cxn modelId="{0D5D6FE0-F11D-4964-A36F-5337DF9241AE}" srcId="{6DAFDBB6-BC0E-461E-8BF4-8B3980ADCDC3}" destId="{EAE6DE77-296C-4242-93E2-CD6020B8A300}" srcOrd="4" destOrd="0" parTransId="{5577B53B-5295-4214-BBD4-ABC4F2E3416D}" sibTransId="{083743BD-FB42-4402-B242-4810FF6F8E3D}"/>
    <dgm:cxn modelId="{EF32CDF5-9082-4DBF-B176-8BB949C37F66}" srcId="{6DAFDBB6-BC0E-461E-8BF4-8B3980ADCDC3}" destId="{79AF6BA9-1A49-4913-B832-BF0093840A7C}" srcOrd="1" destOrd="0" parTransId="{356F2771-ACF2-4D15-BE7F-468BF0C610C6}" sibTransId="{DE856CD1-C1BB-4CD5-9445-82E082F03B71}"/>
    <dgm:cxn modelId="{DEA646C2-22BE-4545-BC96-4F34FABE45B1}" type="presParOf" srcId="{821AF810-DBAB-46B7-9FF8-C2DE7E1453F7}" destId="{133A04BD-6391-4592-8CE2-9044C9F27D5A}" srcOrd="0" destOrd="0" presId="urn:microsoft.com/office/officeart/2008/layout/LinedList"/>
    <dgm:cxn modelId="{295904E0-78DC-4E65-AF92-BEB24D3903FF}" type="presParOf" srcId="{821AF810-DBAB-46B7-9FF8-C2DE7E1453F7}" destId="{1C1E14FA-FCEF-4B5C-A1D9-EC062E4A4FB5}" srcOrd="1" destOrd="0" presId="urn:microsoft.com/office/officeart/2008/layout/LinedList"/>
    <dgm:cxn modelId="{1D2D6413-ECC5-4908-BD02-A6AB66FDFA67}" type="presParOf" srcId="{1C1E14FA-FCEF-4B5C-A1D9-EC062E4A4FB5}" destId="{B09EC987-24F6-4AB8-8713-AB860C74DF14}" srcOrd="0" destOrd="0" presId="urn:microsoft.com/office/officeart/2008/layout/LinedList"/>
    <dgm:cxn modelId="{CCD8AD03-90D9-4B23-B0FC-86051D89B17F}" type="presParOf" srcId="{1C1E14FA-FCEF-4B5C-A1D9-EC062E4A4FB5}" destId="{77E5F81B-3310-4501-A956-F1E6E82F98D4}" srcOrd="1" destOrd="0" presId="urn:microsoft.com/office/officeart/2008/layout/LinedList"/>
    <dgm:cxn modelId="{A05EAA9F-64D2-4F3B-8B27-794DF660C0F3}" type="presParOf" srcId="{821AF810-DBAB-46B7-9FF8-C2DE7E1453F7}" destId="{78F0831E-F8C6-44EC-A41D-B35897A891CB}" srcOrd="2" destOrd="0" presId="urn:microsoft.com/office/officeart/2008/layout/LinedList"/>
    <dgm:cxn modelId="{0ED2D594-259C-404E-9EF9-DD33DB154493}" type="presParOf" srcId="{821AF810-DBAB-46B7-9FF8-C2DE7E1453F7}" destId="{417E280D-16C5-4B7B-ACE0-4391BBB279D2}" srcOrd="3" destOrd="0" presId="urn:microsoft.com/office/officeart/2008/layout/LinedList"/>
    <dgm:cxn modelId="{2DBBEBBB-EF8C-46B8-A8FA-547A58229172}" type="presParOf" srcId="{417E280D-16C5-4B7B-ACE0-4391BBB279D2}" destId="{295E1568-036F-4337-8CBD-8388CCDF26CC}" srcOrd="0" destOrd="0" presId="urn:microsoft.com/office/officeart/2008/layout/LinedList"/>
    <dgm:cxn modelId="{81023838-EFDE-491F-8DE4-67FB8E08C053}" type="presParOf" srcId="{417E280D-16C5-4B7B-ACE0-4391BBB279D2}" destId="{80E85DC7-C1E9-4DD0-BD38-E22BBBE368F3}" srcOrd="1" destOrd="0" presId="urn:microsoft.com/office/officeart/2008/layout/LinedList"/>
    <dgm:cxn modelId="{95A13EFF-3794-40BB-A974-9DF62CC0F341}" type="presParOf" srcId="{821AF810-DBAB-46B7-9FF8-C2DE7E1453F7}" destId="{5B7C899A-DB1F-448D-8415-9A6CB7275A0E}" srcOrd="4" destOrd="0" presId="urn:microsoft.com/office/officeart/2008/layout/LinedList"/>
    <dgm:cxn modelId="{645E4BEE-E436-486D-937B-017FC7C3F28B}" type="presParOf" srcId="{821AF810-DBAB-46B7-9FF8-C2DE7E1453F7}" destId="{5BDAC51F-F24F-4E62-9853-1595D0AB63EA}" srcOrd="5" destOrd="0" presId="urn:microsoft.com/office/officeart/2008/layout/LinedList"/>
    <dgm:cxn modelId="{B6756375-6198-453D-B210-D94F965E1C5A}" type="presParOf" srcId="{5BDAC51F-F24F-4E62-9853-1595D0AB63EA}" destId="{6D546C4F-5B17-411C-A01F-AF62462A3835}" srcOrd="0" destOrd="0" presId="urn:microsoft.com/office/officeart/2008/layout/LinedList"/>
    <dgm:cxn modelId="{2597EEBF-7D5C-4D1C-86AA-9181D6E1E1C9}" type="presParOf" srcId="{5BDAC51F-F24F-4E62-9853-1595D0AB63EA}" destId="{1436AA66-73B3-4BE9-9C20-F8DEBCE27190}" srcOrd="1" destOrd="0" presId="urn:microsoft.com/office/officeart/2008/layout/LinedList"/>
    <dgm:cxn modelId="{1627BD5D-89DB-413F-98F4-B551F6E6DC07}" type="presParOf" srcId="{821AF810-DBAB-46B7-9FF8-C2DE7E1453F7}" destId="{D495901A-9176-4F5C-84A4-EAFDB553FE21}" srcOrd="6" destOrd="0" presId="urn:microsoft.com/office/officeart/2008/layout/LinedList"/>
    <dgm:cxn modelId="{8E7B94EB-A0B4-4A24-848A-E33F4F664C86}" type="presParOf" srcId="{821AF810-DBAB-46B7-9FF8-C2DE7E1453F7}" destId="{C4FF825C-9438-471D-8032-C624A69DE2AF}" srcOrd="7" destOrd="0" presId="urn:microsoft.com/office/officeart/2008/layout/LinedList"/>
    <dgm:cxn modelId="{38369E9E-EBBF-4D41-A5D8-8D6BD69189B4}" type="presParOf" srcId="{C4FF825C-9438-471D-8032-C624A69DE2AF}" destId="{888BF5AF-F387-41F2-8400-54A5F02BCA3C}" srcOrd="0" destOrd="0" presId="urn:microsoft.com/office/officeart/2008/layout/LinedList"/>
    <dgm:cxn modelId="{400AF458-AE93-4938-BD6B-8D2441FC9198}" type="presParOf" srcId="{C4FF825C-9438-471D-8032-C624A69DE2AF}" destId="{E7926EF3-BC37-4B21-B717-C5DE6258EF5F}" srcOrd="1" destOrd="0" presId="urn:microsoft.com/office/officeart/2008/layout/LinedList"/>
    <dgm:cxn modelId="{D6AD0F13-8C50-49FD-A0AC-795131A6D182}" type="presParOf" srcId="{821AF810-DBAB-46B7-9FF8-C2DE7E1453F7}" destId="{8DD804FD-4EE4-4711-9D7D-B8F716DF7D1B}" srcOrd="8" destOrd="0" presId="urn:microsoft.com/office/officeart/2008/layout/LinedList"/>
    <dgm:cxn modelId="{5EFF59BF-6E40-418A-8172-7027B50DBF7B}" type="presParOf" srcId="{821AF810-DBAB-46B7-9FF8-C2DE7E1453F7}" destId="{2E3FD2CE-7EF8-4A80-B035-756DC2BB9F19}" srcOrd="9" destOrd="0" presId="urn:microsoft.com/office/officeart/2008/layout/LinedList"/>
    <dgm:cxn modelId="{7EE01460-B89B-4A37-B954-53D8816413EB}" type="presParOf" srcId="{2E3FD2CE-7EF8-4A80-B035-756DC2BB9F19}" destId="{D32DE99A-49BF-47BC-8C9B-281D908F4540}" srcOrd="0" destOrd="0" presId="urn:microsoft.com/office/officeart/2008/layout/LinedList"/>
    <dgm:cxn modelId="{0A2325A9-344F-4CEE-9225-F06364DC41B1}" type="presParOf" srcId="{2E3FD2CE-7EF8-4A80-B035-756DC2BB9F19}" destId="{73537C51-50B1-43BE-83FA-54385D731E80}"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2522CE-CDFC-46F3-A8E5-80E0D1B30AF2}">
      <dsp:nvSpPr>
        <dsp:cNvPr id="0" name=""/>
        <dsp:cNvSpPr/>
      </dsp:nvSpPr>
      <dsp:spPr>
        <a:xfrm>
          <a:off x="0" y="19513"/>
          <a:ext cx="6513603" cy="288288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We saw that Joseph had changed. He first takes his ability with dreams as a personal achievement. Only gradually does he realize it is a gift from God for use to do God’s work and not for personal gain.</a:t>
          </a:r>
        </a:p>
      </dsp:txBody>
      <dsp:txXfrm>
        <a:off x="140731" y="160244"/>
        <a:ext cx="6232141" cy="2601418"/>
      </dsp:txXfrm>
    </dsp:sp>
    <dsp:sp modelId="{7F3AAB8C-23B1-483B-9366-D4790B2246A5}">
      <dsp:nvSpPr>
        <dsp:cNvPr id="0" name=""/>
        <dsp:cNvSpPr/>
      </dsp:nvSpPr>
      <dsp:spPr>
        <a:xfrm>
          <a:off x="0" y="2983033"/>
          <a:ext cx="6513603" cy="2882880"/>
        </a:xfrm>
        <a:prstGeom prst="round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The brothers remain selfish and deceitful, but they have seen the effect of the ‘loss’ of Joseph on their father.</a:t>
          </a:r>
        </a:p>
      </dsp:txBody>
      <dsp:txXfrm>
        <a:off x="140731" y="3123764"/>
        <a:ext cx="6232141" cy="26014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BFB7A0-9352-413A-A360-FDB32202D724}">
      <dsp:nvSpPr>
        <dsp:cNvPr id="0" name=""/>
        <dsp:cNvSpPr/>
      </dsp:nvSpPr>
      <dsp:spPr>
        <a:xfrm>
          <a:off x="0" y="180528"/>
          <a:ext cx="6269038" cy="1690942"/>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Jacob and his family come to Egypt where Joseph has gotten permission for them to reside in the land of Goshen.</a:t>
          </a:r>
        </a:p>
      </dsp:txBody>
      <dsp:txXfrm>
        <a:off x="82545" y="263073"/>
        <a:ext cx="6103948" cy="1525852"/>
      </dsp:txXfrm>
    </dsp:sp>
    <dsp:sp modelId="{06E0DDAC-CE4E-4219-8D63-6D35126E3DE1}">
      <dsp:nvSpPr>
        <dsp:cNvPr id="0" name=""/>
        <dsp:cNvSpPr/>
      </dsp:nvSpPr>
      <dsp:spPr>
        <a:xfrm>
          <a:off x="0" y="1940591"/>
          <a:ext cx="6269038" cy="1690942"/>
        </a:xfrm>
        <a:prstGeom prst="roundRect">
          <a:avLst/>
        </a:prstGeom>
        <a:gradFill rotWithShape="0">
          <a:gsLst>
            <a:gs pos="0">
              <a:schemeClr val="accent2">
                <a:hueOff val="-727682"/>
                <a:satOff val="-41964"/>
                <a:lumOff val="4314"/>
                <a:alphaOff val="0"/>
                <a:satMod val="103000"/>
                <a:lumMod val="102000"/>
                <a:tint val="94000"/>
              </a:schemeClr>
            </a:gs>
            <a:gs pos="50000">
              <a:schemeClr val="accent2">
                <a:hueOff val="-727682"/>
                <a:satOff val="-41964"/>
                <a:lumOff val="4314"/>
                <a:alphaOff val="0"/>
                <a:satMod val="110000"/>
                <a:lumMod val="100000"/>
                <a:shade val="100000"/>
              </a:schemeClr>
            </a:gs>
            <a:gs pos="100000">
              <a:schemeClr val="accent2">
                <a:hueOff val="-727682"/>
                <a:satOff val="-41964"/>
                <a:lumOff val="431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The balance of these chapters contain a series of genealogies and blessings as Jacob lives another 17 years and dies among his family at 147 years of </a:t>
          </a:r>
          <a:r>
            <a:rPr lang="en-US" sz="2400" kern="1200"/>
            <a:t>age.</a:t>
          </a:r>
          <a:endParaRPr lang="en-US" sz="2400" kern="1200" dirty="0"/>
        </a:p>
      </dsp:txBody>
      <dsp:txXfrm>
        <a:off x="82545" y="2023136"/>
        <a:ext cx="6103948" cy="1525852"/>
      </dsp:txXfrm>
    </dsp:sp>
    <dsp:sp modelId="{0709D07B-FB11-43AE-9FF9-4AEFE98250F9}">
      <dsp:nvSpPr>
        <dsp:cNvPr id="0" name=""/>
        <dsp:cNvSpPr/>
      </dsp:nvSpPr>
      <dsp:spPr>
        <a:xfrm>
          <a:off x="0" y="3700653"/>
          <a:ext cx="6269038" cy="1690942"/>
        </a:xfrm>
        <a:prstGeom prst="roundRect">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Joseph continues his good work for the Pharaoh as during the famine he has sold back the grain gathered up such that all the land and people are now the property of Pharaoh. </a:t>
          </a:r>
        </a:p>
      </dsp:txBody>
      <dsp:txXfrm>
        <a:off x="82545" y="3783198"/>
        <a:ext cx="6103948" cy="152585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965995-7EDC-448C-9CE8-24CD28F7D47D}">
      <dsp:nvSpPr>
        <dsp:cNvPr id="0" name=""/>
        <dsp:cNvSpPr/>
      </dsp:nvSpPr>
      <dsp:spPr>
        <a:xfrm>
          <a:off x="0" y="42862"/>
          <a:ext cx="6269038" cy="1319759"/>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The treatment of the family of Joseph is a marked contrast to the treatment of the subjects of Pharaoh.</a:t>
          </a:r>
        </a:p>
      </dsp:txBody>
      <dsp:txXfrm>
        <a:off x="64425" y="107287"/>
        <a:ext cx="6140188" cy="1190909"/>
      </dsp:txXfrm>
    </dsp:sp>
    <dsp:sp modelId="{448ADF3A-FF2D-459A-8467-6B16718C7EC8}">
      <dsp:nvSpPr>
        <dsp:cNvPr id="0" name=""/>
        <dsp:cNvSpPr/>
      </dsp:nvSpPr>
      <dsp:spPr>
        <a:xfrm>
          <a:off x="0" y="1431742"/>
          <a:ext cx="6269038" cy="1319759"/>
        </a:xfrm>
        <a:prstGeom prst="roundRect">
          <a:avLst/>
        </a:prstGeom>
        <a:gradFill rotWithShape="0">
          <a:gsLst>
            <a:gs pos="0">
              <a:schemeClr val="accent2">
                <a:hueOff val="-485121"/>
                <a:satOff val="-27976"/>
                <a:lumOff val="2876"/>
                <a:alphaOff val="0"/>
                <a:satMod val="103000"/>
                <a:lumMod val="102000"/>
                <a:tint val="94000"/>
              </a:schemeClr>
            </a:gs>
            <a:gs pos="50000">
              <a:schemeClr val="accent2">
                <a:hueOff val="-485121"/>
                <a:satOff val="-27976"/>
                <a:lumOff val="2876"/>
                <a:alphaOff val="0"/>
                <a:satMod val="110000"/>
                <a:lumMod val="100000"/>
                <a:shade val="100000"/>
              </a:schemeClr>
            </a:gs>
            <a:gs pos="100000">
              <a:schemeClr val="accent2">
                <a:hueOff val="-485121"/>
                <a:satOff val="-27976"/>
                <a:lumOff val="2876"/>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Jacob and the family that will become Israel, are given land a place where they can thrive and become the nation that will later emerge.</a:t>
          </a:r>
        </a:p>
      </dsp:txBody>
      <dsp:txXfrm>
        <a:off x="64425" y="1496167"/>
        <a:ext cx="6140188" cy="1190909"/>
      </dsp:txXfrm>
    </dsp:sp>
    <dsp:sp modelId="{FD444B98-3F1C-47A3-8EFE-0ED0FC701BFB}">
      <dsp:nvSpPr>
        <dsp:cNvPr id="0" name=""/>
        <dsp:cNvSpPr/>
      </dsp:nvSpPr>
      <dsp:spPr>
        <a:xfrm>
          <a:off x="0" y="2820622"/>
          <a:ext cx="6269038" cy="1319759"/>
        </a:xfrm>
        <a:prstGeom prst="roundRect">
          <a:avLst/>
        </a:prstGeom>
        <a:gradFill rotWithShape="0">
          <a:gsLst>
            <a:gs pos="0">
              <a:schemeClr val="accent2">
                <a:hueOff val="-970242"/>
                <a:satOff val="-55952"/>
                <a:lumOff val="5752"/>
                <a:alphaOff val="0"/>
                <a:satMod val="103000"/>
                <a:lumMod val="102000"/>
                <a:tint val="94000"/>
              </a:schemeClr>
            </a:gs>
            <a:gs pos="50000">
              <a:schemeClr val="accent2">
                <a:hueOff val="-970242"/>
                <a:satOff val="-55952"/>
                <a:lumOff val="5752"/>
                <a:alphaOff val="0"/>
                <a:satMod val="110000"/>
                <a:lumMod val="100000"/>
                <a:shade val="100000"/>
              </a:schemeClr>
            </a:gs>
            <a:gs pos="100000">
              <a:schemeClr val="accent2">
                <a:hueOff val="-970242"/>
                <a:satOff val="-55952"/>
                <a:lumOff val="575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In this way God’s promise to Abraham is furthered.</a:t>
          </a:r>
        </a:p>
      </dsp:txBody>
      <dsp:txXfrm>
        <a:off x="64425" y="2885047"/>
        <a:ext cx="6140188" cy="1190909"/>
      </dsp:txXfrm>
    </dsp:sp>
    <dsp:sp modelId="{33A7027F-24DE-48E1-9D4D-1FE12FF336CB}">
      <dsp:nvSpPr>
        <dsp:cNvPr id="0" name=""/>
        <dsp:cNvSpPr/>
      </dsp:nvSpPr>
      <dsp:spPr>
        <a:xfrm>
          <a:off x="0" y="4209502"/>
          <a:ext cx="6269038" cy="1319759"/>
        </a:xfrm>
        <a:prstGeom prst="roundRect">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The Egyptians on the other hand survive the famine but have not become slaves of Pharaoh.</a:t>
          </a:r>
        </a:p>
      </dsp:txBody>
      <dsp:txXfrm>
        <a:off x="64425" y="4273927"/>
        <a:ext cx="6140188" cy="119090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D58757-57BA-48F2-8F70-8C5C18526F7A}">
      <dsp:nvSpPr>
        <dsp:cNvPr id="0" name=""/>
        <dsp:cNvSpPr/>
      </dsp:nvSpPr>
      <dsp:spPr>
        <a:xfrm>
          <a:off x="0" y="44974"/>
          <a:ext cx="6269038" cy="2696447"/>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dirty="0"/>
            <a:t>The balance of these chapters deals with the detailed blessings of the various tribes by Jacob in the form of a long poem.</a:t>
          </a:r>
        </a:p>
      </dsp:txBody>
      <dsp:txXfrm>
        <a:off x="131630" y="176604"/>
        <a:ext cx="6005778" cy="2433187"/>
      </dsp:txXfrm>
    </dsp:sp>
    <dsp:sp modelId="{3135850E-562C-4615-9425-D3A12C4567A8}">
      <dsp:nvSpPr>
        <dsp:cNvPr id="0" name=""/>
        <dsp:cNvSpPr/>
      </dsp:nvSpPr>
      <dsp:spPr>
        <a:xfrm>
          <a:off x="0" y="2830702"/>
          <a:ext cx="6269038" cy="2696447"/>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dirty="0"/>
            <a:t>The verses explain the reasons for the rejection of some of the sons and the fates, some good and bad of the tribes that will descend for each of the off spring.</a:t>
          </a:r>
        </a:p>
      </dsp:txBody>
      <dsp:txXfrm>
        <a:off x="131630" y="2962332"/>
        <a:ext cx="6005778" cy="243318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EDF6A8-1E7F-46A4-96BF-1C833534F93F}">
      <dsp:nvSpPr>
        <dsp:cNvPr id="0" name=""/>
        <dsp:cNvSpPr/>
      </dsp:nvSpPr>
      <dsp:spPr>
        <a:xfrm>
          <a:off x="0" y="2720"/>
          <a:ext cx="6269038"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6BB5CBCB-F4F5-48C9-8A6F-FE0108B1862D}">
      <dsp:nvSpPr>
        <dsp:cNvPr id="0" name=""/>
        <dsp:cNvSpPr/>
      </dsp:nvSpPr>
      <dsp:spPr>
        <a:xfrm>
          <a:off x="0" y="2720"/>
          <a:ext cx="6269038" cy="18555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dirty="0"/>
            <a:t>The reading omits the actual death of Jacob now Israel which was accompanied by a long series of prophetic blessings.</a:t>
          </a:r>
        </a:p>
      </dsp:txBody>
      <dsp:txXfrm>
        <a:off x="0" y="2720"/>
        <a:ext cx="6269038" cy="1855561"/>
      </dsp:txXfrm>
    </dsp:sp>
    <dsp:sp modelId="{566C336C-F4B3-44F8-BBD1-42E071AC7068}">
      <dsp:nvSpPr>
        <dsp:cNvPr id="0" name=""/>
        <dsp:cNvSpPr/>
      </dsp:nvSpPr>
      <dsp:spPr>
        <a:xfrm>
          <a:off x="0" y="1858281"/>
          <a:ext cx="6269038" cy="0"/>
        </a:xfrm>
        <a:prstGeom prst="line">
          <a:avLst/>
        </a:prstGeom>
        <a:solidFill>
          <a:schemeClr val="accent5">
            <a:hueOff val="-3379271"/>
            <a:satOff val="-8710"/>
            <a:lumOff val="-5883"/>
            <a:alphaOff val="0"/>
          </a:schemeClr>
        </a:solidFill>
        <a:ln w="12700" cap="flat" cmpd="sng" algn="ctr">
          <a:solidFill>
            <a:schemeClr val="accent5">
              <a:hueOff val="-3379271"/>
              <a:satOff val="-8710"/>
              <a:lumOff val="-5883"/>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1C042BA2-020D-45B0-A9C8-F4DA31255E1C}">
      <dsp:nvSpPr>
        <dsp:cNvPr id="0" name=""/>
        <dsp:cNvSpPr/>
      </dsp:nvSpPr>
      <dsp:spPr>
        <a:xfrm>
          <a:off x="0" y="1858281"/>
          <a:ext cx="6269038" cy="18555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dirty="0"/>
            <a:t>Joseph is allowed to return his father to his own tomb in Canaan after he is embalmed. </a:t>
          </a:r>
        </a:p>
      </dsp:txBody>
      <dsp:txXfrm>
        <a:off x="0" y="1858281"/>
        <a:ext cx="6269038" cy="1855561"/>
      </dsp:txXfrm>
    </dsp:sp>
    <dsp:sp modelId="{D94D6DDE-8084-4EEA-B1AB-1CF2D3FD6561}">
      <dsp:nvSpPr>
        <dsp:cNvPr id="0" name=""/>
        <dsp:cNvSpPr/>
      </dsp:nvSpPr>
      <dsp:spPr>
        <a:xfrm>
          <a:off x="0" y="3713843"/>
          <a:ext cx="6269038" cy="0"/>
        </a:xfrm>
        <a:prstGeom prst="line">
          <a:avLst/>
        </a:prstGeom>
        <a:solidFill>
          <a:schemeClr val="accent5">
            <a:hueOff val="-6758543"/>
            <a:satOff val="-17419"/>
            <a:lumOff val="-11765"/>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F00D9960-73D2-4FF3-9F1A-064D0E18E595}">
      <dsp:nvSpPr>
        <dsp:cNvPr id="0" name=""/>
        <dsp:cNvSpPr/>
      </dsp:nvSpPr>
      <dsp:spPr>
        <a:xfrm>
          <a:off x="0" y="3713843"/>
          <a:ext cx="6269038" cy="18555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dirty="0"/>
            <a:t>The text starts after the return, which means this was perhaps months after the death.</a:t>
          </a:r>
        </a:p>
      </dsp:txBody>
      <dsp:txXfrm>
        <a:off x="0" y="3713843"/>
        <a:ext cx="6269038" cy="185556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3A04BD-6391-4592-8CE2-9044C9F27D5A}">
      <dsp:nvSpPr>
        <dsp:cNvPr id="0" name=""/>
        <dsp:cNvSpPr/>
      </dsp:nvSpPr>
      <dsp:spPr>
        <a:xfrm>
          <a:off x="0" y="718"/>
          <a:ext cx="6513603" cy="0"/>
        </a:xfrm>
        <a:prstGeom prst="lin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6350" cap="flat" cmpd="sng" algn="ctr">
          <a:solidFill>
            <a:schemeClr val="accent5">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B09EC987-24F6-4AB8-8713-AB860C74DF14}">
      <dsp:nvSpPr>
        <dsp:cNvPr id="0" name=""/>
        <dsp:cNvSpPr/>
      </dsp:nvSpPr>
      <dsp:spPr>
        <a:xfrm>
          <a:off x="0" y="718"/>
          <a:ext cx="6513603" cy="11767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dirty="0"/>
            <a:t>The text is a recapitulation of the earlier theme of forgiveness and the ability of God to use an evil event for a good end.</a:t>
          </a:r>
        </a:p>
      </dsp:txBody>
      <dsp:txXfrm>
        <a:off x="0" y="718"/>
        <a:ext cx="6513603" cy="1176797"/>
      </dsp:txXfrm>
    </dsp:sp>
    <dsp:sp modelId="{78F0831E-F8C6-44EC-A41D-B35897A891CB}">
      <dsp:nvSpPr>
        <dsp:cNvPr id="0" name=""/>
        <dsp:cNvSpPr/>
      </dsp:nvSpPr>
      <dsp:spPr>
        <a:xfrm>
          <a:off x="0" y="1177516"/>
          <a:ext cx="6513603" cy="0"/>
        </a:xfrm>
        <a:prstGeom prst="line">
          <a:avLst/>
        </a:prstGeom>
        <a:gradFill rotWithShape="0">
          <a:gsLst>
            <a:gs pos="0">
              <a:schemeClr val="accent5">
                <a:hueOff val="-1689636"/>
                <a:satOff val="-4355"/>
                <a:lumOff val="-2941"/>
                <a:alphaOff val="0"/>
                <a:satMod val="103000"/>
                <a:lumMod val="102000"/>
                <a:tint val="94000"/>
              </a:schemeClr>
            </a:gs>
            <a:gs pos="50000">
              <a:schemeClr val="accent5">
                <a:hueOff val="-1689636"/>
                <a:satOff val="-4355"/>
                <a:lumOff val="-2941"/>
                <a:alphaOff val="0"/>
                <a:satMod val="110000"/>
                <a:lumMod val="100000"/>
                <a:shade val="100000"/>
              </a:schemeClr>
            </a:gs>
            <a:gs pos="100000">
              <a:schemeClr val="accent5">
                <a:hueOff val="-1689636"/>
                <a:satOff val="-4355"/>
                <a:lumOff val="-2941"/>
                <a:alphaOff val="0"/>
                <a:lumMod val="99000"/>
                <a:satMod val="120000"/>
                <a:shade val="78000"/>
              </a:schemeClr>
            </a:gs>
          </a:gsLst>
          <a:lin ang="5400000" scaled="0"/>
        </a:gradFill>
        <a:ln w="6350" cap="flat" cmpd="sng" algn="ctr">
          <a:solidFill>
            <a:schemeClr val="accent5">
              <a:hueOff val="-1689636"/>
              <a:satOff val="-4355"/>
              <a:lumOff val="-2941"/>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295E1568-036F-4337-8CBD-8388CCDF26CC}">
      <dsp:nvSpPr>
        <dsp:cNvPr id="0" name=""/>
        <dsp:cNvSpPr/>
      </dsp:nvSpPr>
      <dsp:spPr>
        <a:xfrm>
          <a:off x="0" y="1177516"/>
          <a:ext cx="6513603" cy="11767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dirty="0"/>
            <a:t>The irony is that Joseph famous for his ability to interpret dreams and people would be fooled by his brothers’ obvious and ham-handed lie.</a:t>
          </a:r>
        </a:p>
      </dsp:txBody>
      <dsp:txXfrm>
        <a:off x="0" y="1177516"/>
        <a:ext cx="6513603" cy="1176797"/>
      </dsp:txXfrm>
    </dsp:sp>
    <dsp:sp modelId="{5B7C899A-DB1F-448D-8415-9A6CB7275A0E}">
      <dsp:nvSpPr>
        <dsp:cNvPr id="0" name=""/>
        <dsp:cNvSpPr/>
      </dsp:nvSpPr>
      <dsp:spPr>
        <a:xfrm>
          <a:off x="0" y="2354314"/>
          <a:ext cx="6513603" cy="0"/>
        </a:xfrm>
        <a:prstGeom prst="line">
          <a:avLst/>
        </a:prstGeom>
        <a:gradFill rotWithShape="0">
          <a:gsLst>
            <a:gs pos="0">
              <a:schemeClr val="accent5">
                <a:hueOff val="-3379271"/>
                <a:satOff val="-8710"/>
                <a:lumOff val="-5883"/>
                <a:alphaOff val="0"/>
                <a:satMod val="103000"/>
                <a:lumMod val="102000"/>
                <a:tint val="94000"/>
              </a:schemeClr>
            </a:gs>
            <a:gs pos="50000">
              <a:schemeClr val="accent5">
                <a:hueOff val="-3379271"/>
                <a:satOff val="-8710"/>
                <a:lumOff val="-5883"/>
                <a:alphaOff val="0"/>
                <a:satMod val="110000"/>
                <a:lumMod val="100000"/>
                <a:shade val="100000"/>
              </a:schemeClr>
            </a:gs>
            <a:gs pos="100000">
              <a:schemeClr val="accent5">
                <a:hueOff val="-3379271"/>
                <a:satOff val="-8710"/>
                <a:lumOff val="-5883"/>
                <a:alphaOff val="0"/>
                <a:lumMod val="99000"/>
                <a:satMod val="120000"/>
                <a:shade val="78000"/>
              </a:schemeClr>
            </a:gs>
          </a:gsLst>
          <a:lin ang="5400000" scaled="0"/>
        </a:gradFill>
        <a:ln w="6350" cap="flat" cmpd="sng" algn="ctr">
          <a:solidFill>
            <a:schemeClr val="accent5">
              <a:hueOff val="-3379271"/>
              <a:satOff val="-8710"/>
              <a:lumOff val="-5883"/>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6D546C4F-5B17-411C-A01F-AF62462A3835}">
      <dsp:nvSpPr>
        <dsp:cNvPr id="0" name=""/>
        <dsp:cNvSpPr/>
      </dsp:nvSpPr>
      <dsp:spPr>
        <a:xfrm>
          <a:off x="0" y="2354314"/>
          <a:ext cx="6513603" cy="11767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dirty="0"/>
            <a:t>It </a:t>
          </a:r>
          <a:r>
            <a:rPr lang="en-US" sz="2300" kern="1200"/>
            <a:t>should not be </a:t>
          </a:r>
          <a:r>
            <a:rPr lang="en-US" sz="2300" kern="1200" dirty="0"/>
            <a:t>lost that this scene also completes the dream that Joseph had and that was related to his brothers.</a:t>
          </a:r>
        </a:p>
      </dsp:txBody>
      <dsp:txXfrm>
        <a:off x="0" y="2354314"/>
        <a:ext cx="6513603" cy="1176797"/>
      </dsp:txXfrm>
    </dsp:sp>
    <dsp:sp modelId="{D495901A-9176-4F5C-84A4-EAFDB553FE21}">
      <dsp:nvSpPr>
        <dsp:cNvPr id="0" name=""/>
        <dsp:cNvSpPr/>
      </dsp:nvSpPr>
      <dsp:spPr>
        <a:xfrm>
          <a:off x="0" y="3531111"/>
          <a:ext cx="6513603" cy="0"/>
        </a:xfrm>
        <a:prstGeom prst="line">
          <a:avLst/>
        </a:prstGeom>
        <a:gradFill rotWithShape="0">
          <a:gsLst>
            <a:gs pos="0">
              <a:schemeClr val="accent5">
                <a:hueOff val="-5068907"/>
                <a:satOff val="-13064"/>
                <a:lumOff val="-8824"/>
                <a:alphaOff val="0"/>
                <a:satMod val="103000"/>
                <a:lumMod val="102000"/>
                <a:tint val="94000"/>
              </a:schemeClr>
            </a:gs>
            <a:gs pos="50000">
              <a:schemeClr val="accent5">
                <a:hueOff val="-5068907"/>
                <a:satOff val="-13064"/>
                <a:lumOff val="-8824"/>
                <a:alphaOff val="0"/>
                <a:satMod val="110000"/>
                <a:lumMod val="100000"/>
                <a:shade val="100000"/>
              </a:schemeClr>
            </a:gs>
            <a:gs pos="100000">
              <a:schemeClr val="accent5">
                <a:hueOff val="-5068907"/>
                <a:satOff val="-13064"/>
                <a:lumOff val="-8824"/>
                <a:alphaOff val="0"/>
                <a:lumMod val="99000"/>
                <a:satMod val="120000"/>
                <a:shade val="78000"/>
              </a:schemeClr>
            </a:gs>
          </a:gsLst>
          <a:lin ang="5400000" scaled="0"/>
        </a:gradFill>
        <a:ln w="6350" cap="flat" cmpd="sng" algn="ctr">
          <a:solidFill>
            <a:schemeClr val="accent5">
              <a:hueOff val="-5068907"/>
              <a:satOff val="-13064"/>
              <a:lumOff val="-8824"/>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888BF5AF-F387-41F2-8400-54A5F02BCA3C}">
      <dsp:nvSpPr>
        <dsp:cNvPr id="0" name=""/>
        <dsp:cNvSpPr/>
      </dsp:nvSpPr>
      <dsp:spPr>
        <a:xfrm>
          <a:off x="0" y="3531111"/>
          <a:ext cx="6513603" cy="11767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dirty="0"/>
            <a:t>Joseph is at peace as he now in a mature and complete way that all that had happened was the work of God.</a:t>
          </a:r>
        </a:p>
      </dsp:txBody>
      <dsp:txXfrm>
        <a:off x="0" y="3531111"/>
        <a:ext cx="6513603" cy="1176797"/>
      </dsp:txXfrm>
    </dsp:sp>
    <dsp:sp modelId="{8DD804FD-4EE4-4711-9D7D-B8F716DF7D1B}">
      <dsp:nvSpPr>
        <dsp:cNvPr id="0" name=""/>
        <dsp:cNvSpPr/>
      </dsp:nvSpPr>
      <dsp:spPr>
        <a:xfrm>
          <a:off x="0" y="4707909"/>
          <a:ext cx="6513603" cy="0"/>
        </a:xfrm>
        <a:prstGeom prst="line">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w="6350" cap="flat" cmpd="sng" algn="ctr">
          <a:solidFill>
            <a:schemeClr val="accent5">
              <a:hueOff val="-6758543"/>
              <a:satOff val="-17419"/>
              <a:lumOff val="-11765"/>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D32DE99A-49BF-47BC-8C9B-281D908F4540}">
      <dsp:nvSpPr>
        <dsp:cNvPr id="0" name=""/>
        <dsp:cNvSpPr/>
      </dsp:nvSpPr>
      <dsp:spPr>
        <a:xfrm>
          <a:off x="0" y="4707909"/>
          <a:ext cx="6513603" cy="11767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dirty="0"/>
            <a:t>The Chapter ends with God’s people in a secure place where they can become the people needed for the next phase, four hundred years in the future.</a:t>
          </a:r>
        </a:p>
      </dsp:txBody>
      <dsp:txXfrm>
        <a:off x="0" y="4707909"/>
        <a:ext cx="6513603" cy="117679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517E3E-1DF7-4379-9157-760AD46DA721}" type="datetimeFigureOut">
              <a:rPr lang="en-US" smtClean="0"/>
              <a:t>6/27/2026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18C041-F693-400B-A19A-42031BEE94CA}" type="slidenum">
              <a:rPr lang="en-US" smtClean="0"/>
              <a:t>‹#›</a:t>
            </a:fld>
            <a:endParaRPr lang="en-US"/>
          </a:p>
        </p:txBody>
      </p:sp>
    </p:spTree>
    <p:extLst>
      <p:ext uri="{BB962C8B-B14F-4D97-AF65-F5344CB8AC3E}">
        <p14:creationId xmlns:p14="http://schemas.microsoft.com/office/powerpoint/2010/main" val="4568549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PowerPoint is intended as an aid for the leader of an adult Christian Education group. All sources are footnoted and from easily available materials. Please respect the sacred nature of the scriptures covered. Use these materials as a way to start and sustain a lively discussion and consideration of  a marvelous gift to us for a richer experience of life.</a:t>
            </a:r>
          </a:p>
          <a:p>
            <a:endParaRPr lang="en-US" dirty="0"/>
          </a:p>
          <a:p>
            <a:r>
              <a:rPr lang="en-US" dirty="0"/>
              <a:t>J B Cross</a:t>
            </a:r>
          </a:p>
          <a:p>
            <a:r>
              <a:rPr lang="en-US" dirty="0"/>
              <a:t>www.</a:t>
            </a:r>
            <a:r>
              <a:rPr lang="en-US"/>
              <a:t>episcopalchristianeducation</a:t>
            </a:r>
            <a:r>
              <a:rPr lang="en-US" dirty="0"/>
              <a:t>.com</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17764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559D39-8F02-47CE-AF79-44145DA3AAA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44717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559D39-8F02-47CE-AF79-44145DA3AAA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16857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559D39-8F02-47CE-AF79-44145DA3AAA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18912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559D39-8F02-47CE-AF79-44145DA3AAA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11835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559D39-8F02-47CE-AF79-44145DA3AAA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680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559D39-8F02-47CE-AF79-44145DA3AAA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68301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Chap 47 Oxford </a:t>
            </a:r>
            <a:r>
              <a:rPr lang="en-US"/>
              <a:t>Annotated</a:t>
            </a:r>
            <a:r>
              <a:rPr lang="en-US" dirty="0"/>
              <a:t> Footnotes </a:t>
            </a:r>
            <a:r>
              <a:rPr lang="en-US" sz="1200" b="1" i="0" u="none" strike="noStrike" kern="1200" baseline="0" dirty="0">
                <a:solidFill>
                  <a:schemeClr val="tx1"/>
                </a:solidFill>
                <a:latin typeface="+mn-lt"/>
                <a:ea typeface="+mn-ea"/>
                <a:cs typeface="+mn-cs"/>
              </a:rPr>
              <a:t>13–26: </a:t>
            </a:r>
            <a:r>
              <a:rPr lang="en-US" sz="1200" b="0" i="0" u="none" strike="noStrike" kern="1200" baseline="0" dirty="0">
                <a:solidFill>
                  <a:schemeClr val="tx1"/>
                </a:solidFill>
                <a:latin typeface="+mn-lt"/>
                <a:ea typeface="+mn-ea"/>
                <a:cs typeface="+mn-cs"/>
              </a:rPr>
              <a:t>Joseph’s clever impoverishment of the Egyptians here contrasts with his beneficent provision for his own family (see 45.5–11; 50.20–21). </a:t>
            </a:r>
            <a:r>
              <a:rPr lang="en-US" sz="1200" b="1" i="0" u="none" strike="noStrike" kern="1200" baseline="0" dirty="0">
                <a:solidFill>
                  <a:schemeClr val="tx1"/>
                </a:solidFill>
                <a:latin typeface="+mn-lt"/>
                <a:ea typeface="+mn-ea"/>
                <a:cs typeface="+mn-cs"/>
              </a:rPr>
              <a:t>27</a:t>
            </a:r>
            <a:r>
              <a:rPr lang="en-US" sz="1200" b="0" i="0" u="none" strike="noStrike" kern="1200" baseline="0" dirty="0">
                <a:solidFill>
                  <a:schemeClr val="tx1"/>
                </a:solidFill>
                <a:latin typeface="+mn-lt"/>
                <a:ea typeface="+mn-ea"/>
                <a:cs typeface="+mn-cs"/>
              </a:rPr>
              <a:t>–</a:t>
            </a:r>
            <a:r>
              <a:rPr lang="en-US" sz="1200" b="1" i="0" u="none" strike="noStrike" kern="1200" baseline="0" dirty="0">
                <a:solidFill>
                  <a:schemeClr val="tx1"/>
                </a:solidFill>
                <a:latin typeface="+mn-lt"/>
                <a:ea typeface="+mn-ea"/>
                <a:cs typeface="+mn-cs"/>
              </a:rPr>
              <a:t>28: </a:t>
            </a:r>
            <a:r>
              <a:rPr lang="en-US" sz="1200" b="0" i="0" u="none" strike="noStrike" kern="1200" baseline="0" dirty="0">
                <a:solidFill>
                  <a:schemeClr val="tx1"/>
                </a:solidFill>
                <a:latin typeface="+mn-lt"/>
                <a:ea typeface="+mn-ea"/>
                <a:cs typeface="+mn-cs"/>
              </a:rPr>
              <a:t>Another fragment from P. Here the Priestly fertility promise to Abraham (17.2,6; cf. 1.28; 9.1,7) is fulfilled in Egypt. </a:t>
            </a:r>
            <a:r>
              <a:rPr lang="en-US" sz="1200" b="1" i="0" u="none" strike="noStrike" kern="1200" baseline="0" dirty="0">
                <a:solidFill>
                  <a:schemeClr val="tx1"/>
                </a:solidFill>
                <a:latin typeface="+mn-lt"/>
                <a:ea typeface="+mn-ea"/>
                <a:cs typeface="+mn-cs"/>
              </a:rPr>
              <a:t>27: </a:t>
            </a:r>
            <a:r>
              <a:rPr lang="en-US" sz="1200" b="0" i="1" u="none" strike="noStrike" kern="1200" baseline="0" dirty="0">
                <a:solidFill>
                  <a:schemeClr val="tx1"/>
                </a:solidFill>
                <a:latin typeface="+mn-lt"/>
                <a:ea typeface="+mn-ea"/>
                <a:cs typeface="+mn-cs"/>
              </a:rPr>
              <a:t>Goshen, </a:t>
            </a:r>
            <a:r>
              <a:rPr lang="en-US" sz="1200" b="0" i="0" u="none" strike="noStrike" kern="1200" baseline="0" dirty="0">
                <a:solidFill>
                  <a:schemeClr val="tx1"/>
                </a:solidFill>
                <a:latin typeface="+mn-lt"/>
                <a:ea typeface="+mn-ea"/>
                <a:cs typeface="+mn-cs"/>
              </a:rPr>
              <a:t>see 45.10n.</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31157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sz="1200" b="1" i="0" u="none" strike="noStrike" kern="1200" baseline="0" dirty="0">
                <a:solidFill>
                  <a:schemeClr val="tx1"/>
                </a:solidFill>
                <a:latin typeface="+mn-lt"/>
                <a:ea typeface="+mn-ea"/>
                <a:cs typeface="+mn-cs"/>
              </a:rPr>
              <a:t>Oxford Annotated </a:t>
            </a:r>
            <a:r>
              <a:rPr lang="en-US" sz="1200" b="1" i="0" u="none" strike="noStrike" kern="1200" baseline="0">
                <a:solidFill>
                  <a:schemeClr val="tx1"/>
                </a:solidFill>
                <a:latin typeface="+mn-lt"/>
                <a:ea typeface="+mn-ea"/>
                <a:cs typeface="+mn-cs"/>
              </a:rPr>
              <a:t>footnotes </a:t>
            </a:r>
            <a:r>
              <a:rPr lang="en-US" sz="1200" b="1" i="0" u="none" strike="noStrike" kern="1200" baseline="0" dirty="0">
                <a:solidFill>
                  <a:schemeClr val="tx1"/>
                </a:solidFill>
                <a:latin typeface="+mn-lt"/>
                <a:ea typeface="+mn-ea"/>
                <a:cs typeface="+mn-cs"/>
              </a:rPr>
              <a:t>49.1–28: Jacob’s blessing on his twelve sons. </a:t>
            </a:r>
            <a:r>
              <a:rPr lang="en-US" sz="1200" b="0" i="0" u="none" strike="noStrike" kern="1200" baseline="0" dirty="0">
                <a:solidFill>
                  <a:schemeClr val="tx1"/>
                </a:solidFill>
                <a:latin typeface="+mn-lt"/>
                <a:ea typeface="+mn-ea"/>
                <a:cs typeface="+mn-cs"/>
              </a:rPr>
              <a:t>Though the poem is depicted as a deathbed </a:t>
            </a:r>
            <a:r>
              <a:rPr lang="en-US" sz="1200" b="0" i="1" u="none" strike="noStrike" kern="1200" baseline="0" dirty="0">
                <a:solidFill>
                  <a:schemeClr val="tx1"/>
                </a:solidFill>
                <a:latin typeface="+mn-lt"/>
                <a:ea typeface="+mn-ea"/>
                <a:cs typeface="+mn-cs"/>
              </a:rPr>
              <a:t>blessing </a:t>
            </a:r>
            <a:r>
              <a:rPr lang="en-US" sz="1200" b="0" i="0" u="none" strike="noStrike" kern="1200" baseline="0" dirty="0">
                <a:solidFill>
                  <a:schemeClr val="tx1"/>
                </a:solidFill>
                <a:latin typeface="+mn-lt"/>
                <a:ea typeface="+mn-ea"/>
                <a:cs typeface="+mn-cs"/>
              </a:rPr>
              <a:t>by the</a:t>
            </a:r>
          </a:p>
          <a:p>
            <a:r>
              <a:rPr lang="en-US" sz="1200" b="0" i="0" u="none" strike="noStrike" kern="1200" baseline="0" dirty="0">
                <a:solidFill>
                  <a:schemeClr val="tx1"/>
                </a:solidFill>
                <a:latin typeface="+mn-lt"/>
                <a:ea typeface="+mn-ea"/>
                <a:cs typeface="+mn-cs"/>
              </a:rPr>
              <a:t>text following it (49.28; cf. 27.4 and n.), this poem seems to have been originally designed as a prediction of the destinies, good and bad, of the tribes of Israel. Many scholars have argued that the poem is ancient on the basis of its language and resemblance to tribal poems in Deut 33 and Judg 5. Nevertheless, the present form of the poem appears to have been modified to fit the narrative context in which it has been put. Its first part</a:t>
            </a:r>
          </a:p>
          <a:p>
            <a:r>
              <a:rPr lang="en-US" sz="1200" b="0" i="0" u="none" strike="noStrike" kern="1200" baseline="0" dirty="0">
                <a:solidFill>
                  <a:schemeClr val="tx1"/>
                </a:solidFill>
                <a:latin typeface="+mn-lt"/>
                <a:ea typeface="+mn-ea"/>
                <a:cs typeface="+mn-cs"/>
              </a:rPr>
              <a:t>follows the birth order of 29.31–35 and legitimates rule for Judah and—by extension—the Davidic dynasty. The author of these changes may be responsible for inserting the whole poem into its present context, as well as for the addition to the Jacob-Joseph story of the narratives referred to in 49.3–7 (30.21; 34.1–31; 35.21–22a; cf. 37.36–38.30). </a:t>
            </a:r>
            <a:r>
              <a:rPr lang="en-US" sz="1200" b="1" i="0" u="none" strike="noStrike" kern="1200" baseline="0" dirty="0">
                <a:solidFill>
                  <a:schemeClr val="tx1"/>
                </a:solidFill>
                <a:latin typeface="+mn-lt"/>
                <a:ea typeface="+mn-ea"/>
                <a:cs typeface="+mn-cs"/>
              </a:rPr>
              <a:t>3–4: </a:t>
            </a:r>
            <a:r>
              <a:rPr lang="en-US" sz="1200" b="0" i="0" u="none" strike="noStrike" kern="1200" baseline="0" dirty="0">
                <a:solidFill>
                  <a:schemeClr val="tx1"/>
                </a:solidFill>
                <a:latin typeface="+mn-lt"/>
                <a:ea typeface="+mn-ea"/>
                <a:cs typeface="+mn-cs"/>
              </a:rPr>
              <a:t>This section justifies Reuben’s ejection from favor as firstborn by recalling the story of his</a:t>
            </a:r>
          </a:p>
          <a:p>
            <a:r>
              <a:rPr lang="en-US" sz="1200" b="0" i="0" u="none" strike="noStrike" kern="1200" baseline="0" dirty="0">
                <a:solidFill>
                  <a:schemeClr val="tx1"/>
                </a:solidFill>
                <a:latin typeface="+mn-lt"/>
                <a:ea typeface="+mn-ea"/>
                <a:cs typeface="+mn-cs"/>
              </a:rPr>
              <a:t>sleeping with his father’s concubine (see 35.22n.). </a:t>
            </a:r>
            <a:r>
              <a:rPr lang="en-US" sz="1200" b="1" i="0" u="none" strike="noStrike" kern="1200" baseline="0" dirty="0">
                <a:solidFill>
                  <a:schemeClr val="tx1"/>
                </a:solidFill>
                <a:latin typeface="+mn-lt"/>
                <a:ea typeface="+mn-ea"/>
                <a:cs typeface="+mn-cs"/>
              </a:rPr>
              <a:t>5–7: </a:t>
            </a:r>
            <a:r>
              <a:rPr lang="en-US" sz="1200" b="0" i="0" u="none" strike="noStrike" kern="1200" baseline="0" dirty="0">
                <a:solidFill>
                  <a:schemeClr val="tx1"/>
                </a:solidFill>
                <a:latin typeface="+mn-lt"/>
                <a:ea typeface="+mn-ea"/>
                <a:cs typeface="+mn-cs"/>
              </a:rPr>
              <a:t>Judah’s older brothers, Simeon and Levi, fail to take Reuben’s place because of their role in the despoiling of Shechem (34.25–31). </a:t>
            </a:r>
            <a:r>
              <a:rPr lang="en-US" sz="1200" b="1" i="0" u="none" strike="noStrike" kern="1200" baseline="0" dirty="0">
                <a:solidFill>
                  <a:schemeClr val="tx1"/>
                </a:solidFill>
                <a:latin typeface="+mn-lt"/>
                <a:ea typeface="+mn-ea"/>
                <a:cs typeface="+mn-cs"/>
              </a:rPr>
              <a:t>8–12: </a:t>
            </a:r>
            <a:r>
              <a:rPr lang="en-US" sz="1200" b="0" i="0" u="none" strike="noStrike" kern="1200" baseline="0" dirty="0">
                <a:solidFill>
                  <a:schemeClr val="tx1"/>
                </a:solidFill>
                <a:latin typeface="+mn-lt"/>
                <a:ea typeface="+mn-ea"/>
                <a:cs typeface="+mn-cs"/>
              </a:rPr>
              <a:t>With his three older brothers out of favor (vv. 3–7), Judah receives the greatest part of his father’s blessing. The narrative of the succession to David features a similar displacement of older sons: Amnon (2 Sam 13), Absalom (2 Sam 15–18), and Adonijah (1 Kings 1–2). See 38.27–30n. </a:t>
            </a:r>
            <a:r>
              <a:rPr lang="en-US" sz="1200" b="1" i="0" u="none" strike="noStrike" kern="1200" baseline="0" dirty="0">
                <a:solidFill>
                  <a:schemeClr val="tx1"/>
                </a:solidFill>
                <a:latin typeface="+mn-lt"/>
                <a:ea typeface="+mn-ea"/>
                <a:cs typeface="+mn-cs"/>
              </a:rPr>
              <a:t>10: </a:t>
            </a:r>
            <a:r>
              <a:rPr lang="en-US" sz="1200" b="0" i="0" u="none" strike="noStrike" kern="1200" baseline="0" dirty="0">
                <a:solidFill>
                  <a:schemeClr val="tx1"/>
                </a:solidFill>
                <a:latin typeface="+mn-lt"/>
                <a:ea typeface="+mn-ea"/>
                <a:cs typeface="+mn-cs"/>
              </a:rPr>
              <a:t>The </a:t>
            </a:r>
            <a:r>
              <a:rPr lang="en-US" sz="1200" b="0" i="1" u="none" strike="noStrike" kern="1200" baseline="0" dirty="0">
                <a:solidFill>
                  <a:schemeClr val="tx1"/>
                </a:solidFill>
                <a:latin typeface="+mn-lt"/>
                <a:ea typeface="+mn-ea"/>
                <a:cs typeface="+mn-cs"/>
              </a:rPr>
              <a:t>scepter </a:t>
            </a:r>
            <a:r>
              <a:rPr lang="en-US" sz="1200" b="0" i="0" u="none" strike="noStrike" kern="1200" baseline="0" dirty="0">
                <a:solidFill>
                  <a:schemeClr val="tx1"/>
                </a:solidFill>
                <a:latin typeface="+mn-lt"/>
                <a:ea typeface="+mn-ea"/>
                <a:cs typeface="+mn-cs"/>
              </a:rPr>
              <a:t>and </a:t>
            </a:r>
            <a:r>
              <a:rPr lang="en-US" sz="1200" b="0" i="1" u="none" strike="noStrike" kern="1200" baseline="0" dirty="0">
                <a:solidFill>
                  <a:schemeClr val="tx1"/>
                </a:solidFill>
                <a:latin typeface="+mn-lt"/>
                <a:ea typeface="+mn-ea"/>
                <a:cs typeface="+mn-cs"/>
              </a:rPr>
              <a:t>staff </a:t>
            </a:r>
            <a:r>
              <a:rPr lang="en-US" sz="1200" b="0" i="0" u="none" strike="noStrike" kern="1200" baseline="0" dirty="0">
                <a:solidFill>
                  <a:schemeClr val="tx1"/>
                </a:solidFill>
                <a:latin typeface="+mn-lt"/>
                <a:ea typeface="+mn-ea"/>
                <a:cs typeface="+mn-cs"/>
              </a:rPr>
              <a:t>are symbols of sovereignty. The later part of the verse, however, is obscure (see note </a:t>
            </a:r>
            <a:r>
              <a:rPr lang="en-US" sz="1200" b="0" i="1" u="none" strike="noStrike" kern="1200" baseline="0" dirty="0">
                <a:solidFill>
                  <a:schemeClr val="tx1"/>
                </a:solidFill>
                <a:latin typeface="+mn-lt"/>
                <a:ea typeface="+mn-ea"/>
                <a:cs typeface="+mn-cs"/>
              </a:rPr>
              <a:t>a</a:t>
            </a:r>
            <a:r>
              <a:rPr lang="en-US" sz="1200" b="0" i="0" u="none" strike="noStrike" kern="1200" baseline="0" dirty="0">
                <a:solidFill>
                  <a:schemeClr val="tx1"/>
                </a:solidFill>
                <a:latin typeface="+mn-lt"/>
                <a:ea typeface="+mn-ea"/>
                <a:cs typeface="+mn-cs"/>
              </a:rPr>
              <a:t>). It appears to predict rule for Judean royalty until Judah’s Davidic descendants achieve universal dominion (Num 24.17; Pss 2, 110) and is therefore preexilic. </a:t>
            </a:r>
            <a:r>
              <a:rPr lang="en-US" sz="1200" b="1" i="0" u="none" strike="noStrike" kern="1200" baseline="0" dirty="0">
                <a:solidFill>
                  <a:schemeClr val="tx1"/>
                </a:solidFill>
                <a:latin typeface="+mn-lt"/>
                <a:ea typeface="+mn-ea"/>
                <a:cs typeface="+mn-cs"/>
              </a:rPr>
              <a:t>13–27: </a:t>
            </a:r>
            <a:r>
              <a:rPr lang="en-US" sz="1200" b="0" i="0" u="none" strike="noStrike" kern="1200" baseline="0" dirty="0">
                <a:solidFill>
                  <a:schemeClr val="tx1"/>
                </a:solidFill>
                <a:latin typeface="+mn-lt"/>
                <a:ea typeface="+mn-ea"/>
                <a:cs typeface="+mn-cs"/>
              </a:rPr>
              <a:t>This latter part of the blessing (vv. 13–27) diverges from the birth order of 30.1–24. This section appears to predate placement into its</a:t>
            </a:r>
          </a:p>
          <a:p>
            <a:r>
              <a:rPr lang="en-US" sz="1200" b="0" i="0" u="none" strike="noStrike" kern="1200" baseline="0" dirty="0">
                <a:solidFill>
                  <a:schemeClr val="tx1"/>
                </a:solidFill>
                <a:latin typeface="+mn-lt"/>
                <a:ea typeface="+mn-ea"/>
                <a:cs typeface="+mn-cs"/>
              </a:rPr>
              <a:t>present context in the story of Jacob and Joseph. </a:t>
            </a:r>
            <a:r>
              <a:rPr lang="en-US" sz="1200" b="1" i="0" u="none" strike="noStrike" kern="1200" baseline="0" dirty="0">
                <a:solidFill>
                  <a:schemeClr val="tx1"/>
                </a:solidFill>
                <a:latin typeface="+mn-lt"/>
                <a:ea typeface="+mn-ea"/>
                <a:cs typeface="+mn-cs"/>
              </a:rPr>
              <a:t>16: </a:t>
            </a:r>
            <a:r>
              <a:rPr lang="en-US" sz="1200" b="0" i="0" u="none" strike="noStrike" kern="1200" baseline="0" dirty="0">
                <a:solidFill>
                  <a:schemeClr val="tx1"/>
                </a:solidFill>
                <a:latin typeface="+mn-lt"/>
                <a:ea typeface="+mn-ea"/>
                <a:cs typeface="+mn-cs"/>
              </a:rPr>
              <a:t>The tribal name </a:t>
            </a:r>
            <a:r>
              <a:rPr lang="en-US" sz="1200" b="0" i="1" u="none" strike="noStrike" kern="1200" baseline="0" dirty="0">
                <a:solidFill>
                  <a:schemeClr val="tx1"/>
                </a:solidFill>
                <a:latin typeface="+mn-lt"/>
                <a:ea typeface="+mn-ea"/>
                <a:cs typeface="+mn-cs"/>
              </a:rPr>
              <a:t>Dan </a:t>
            </a:r>
            <a:r>
              <a:rPr lang="en-US" sz="1200" b="0" i="0" u="none" strike="noStrike" kern="1200" baseline="0" dirty="0">
                <a:solidFill>
                  <a:schemeClr val="tx1"/>
                </a:solidFill>
                <a:latin typeface="+mn-lt"/>
                <a:ea typeface="+mn-ea"/>
                <a:cs typeface="+mn-cs"/>
              </a:rPr>
              <a:t>is derived from the Hebrew verb for</a:t>
            </a:r>
          </a:p>
          <a:p>
            <a:r>
              <a:rPr lang="en-US" sz="1200" b="0" i="0" u="none" strike="noStrike" kern="1200" baseline="0" dirty="0">
                <a:solidFill>
                  <a:schemeClr val="tx1"/>
                </a:solidFill>
                <a:latin typeface="+mn-lt"/>
                <a:ea typeface="+mn-ea"/>
                <a:cs typeface="+mn-cs"/>
              </a:rPr>
              <a:t>“judge” (“dan”). </a:t>
            </a:r>
            <a:r>
              <a:rPr lang="en-US" sz="1200" b="1" i="0" u="none" strike="noStrike" kern="1200" baseline="0" dirty="0">
                <a:solidFill>
                  <a:schemeClr val="tx1"/>
                </a:solidFill>
                <a:latin typeface="+mn-lt"/>
                <a:ea typeface="+mn-ea"/>
                <a:cs typeface="+mn-cs"/>
              </a:rPr>
              <a:t>18: </a:t>
            </a:r>
            <a:r>
              <a:rPr lang="en-US" sz="1200" b="0" i="0" u="none" strike="noStrike" kern="1200" baseline="0" dirty="0">
                <a:solidFill>
                  <a:schemeClr val="tx1"/>
                </a:solidFill>
                <a:latin typeface="+mn-lt"/>
                <a:ea typeface="+mn-ea"/>
                <a:cs typeface="+mn-cs"/>
              </a:rPr>
              <a:t>Probably a late scribal addition; cf. Ps 119.166. </a:t>
            </a:r>
            <a:r>
              <a:rPr lang="en-US" sz="1200" b="1" i="0" u="none" strike="noStrike" kern="1200" baseline="0" dirty="0">
                <a:solidFill>
                  <a:schemeClr val="tx1"/>
                </a:solidFill>
                <a:latin typeface="+mn-lt"/>
                <a:ea typeface="+mn-ea"/>
                <a:cs typeface="+mn-cs"/>
              </a:rPr>
              <a:t>22–26: </a:t>
            </a:r>
            <a:r>
              <a:rPr lang="en-US" sz="1200" b="0" i="0" u="none" strike="noStrike" kern="1200" baseline="0" dirty="0">
                <a:solidFill>
                  <a:schemeClr val="tx1"/>
                </a:solidFill>
                <a:latin typeface="+mn-lt"/>
                <a:ea typeface="+mn-ea"/>
                <a:cs typeface="+mn-cs"/>
              </a:rPr>
              <a:t>The lengthy blessing on Joseph and its triumphant conclusion (v. 26) suggest that he may have been the original focus of the early blessing (see 49.1–28n.). </a:t>
            </a:r>
            <a:r>
              <a:rPr lang="en-US" sz="1200" b="1" i="0" u="none" strike="noStrike" kern="1200" baseline="0" dirty="0">
                <a:solidFill>
                  <a:schemeClr val="tx1"/>
                </a:solidFill>
                <a:latin typeface="+mn-lt"/>
                <a:ea typeface="+mn-ea"/>
                <a:cs typeface="+mn-cs"/>
              </a:rPr>
              <a:t>25: </a:t>
            </a:r>
            <a:r>
              <a:rPr lang="en-US" sz="1200" b="0" i="1" u="none" strike="noStrike" kern="1200" baseline="0" dirty="0">
                <a:solidFill>
                  <a:schemeClr val="tx1"/>
                </a:solidFill>
                <a:latin typeface="+mn-lt"/>
                <a:ea typeface="+mn-ea"/>
                <a:cs typeface="+mn-cs"/>
              </a:rPr>
              <a:t>The Almighty, </a:t>
            </a:r>
            <a:r>
              <a:rPr lang="en-US" sz="1200" b="0" i="0" u="none" strike="noStrike" kern="1200" baseline="0" dirty="0">
                <a:solidFill>
                  <a:schemeClr val="tx1"/>
                </a:solidFill>
                <a:latin typeface="+mn-lt"/>
                <a:ea typeface="+mn-ea"/>
                <a:cs typeface="+mn-cs"/>
              </a:rPr>
              <a:t>see 17.1n. </a:t>
            </a:r>
            <a:r>
              <a:rPr lang="en-US" sz="1200" b="0" i="1" u="none" strike="noStrike" kern="1200" baseline="0" dirty="0">
                <a:solidFill>
                  <a:schemeClr val="tx1"/>
                </a:solidFill>
                <a:latin typeface="+mn-lt"/>
                <a:ea typeface="+mn-ea"/>
                <a:cs typeface="+mn-cs"/>
              </a:rPr>
              <a:t>Blessings of heaven, </a:t>
            </a:r>
            <a:r>
              <a:rPr lang="en-US" sz="1200" b="0" i="0" u="none" strike="noStrike" kern="1200" baseline="0" dirty="0">
                <a:solidFill>
                  <a:schemeClr val="tx1"/>
                </a:solidFill>
                <a:latin typeface="+mn-lt"/>
                <a:ea typeface="+mn-ea"/>
                <a:cs typeface="+mn-cs"/>
              </a:rPr>
              <a:t>i.e., rain, dew, sun. </a:t>
            </a:r>
            <a:r>
              <a:rPr lang="en-US" sz="1200" b="0" i="1" u="none" strike="noStrike" kern="1200" baseline="0" dirty="0">
                <a:solidFill>
                  <a:schemeClr val="tx1"/>
                </a:solidFill>
                <a:latin typeface="+mn-lt"/>
                <a:ea typeface="+mn-ea"/>
                <a:cs typeface="+mn-cs"/>
              </a:rPr>
              <a:t>The deep that lies beneath, </a:t>
            </a:r>
            <a:r>
              <a:rPr lang="en-US" sz="1200" b="0" i="0" u="none" strike="noStrike" kern="1200" baseline="0" dirty="0">
                <a:solidFill>
                  <a:schemeClr val="tx1"/>
                </a:solidFill>
                <a:latin typeface="+mn-lt"/>
                <a:ea typeface="+mn-ea"/>
                <a:cs typeface="+mn-cs"/>
              </a:rPr>
              <a:t>an allusion to the subterranean ocean (see </a:t>
            </a:r>
            <a:r>
              <a:rPr lang="en-US" sz="1200" b="0" i="0" u="none" strike="noStrike" kern="1200" baseline="0">
                <a:solidFill>
                  <a:schemeClr val="tx1"/>
                </a:solidFill>
                <a:latin typeface="+mn-lt"/>
                <a:ea typeface="+mn-ea"/>
                <a:cs typeface="+mn-cs"/>
              </a:rPr>
              <a:t>1.6</a:t>
            </a:r>
            <a:r>
              <a:rPr lang="en-US" sz="1200" b="0" i="0" u="none" strike="noStrike" kern="1200" baseline="0" dirty="0">
                <a:solidFill>
                  <a:schemeClr val="tx1"/>
                </a:solidFill>
                <a:latin typeface="+mn-lt"/>
                <a:ea typeface="+mn-ea"/>
                <a:cs typeface="+mn-cs"/>
              </a:rPr>
              <a:t>; 2.6). Compare Deut 33.13.</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81549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61E37D-7632-4E30-AC59-59D72E7BBBD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9313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61E37D-7632-4E30-AC59-59D72E7BBBD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43659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0034C-53AA-4855-8FB5-F944BB72473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67016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50 Then Joseph threw himself on his father’s face and wept over him and kissed him.  2 Joseph commanded the physicians in his service to embalm his father. So the physicians embalmed Israel;  3 they spent forty days in doing this, for that is the time required for embalming. And the Egyptians wept for him seventy days. </a:t>
            </a:r>
          </a:p>
          <a:p>
            <a:r>
              <a:rPr lang="en-US" dirty="0"/>
              <a:t>4 	When the days of weeping for him were past, Joseph addressed the household of Pharaoh, “If now I have found favor with you, please speak to Pharaoh as follows:  5 My father made me swear an oath; he said, ‘I am about to die. In the tomb that I hewed out for myself in the land of Canaan, there you shall bury me.’ Now therefore let me go up, so that I may bury my father; then I will return.”  6 Pharaoh answered, “Go up, and bury your father, as he made you swear to do.” </a:t>
            </a:r>
          </a:p>
          <a:p>
            <a:r>
              <a:rPr lang="en-US" dirty="0"/>
              <a:t>7 	So Joseph went up to bury his father. With him went up all the servants of Pharaoh, the elders of his household, and all the elders of the land of Egypt,  8 as well as all the household of Joseph, his brothers, and his father’s household. Only their children, their flocks, and their herds were left in the land of Goshen.  9 Both chariots and charioteers went up with him. It was a very great company.  10 When they came to the threshing floor of Atad, which is beyond the Jordan, they held there a very great and sorrowful lamentation; and he observed a time of mourning for his father seven days.  11 When the Canaanite inhabitants of the land saw the mourning on the threshing floor of Atad, they said, “This is a grievous mourning on the part of the Egyptians.” Therefore the place was named Abel-mizraim; † it is beyond the Jordan.  12 Thus his sons did for him as he had instructed them.  13 They carried him to the land of Canaan and buried him in the cave of the field at Machpelah, the field near Mamre, which Abraham bought as a burial site from Ephron the Hittite.  14 After he had buried his father, Joseph returned to Egypt with his brothers and all who had gone up with him to bury his father.</a:t>
            </a:r>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61E37D-7632-4E30-AC59-59D72E7BBBD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68364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49.29–50.26:  The death of Jacob and the final days of Joseph.     </a:t>
            </a:r>
          </a:p>
          <a:p>
            <a:r>
              <a:rPr lang="en-US" dirty="0"/>
              <a:t> 49.30–32:  Machpelah, see Genesis 23.    </a:t>
            </a:r>
          </a:p>
          <a:p>
            <a:r>
              <a:rPr lang="en-US" dirty="0"/>
              <a:t> 50.2–3:  Embalming, an ancient Egyptian custom, was necessary if Jacob’s body was to be carried back to Canaan. Egyptians are said to have mourned for a monarch seventy-two days; thus, out of respect for Joseph, Jacob was given a royal funeral.   5:  According to this fragment of tradition, Jacob had hewed out a tomb for himself east of the Jordan (Genesis 50.10) and was buried there rather than at Machpelah (Genesis 50.12–13). This explains why the funeral cortege detoured to Transjordan (Genesis 50.10–11), though a main road from Egypt led along the coast to Beer-sheba.    </a:t>
            </a:r>
          </a:p>
          <a:p>
            <a:r>
              <a:rPr lang="en-US" dirty="0"/>
              <a:t> 50.18:  A recapitulation of the motif introduced at the beginning of the Joseph story (see Genesis 37.5–11 n.).   19–20:  The heart and climax of the Joseph story: Joseph asserts that only God can forgive and heal human guilt, and he testifies to God’s overruling providence that has already turned evil purposes to a good end (Genesis 45.4–7).   23:  The children of Machir, Joseph’s grandson, were born on Joseph’s knees, i.e. adopted as his descendants. Machir was the ancestor of a warlike clan of Manasseh that laid claim to Gilead (Numbers 32.39–40; Deuteronomy 3.15; Judges 5.14).   24:  An anticipation of the Exodus, based on the promise to Israel’s ancestors.   25–26:  See Exodus 13.19. According to tradition, Joseph was buried in Shechem (Joshua 24.32; compare Genesis 33.19; Acts 7.16).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61E37D-7632-4E30-AC59-59D72E7BBBD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85485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sz="1200" b="1" i="0" u="none" strike="noStrike" kern="1200" baseline="0" dirty="0">
                <a:solidFill>
                  <a:schemeClr val="tx1"/>
                </a:solidFill>
                <a:latin typeface="+mn-lt"/>
                <a:ea typeface="+mn-ea"/>
                <a:cs typeface="+mn-cs"/>
              </a:rPr>
              <a:t>50.1–26: Burial of Jacob and final days of Joseph. 1-11: </a:t>
            </a:r>
            <a:r>
              <a:rPr lang="en-US" sz="1200" b="0" i="0" u="none" strike="noStrike" kern="1200" baseline="0" dirty="0">
                <a:solidFill>
                  <a:schemeClr val="tx1"/>
                </a:solidFill>
                <a:latin typeface="+mn-lt"/>
                <a:ea typeface="+mn-ea"/>
                <a:cs typeface="+mn-cs"/>
              </a:rPr>
              <a:t>This non-Priestly narrative seems to presuppose that the burial and mourning occurred in Transjordan, not at the cave at Machpelah (23.1,19). </a:t>
            </a:r>
            <a:r>
              <a:rPr lang="en-US" sz="1200" b="1" i="0" u="none" strike="noStrike" kern="1200" baseline="0" dirty="0">
                <a:solidFill>
                  <a:schemeClr val="tx1"/>
                </a:solidFill>
                <a:latin typeface="+mn-lt"/>
                <a:ea typeface="+mn-ea"/>
                <a:cs typeface="+mn-cs"/>
              </a:rPr>
              <a:t>2–3: </a:t>
            </a:r>
            <a:r>
              <a:rPr lang="en-US" sz="1200" b="0" i="0" u="none" strike="noStrike" kern="1200" baseline="0" dirty="0">
                <a:solidFill>
                  <a:schemeClr val="tx1"/>
                </a:solidFill>
                <a:latin typeface="+mn-lt"/>
                <a:ea typeface="+mn-ea"/>
                <a:cs typeface="+mn-cs"/>
              </a:rPr>
              <a:t>Jacob is provided with Egyptian honors: embalming and lengthy mourning. </a:t>
            </a:r>
            <a:r>
              <a:rPr lang="en-US" sz="1200" b="1" i="0" u="none" strike="noStrike" kern="1200" baseline="0" dirty="0">
                <a:solidFill>
                  <a:schemeClr val="tx1"/>
                </a:solidFill>
                <a:latin typeface="+mn-lt"/>
                <a:ea typeface="+mn-ea"/>
                <a:cs typeface="+mn-cs"/>
              </a:rPr>
              <a:t>5: </a:t>
            </a:r>
            <a:r>
              <a:rPr lang="en-US" sz="1200" b="0" i="0" u="none" strike="noStrike" kern="1200" baseline="0" dirty="0">
                <a:solidFill>
                  <a:schemeClr val="tx1"/>
                </a:solidFill>
                <a:latin typeface="+mn-lt"/>
                <a:ea typeface="+mn-ea"/>
                <a:cs typeface="+mn-cs"/>
              </a:rPr>
              <a:t>This speech by Joseph links to the non-Priestly order to bury him at an ancestral burial place, here a tomb that Jacob had hewn out for himself (see 47.30–31n.).</a:t>
            </a:r>
          </a:p>
          <a:p>
            <a:r>
              <a:rPr lang="en-US" sz="1200" b="1" i="0" u="none" strike="noStrike" kern="1200" baseline="0" dirty="0">
                <a:solidFill>
                  <a:schemeClr val="tx1"/>
                </a:solidFill>
                <a:latin typeface="+mn-lt"/>
                <a:ea typeface="+mn-ea"/>
                <a:cs typeface="+mn-cs"/>
              </a:rPr>
              <a:t>10: </a:t>
            </a:r>
            <a:r>
              <a:rPr lang="en-US" sz="1200" b="0" i="0" u="none" strike="noStrike" kern="1200" baseline="0" dirty="0">
                <a:solidFill>
                  <a:schemeClr val="tx1"/>
                </a:solidFill>
                <a:latin typeface="+mn-lt"/>
                <a:ea typeface="+mn-ea"/>
                <a:cs typeface="+mn-cs"/>
              </a:rPr>
              <a:t>Hebron/Mamre (see v. 13) is much closer to Egypt than this unidentified location in Transjordan. </a:t>
            </a:r>
            <a:r>
              <a:rPr lang="en-US" sz="1200" b="1" i="0" u="none" strike="noStrike" kern="1200" baseline="0" dirty="0">
                <a:solidFill>
                  <a:schemeClr val="tx1"/>
                </a:solidFill>
                <a:latin typeface="+mn-lt"/>
                <a:ea typeface="+mn-ea"/>
                <a:cs typeface="+mn-cs"/>
              </a:rPr>
              <a:t>12–13: </a:t>
            </a:r>
            <a:r>
              <a:rPr lang="en-US" sz="1200" b="0" i="0" u="none" strike="noStrike" kern="1200" baseline="0" dirty="0">
                <a:solidFill>
                  <a:schemeClr val="tx1"/>
                </a:solidFill>
                <a:latin typeface="+mn-lt"/>
                <a:ea typeface="+mn-ea"/>
                <a:cs typeface="+mn-cs"/>
              </a:rPr>
              <a:t>The Priestly narrative. </a:t>
            </a:r>
            <a:r>
              <a:rPr lang="en-US" sz="1200" b="1" i="0" u="none" strike="noStrike" kern="1200" baseline="0" dirty="0">
                <a:solidFill>
                  <a:schemeClr val="tx1"/>
                </a:solidFill>
                <a:latin typeface="+mn-lt"/>
                <a:ea typeface="+mn-ea"/>
                <a:cs typeface="+mn-cs"/>
              </a:rPr>
              <a:t>15–16: </a:t>
            </a:r>
            <a:r>
              <a:rPr lang="en-US" sz="1200" b="0" i="0" u="none" strike="noStrike" kern="1200" baseline="0" dirty="0">
                <a:solidFill>
                  <a:schemeClr val="tx1"/>
                </a:solidFill>
                <a:latin typeface="+mn-lt"/>
                <a:ea typeface="+mn-ea"/>
                <a:cs typeface="+mn-cs"/>
              </a:rPr>
              <a:t>In fear now that their father is dead (cf. 27.41 and 33.12–17n.), Joseph’s brothers attempt to protect themselves through reporting that Jacob had ordered Joseph to forgive them (vv. 16–17). </a:t>
            </a:r>
            <a:r>
              <a:rPr lang="en-US" sz="1200" b="1" i="0" u="none" strike="noStrike" kern="1200" baseline="0" dirty="0">
                <a:solidFill>
                  <a:schemeClr val="tx1"/>
                </a:solidFill>
                <a:latin typeface="+mn-lt"/>
                <a:ea typeface="+mn-ea"/>
                <a:cs typeface="+mn-cs"/>
              </a:rPr>
              <a:t>18–21: </a:t>
            </a:r>
            <a:r>
              <a:rPr lang="en-US" sz="1200" b="0" i="0" u="none" strike="noStrike" kern="1200" baseline="0" dirty="0">
                <a:solidFill>
                  <a:schemeClr val="tx1"/>
                </a:solidFill>
                <a:latin typeface="+mn-lt"/>
                <a:ea typeface="+mn-ea"/>
                <a:cs typeface="+mn-cs"/>
              </a:rPr>
              <a:t>For the first time, the brothers knowingly subject themselves to Joseph (cf. 43.26), fulfilling Joseph’s first dream (37.5–7) and thus refuting their challenge of his destiny to rule them (37.8). Since they had just spoken of themselves as God’s slaves (v. 17; translated in the NRSV as </a:t>
            </a:r>
            <a:r>
              <a:rPr lang="en-US" sz="1200" b="0" i="1" u="none" strike="noStrike" kern="1200" baseline="0" dirty="0">
                <a:solidFill>
                  <a:schemeClr val="tx1"/>
                </a:solidFill>
                <a:latin typeface="+mn-lt"/>
                <a:ea typeface="+mn-ea"/>
                <a:cs typeface="+mn-cs"/>
              </a:rPr>
              <a:t>servants</a:t>
            </a:r>
            <a:r>
              <a:rPr lang="en-US" sz="1200" b="0" i="0" u="none" strike="noStrike" kern="1200" baseline="0" dirty="0">
                <a:solidFill>
                  <a:schemeClr val="tx1"/>
                </a:solidFill>
                <a:latin typeface="+mn-lt"/>
                <a:ea typeface="+mn-ea"/>
                <a:cs typeface="+mn-cs"/>
              </a:rPr>
              <a:t>), their description of themselves here as Joseph’s slaves implicitly equates him with God. Echoing his father’s words to Rachel (30.2), Joseph rejects this equation, attributing his dominion over his brothers as resulting from God’s plan. Later readers could have taken this as an implicit endorsement of the divine destiny of Joseph’s descendants—such as the Ephraimite king Jeroboam (1 Kings 11.26)—to rule over the other tribes. </a:t>
            </a:r>
            <a:r>
              <a:rPr lang="en-US" sz="1200" b="1" i="0" u="none" strike="noStrike" kern="1200" baseline="0" dirty="0">
                <a:solidFill>
                  <a:schemeClr val="tx1"/>
                </a:solidFill>
                <a:latin typeface="+mn-lt"/>
                <a:ea typeface="+mn-ea"/>
                <a:cs typeface="+mn-cs"/>
              </a:rPr>
              <a:t>23: </a:t>
            </a:r>
            <a:r>
              <a:rPr lang="en-US" sz="1200" b="0" i="1" u="none" strike="noStrike" kern="1200" baseline="0" dirty="0">
                <a:solidFill>
                  <a:schemeClr val="tx1"/>
                </a:solidFill>
                <a:latin typeface="+mn-lt"/>
                <a:ea typeface="+mn-ea"/>
                <a:cs typeface="+mn-cs"/>
              </a:rPr>
              <a:t>Machir </a:t>
            </a:r>
            <a:r>
              <a:rPr lang="en-US" sz="1200" b="0" i="0" u="none" strike="noStrike" kern="1200" baseline="0" dirty="0">
                <a:solidFill>
                  <a:schemeClr val="tx1"/>
                </a:solidFill>
                <a:latin typeface="+mn-lt"/>
                <a:ea typeface="+mn-ea"/>
                <a:cs typeface="+mn-cs"/>
              </a:rPr>
              <a:t>was an early tribal group (Judg 5.14), later viewed as a clan within Manasseh that laid claim to Gilead (Num 32.39–40; Deut 3.15). </a:t>
            </a:r>
            <a:r>
              <a:rPr lang="en-US" sz="1200" b="0" i="1" u="none" strike="noStrike" kern="1200" baseline="0" dirty="0">
                <a:solidFill>
                  <a:schemeClr val="tx1"/>
                </a:solidFill>
                <a:latin typeface="+mn-lt"/>
                <a:ea typeface="+mn-ea"/>
                <a:cs typeface="+mn-cs"/>
              </a:rPr>
              <a:t>Born on Joseph’s knees, </a:t>
            </a:r>
            <a:r>
              <a:rPr lang="en-US" sz="1200" b="0" i="0" u="none" strike="noStrike" kern="1200" baseline="0" dirty="0">
                <a:solidFill>
                  <a:schemeClr val="tx1"/>
                </a:solidFill>
                <a:latin typeface="+mn-lt"/>
                <a:ea typeface="+mn-ea"/>
                <a:cs typeface="+mn-cs"/>
              </a:rPr>
              <a:t>see 30.3. </a:t>
            </a:r>
            <a:r>
              <a:rPr lang="en-US" sz="1200" b="1" i="0" u="none" strike="noStrike" kern="1200" baseline="0" dirty="0">
                <a:solidFill>
                  <a:schemeClr val="tx1"/>
                </a:solidFill>
                <a:latin typeface="+mn-lt"/>
                <a:ea typeface="+mn-ea"/>
                <a:cs typeface="+mn-cs"/>
              </a:rPr>
              <a:t>24: </a:t>
            </a:r>
            <a:r>
              <a:rPr lang="en-US" sz="1200" b="0" i="0" u="none" strike="noStrike" kern="1200" baseline="0" dirty="0">
                <a:solidFill>
                  <a:schemeClr val="tx1"/>
                </a:solidFill>
                <a:latin typeface="+mn-lt"/>
                <a:ea typeface="+mn-ea"/>
                <a:cs typeface="+mn-cs"/>
              </a:rPr>
              <a:t>A reference to God’s covenant oath to give the land to Abraham (15.9–17n.; 22.15–18). It closely resembles similar texts in Deut 1.8; 6.10 and related materials. </a:t>
            </a:r>
            <a:r>
              <a:rPr lang="en-US" sz="1200" b="1" i="0" u="none" strike="noStrike" kern="1200" baseline="0" dirty="0">
                <a:solidFill>
                  <a:schemeClr val="tx1"/>
                </a:solidFill>
                <a:latin typeface="+mn-lt"/>
                <a:ea typeface="+mn-ea"/>
                <a:cs typeface="+mn-cs"/>
              </a:rPr>
              <a:t>25: </a:t>
            </a:r>
            <a:r>
              <a:rPr lang="en-US" sz="1200" b="0" i="0" u="none" strike="noStrike" kern="1200" baseline="0" dirty="0">
                <a:solidFill>
                  <a:schemeClr val="tx1"/>
                </a:solidFill>
                <a:latin typeface="+mn-lt"/>
                <a:ea typeface="+mn-ea"/>
                <a:cs typeface="+mn-cs"/>
              </a:rPr>
              <a:t>This request will be fulfilled in Ex 13.19; Josh 24.2, one of the links</a:t>
            </a:r>
          </a:p>
          <a:p>
            <a:r>
              <a:rPr lang="en-US" sz="1200" b="0" i="0" u="none" strike="noStrike" kern="1200" baseline="0" dirty="0">
                <a:solidFill>
                  <a:schemeClr val="tx1"/>
                </a:solidFill>
                <a:latin typeface="+mn-lt"/>
                <a:ea typeface="+mn-ea"/>
                <a:cs typeface="+mn-cs"/>
              </a:rPr>
              <a:t>between Genesis and the narrative extending to the end of Joshua.</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71370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0034C-53AA-4855-8FB5-F944BB72473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84160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0034C-53AA-4855-8FB5-F944BB72473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81736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0034C-53AA-4855-8FB5-F944BB72473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85372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0034C-53AA-4855-8FB5-F944BB72473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86192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0034C-53AA-4855-8FB5-F944BB72473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8079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a:t>Loved regardless.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0034C-53AA-4855-8FB5-F944BB72473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24608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Joseph (Son of Jacob).  Joseph, whose name means “May God give increase,” was the son of Jacob and Rachel (Genesis 30.22–24), and the eponymous ancestor of the house of Joseph, one of the twelve tribes of Israel. Genesis 37–50 portrays Joseph as a patriarch through whom the promises to Abraham, Isaac, and Jacob are transmitted to later Israel. The God of the ancestors is not, however, called the God of Joseph, and Joseph the patriarch is seldom mentioned in the Bible outside Genesis.</a:t>
            </a:r>
          </a:p>
          <a:p>
            <a:r>
              <a:rPr lang="en-US" dirty="0"/>
              <a:t>The Joseph story begins in Genesis 37.1, “Jacob settled in the land where his father had lived as an alien, the land of Canaan,” and comes to its preliminary end in Genesis 47.27, where the opening formula is transformed, “Thus Israel settled in the land of Egypt, in the region of Goshen.” Its unity comes not from a single theme, but from sophisticated art, narrating the interaction of the human characters; God’s direct action is hardly mentioned.</a:t>
            </a:r>
          </a:p>
          <a:p>
            <a:r>
              <a:rPr lang="en-US" dirty="0"/>
              <a:t>The story begins with the young, self-centered Joseph announcing to his father and brothers his double dreams of their obeisance to him. The doubling of his dreams here and later (Genesis 41.1–8) proves their divine origin. Joseph later goes out to visit his brothers who are caring for their father’s flock, apparently a rare event since he does not even know where they are camped (Genesis 37.12–17). As he comes upon his brothers, they decide to kill him, but at the intercession of Reuben and Judah, he is spared; he ultimately falls into the hands of traders who sell him to the Egyptian Potiphar, captain of the guard. His brothers, however, tell Jacob that his son is dead, and offer as evidence his blood-stained garment, a preferential gift from his father (Genesis 37.3, traditionally, although probably erroneously, translated as “a coat of many colors”). As if to indicate the passing of time and to build suspense about Joseph’s fate, Genesis 38 tells the story of Judah, the ancestor of the southern kingdom, a counterbalance to Joseph, the ancestor of the northern kingdom. Genesis 39 opens with Joseph as overseer of Potiphar’s house. Even in prison, to which he is unjustly condemned, God protects him. His ability to interpret dreams brings him to Pharaoh’s notice (Genesis 40.1–41.14). He interprets Pharaoh’s dream correctly as seven years of plenty and seven years of famine, and he is put in charge of preparing for the seven years of famine (Genesis 41). That famine causes Jacob to send all his sons but Benjamin (the other son of his beloved Rachel) to Egypt to buy grain. In the first visit of his brothers (Genesis 42), Joseph tests them by treating them roughly, holding Simeon as hostage, putting their money back in their grain sacks, and demanding that they return with Benjamin on their next visit. Joseph, the cool courtier, wants to learn his brothers’ attitude toward him, his full brother Benjamin, and their father. The second visit of the now uneasy brothers is even more eventful (Genesis 43–45): Joseph surprises them by seating them at a banquet according to the order of their birth, Benjamin is arrested on a ruse, and, finally, Judah as spokesman for the group expresses the pain the family disunity has caused (Genesis 44.18–44). Joseph, by now emotionally drawn into the family’s crisis, reveals himself to his brothers, acknowledging that God, despite the selfish behavior of the family members, “sent me before you to preserve life” (Genesis 45.5). The last chapters narrate Jacob’s blessing of his grandsons Ephraim and Manasseh (Genesis 48), his testament (Genesis 49), his death, and Joseph’s final days (Genesis 50).</a:t>
            </a:r>
          </a:p>
          <a:p>
            <a:r>
              <a:rPr lang="en-US" dirty="0"/>
              <a:t>At one level, Genesis 37–50 explain how the sons of Jacob got to Egypt through the agency of Joseph. On a deeper level, the chapters tell movingly how God kept a disintegrating family united by the repentance and restraint of its members. The lesson is an important one for Israel because its unity is often threatened by the claims of one tribe against another.</a:t>
            </a:r>
          </a:p>
          <a:p>
            <a:r>
              <a:rPr lang="en-US" dirty="0"/>
              <a:t>The tribe of Joseph is divided into the tribes of Ephraim and Manasseh (Genesis 48; Numbers 26.28–37; Joshua 14.4). “House of Joseph” may designate the northern kingdom as distinguished from the southern kingdom of Judah (2 Samuel 19.20; Psalm 78.67–68), or it may designate all Israel (Psalm 77.15; Psalm 80.1–2).</a:t>
            </a:r>
          </a:p>
          <a:p>
            <a:r>
              <a:rPr lang="en-US" dirty="0"/>
              <a:t>In the New Testament, Hebrews 11.22 lists Joseph as a hero of faith; Stephen in his speech summarizes his career in Acts 7.13–17. Some have seen in Mark’s episode of the youth who left his cloak behind (Mark 14.51–52) an echo of Genesis 39.11–12. Among noteworthy modern retellings of the Joseph story is Thomas Mann’s Joseph and His Brothers.</a:t>
            </a:r>
          </a:p>
          <a:p>
            <a:endParaRPr lang="en-US" dirty="0"/>
          </a:p>
          <a:p>
            <a:r>
              <a:rPr lang="en-US" dirty="0"/>
              <a:t>	RICHARD J. CLIFFORD</a:t>
            </a:r>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0034C-53AA-4855-8FB5-F944BB72473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78293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1B738-CEC8-4B4F-9CFC-AA218BC5B2B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A3EC5C2-C735-440C-B381-55537707717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4642BA7-A253-4844-AF30-17D354D64C1E}"/>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2BD095D8-C253-4792-B450-E8D3A349DE8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6BDEC5D-EC6F-4B6B-9D0C-A0F723C6E501}"/>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41090846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2A394-0E36-4B3F-8307-DC611B33417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A74EA94-FA9F-48C9-AF44-0B63CAD0DD9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A36E65-E611-45E7-9760-51B98486B248}"/>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F9455227-E8F7-4384-9237-D3E690E55AF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5BF6B71-F021-438F-8ED9-A044D4B9740B}"/>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14015172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EF763A1-0F23-4BFB-9EB4-A0B11B5A813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892717A-CBDA-495B-9641-D81DE315C1A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323E19-6308-4D1C-A0A3-50B38D4D2599}"/>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3A5DCA43-E953-48B8-A05F-674E5C84BCC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FEF2563-3334-41C2-BC07-49EECFBEA440}"/>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26023857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09359-3486-4A39-9D1B-EBD3CF0431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ADFE48B-3AA9-4A5C-964B-DB5409963FD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19D4FD-B025-48FE-AED6-B9E98ADF6BF3}"/>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39A2489E-3406-4C7D-B221-127F27AB21E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9C71365-C524-495D-8771-1A78A311C5A5}"/>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26757784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CB42A-9B51-4376-B8CB-6B55C7C414B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20CEB57-69AE-4547-BEF9-9C528EF15C5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A9ED369-FEF8-4964-8F30-215DB2120955}"/>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1706B11A-E754-4B39-B668-6247EE6AE13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3466E16-DCB5-4857-8CCA-E7C6DFB7B340}"/>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838332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FE41B-4C0B-4180-A306-47E2140F556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D7E4D8D-B316-4A7A-B89E-3FE213EBA01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DF2A757-0871-4BFA-97DE-70595BCBA97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B672AA5-A18B-4CD4-93DF-AF04DB23817C}"/>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6" name="Footer Placeholder 5">
            <a:extLst>
              <a:ext uri="{FF2B5EF4-FFF2-40B4-BE49-F238E27FC236}">
                <a16:creationId xmlns:a16="http://schemas.microsoft.com/office/drawing/2014/main" id="{0FE1CAB2-1062-4E12-8C5D-E41241A4BE5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B9A4107-1E7B-4B1F-A813-D9C71319B8B5}"/>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6476537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762B2-1CDB-4E84-80FB-AD44BAC2FED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ACED059-4A35-4837-ACB8-A3EC6E986AA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A53F7EC-5399-46B3-8C51-40F83513243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49435AA-B89E-4D5C-B656-745564B46E9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12A75F9-406B-447B-8A6F-E0000622480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ECE94F4-580F-4F15-93E2-506F3CDE39FB}"/>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8" name="Footer Placeholder 7">
            <a:extLst>
              <a:ext uri="{FF2B5EF4-FFF2-40B4-BE49-F238E27FC236}">
                <a16:creationId xmlns:a16="http://schemas.microsoft.com/office/drawing/2014/main" id="{7428A474-1EB8-477A-A4F9-C75522DD47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18B60703-C43A-4950-AA94-FE58ED710486}"/>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1710525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751B7-A887-4020-8F43-D1E8C11F486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B48A84E-BCA4-4F49-A956-EBFDD2882745}"/>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4" name="Footer Placeholder 3">
            <a:extLst>
              <a:ext uri="{FF2B5EF4-FFF2-40B4-BE49-F238E27FC236}">
                <a16:creationId xmlns:a16="http://schemas.microsoft.com/office/drawing/2014/main" id="{358BF697-ED5C-4AED-9C3C-8F72D5B172DA}"/>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50D28077-0C58-42C4-8E38-10235DB10B92}"/>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216162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E33633-35F6-414D-944B-35BF0F43602B}"/>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3" name="Footer Placeholder 2">
            <a:extLst>
              <a:ext uri="{FF2B5EF4-FFF2-40B4-BE49-F238E27FC236}">
                <a16:creationId xmlns:a16="http://schemas.microsoft.com/office/drawing/2014/main" id="{63CA937D-5BAF-4E9E-A2D1-A4110D551D41}"/>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F304B1AC-A2C3-4900-8FA2-3C5A6E61DFE2}"/>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24307522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E95D4-663B-447E-8BA5-CD4F2831E9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442D77E-F265-409E-8BD1-97632AD233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7D1D8E3-B5FC-40A4-979B-EA4551E7D5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C54C690-022F-45AF-94CB-3F9B3004B146}"/>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6" name="Footer Placeholder 5">
            <a:extLst>
              <a:ext uri="{FF2B5EF4-FFF2-40B4-BE49-F238E27FC236}">
                <a16:creationId xmlns:a16="http://schemas.microsoft.com/office/drawing/2014/main" id="{D2A3749D-48AE-4922-86D6-F2DD8B92693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73A9783-9601-4529-A685-B53D5704BE91}"/>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3862654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37198-2F4C-4C8C-9959-BD3663F626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E9FF65F-ED37-40BB-868E-2A2B5FBA66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0B796172-C22B-4DAF-BD49-FF815BC26C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763D3BD-76BF-4929-AB9E-95FD951143AD}"/>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6" name="Footer Placeholder 5">
            <a:extLst>
              <a:ext uri="{FF2B5EF4-FFF2-40B4-BE49-F238E27FC236}">
                <a16:creationId xmlns:a16="http://schemas.microsoft.com/office/drawing/2014/main" id="{37ECC1B1-0A4C-4DDB-A220-3FA5B6B5397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35AA1E3-4CE1-4686-A257-C3AEEACB3A07}"/>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3553947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0CEF47-D0D7-42C9-98E9-FEC3AB055E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A626927-F289-4F78-B520-2102102F56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BA280B-5C04-4766-8B81-F2B6584B72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9E800E29-7039-4577-9A4C-BAFDF741AF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7DD2184B-9AA8-4C60-A3D4-765D9D3077C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C2935D-CDD7-4A0F-AF94-E508376CB8C3}" type="slidenum">
              <a:rPr lang="en-US" smtClean="0"/>
              <a:t>‹#›</a:t>
            </a:fld>
            <a:endParaRPr lang="en-US" dirty="0"/>
          </a:p>
        </p:txBody>
      </p:sp>
    </p:spTree>
    <p:extLst>
      <p:ext uri="{BB962C8B-B14F-4D97-AF65-F5344CB8AC3E}">
        <p14:creationId xmlns:p14="http://schemas.microsoft.com/office/powerpoint/2010/main" val="14730279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4F9F79B-A093-478E-96B5-EE02BC93A85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D4C22394-EBC2-4FAF-A555-6C02D589EED7}"/>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1508760" y="3431556"/>
            <a:ext cx="0" cy="173736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F7194F93-1F71-4A70-9DF1-28F18377111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32897" y="5004581"/>
            <a:ext cx="962395" cy="9623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9BBC0C84-DC2A-43AE-9576-0A44295E8B9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63725" y="4865965"/>
            <a:ext cx="293695" cy="2936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11394CD8-BD30-4B74-86F4-51FDF338341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2113" y="0"/>
            <a:ext cx="5699887" cy="4059244"/>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640079" y="4526280"/>
            <a:ext cx="7410681" cy="1737360"/>
          </a:xfrm>
        </p:spPr>
        <p:txBody>
          <a:bodyPr>
            <a:normAutofit/>
          </a:bodyPr>
          <a:lstStyle/>
          <a:p>
            <a:r>
              <a:rPr lang="en-US" sz="4800" dirty="0"/>
              <a:t>Lesson 12</a:t>
            </a:r>
          </a:p>
        </p:txBody>
      </p:sp>
      <p:sp>
        <p:nvSpPr>
          <p:cNvPr id="3" name="Content Placeholder 2"/>
          <p:cNvSpPr>
            <a:spLocks noGrp="1"/>
          </p:cNvSpPr>
          <p:nvPr>
            <p:ph idx="1"/>
          </p:nvPr>
        </p:nvSpPr>
        <p:spPr>
          <a:xfrm>
            <a:off x="640080" y="595293"/>
            <a:ext cx="5676637" cy="3463951"/>
          </a:xfrm>
        </p:spPr>
        <p:txBody>
          <a:bodyPr anchor="ctr">
            <a:normAutofit/>
          </a:bodyPr>
          <a:lstStyle/>
          <a:p>
            <a:r>
              <a:rPr lang="en-US" sz="1800" dirty="0"/>
              <a:t>The Conclusion of The Joseph Saga</a:t>
            </a:r>
          </a:p>
        </p:txBody>
      </p:sp>
    </p:spTree>
    <p:extLst>
      <p:ext uri="{BB962C8B-B14F-4D97-AF65-F5344CB8AC3E}">
        <p14:creationId xmlns:p14="http://schemas.microsoft.com/office/powerpoint/2010/main" val="41067788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Human Perception</a:t>
            </a:r>
          </a:p>
        </p:txBody>
      </p:sp>
      <p:sp>
        <p:nvSpPr>
          <p:cNvPr id="3" name="Content Placeholder 2"/>
          <p:cNvSpPr>
            <a:spLocks noGrp="1"/>
          </p:cNvSpPr>
          <p:nvPr>
            <p:ph idx="1"/>
          </p:nvPr>
        </p:nvSpPr>
        <p:spPr/>
        <p:txBody>
          <a:bodyPr>
            <a:normAutofit/>
          </a:bodyPr>
          <a:lstStyle/>
          <a:p>
            <a:r>
              <a:rPr lang="en-US" dirty="0"/>
              <a:t>It is hard to conceive a worse crime – to </a:t>
            </a:r>
            <a:r>
              <a:rPr lang="en-US"/>
              <a:t>kill </a:t>
            </a:r>
            <a:r>
              <a:rPr lang="en-US" dirty="0"/>
              <a:t>one’s brother or to sell him into slavery.</a:t>
            </a:r>
          </a:p>
          <a:p>
            <a:r>
              <a:rPr lang="en-US" dirty="0"/>
              <a:t>A bad situation that continues to seem bad for </a:t>
            </a:r>
            <a:r>
              <a:rPr lang="en-US"/>
              <a:t>some time</a:t>
            </a:r>
            <a:r>
              <a:rPr lang="en-US" dirty="0"/>
              <a:t>, or at least to a human</a:t>
            </a:r>
            <a:r>
              <a:rPr lang="en-US"/>
              <a:t>,</a:t>
            </a:r>
            <a:r>
              <a:rPr lang="en-US" dirty="0"/>
              <a:t> would be perceived as BAD.</a:t>
            </a:r>
          </a:p>
          <a:p>
            <a:r>
              <a:rPr lang="en-US" dirty="0"/>
              <a:t>What about the Brothers – </a:t>
            </a:r>
          </a:p>
          <a:p>
            <a:pPr lvl="1"/>
            <a:r>
              <a:rPr lang="en-US" dirty="0"/>
              <a:t>Should they be condemned and kicked out?</a:t>
            </a:r>
          </a:p>
          <a:p>
            <a:pPr lvl="1"/>
            <a:r>
              <a:rPr lang="en-US" dirty="0"/>
              <a:t>Congratulated as helping save Egypt and Israel?</a:t>
            </a:r>
          </a:p>
          <a:p>
            <a:pPr lvl="1"/>
            <a:r>
              <a:rPr lang="en-US" dirty="0"/>
              <a:t>Or . . . .</a:t>
            </a:r>
          </a:p>
        </p:txBody>
      </p:sp>
    </p:spTree>
    <p:extLst>
      <p:ext uri="{BB962C8B-B14F-4D97-AF65-F5344CB8AC3E}">
        <p14:creationId xmlns:p14="http://schemas.microsoft.com/office/powerpoint/2010/main" val="42725591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179226" y="826680"/>
            <a:ext cx="9833548" cy="1325563"/>
          </a:xfrm>
        </p:spPr>
        <p:txBody>
          <a:bodyPr>
            <a:normAutofit/>
          </a:bodyPr>
          <a:lstStyle/>
          <a:p>
            <a:pPr algn="ctr"/>
            <a:r>
              <a:rPr lang="en-US" sz="4000" dirty="0">
                <a:solidFill>
                  <a:srgbClr val="FFFFFF"/>
                </a:solidFill>
              </a:rPr>
              <a:t>Scholars</a:t>
            </a:r>
          </a:p>
        </p:txBody>
      </p:sp>
      <p:sp>
        <p:nvSpPr>
          <p:cNvPr id="3" name="Content Placeholder 2"/>
          <p:cNvSpPr>
            <a:spLocks noGrp="1"/>
          </p:cNvSpPr>
          <p:nvPr>
            <p:ph idx="1"/>
          </p:nvPr>
        </p:nvSpPr>
        <p:spPr>
          <a:xfrm>
            <a:off x="1179226" y="3092970"/>
            <a:ext cx="9833548" cy="2693976"/>
          </a:xfrm>
        </p:spPr>
        <p:txBody>
          <a:bodyPr>
            <a:normAutofit/>
          </a:bodyPr>
          <a:lstStyle/>
          <a:p>
            <a:r>
              <a:rPr lang="en-US" sz="2000" dirty="0">
                <a:solidFill>
                  <a:srgbClr val="000000"/>
                </a:solidFill>
              </a:rPr>
              <a:t>At one level the story of Joseph explains how Israel got to Egypt.</a:t>
            </a:r>
          </a:p>
          <a:p>
            <a:r>
              <a:rPr lang="en-US" sz="2000" dirty="0">
                <a:solidFill>
                  <a:srgbClr val="000000"/>
                </a:solidFill>
              </a:rPr>
              <a:t>On a deeper level, the chapters tell movingly how God kept a disintegrating family united by the repentance and restraint of its members. </a:t>
            </a:r>
          </a:p>
          <a:p>
            <a:r>
              <a:rPr lang="en-US" sz="2000" dirty="0">
                <a:solidFill>
                  <a:srgbClr val="000000"/>
                </a:solidFill>
              </a:rPr>
              <a:t>The lesson is an important one for Israel because its unity </a:t>
            </a:r>
            <a:r>
              <a:rPr lang="en-US" sz="2000">
                <a:solidFill>
                  <a:srgbClr val="000000"/>
                </a:solidFill>
              </a:rPr>
              <a:t>is</a:t>
            </a:r>
            <a:r>
              <a:rPr lang="en-US" sz="2000" dirty="0">
                <a:solidFill>
                  <a:srgbClr val="000000"/>
                </a:solidFill>
              </a:rPr>
              <a:t> often threatened by the claims of one tribe against another.</a:t>
            </a:r>
          </a:p>
          <a:p>
            <a:endParaRPr lang="en-US" sz="2000" dirty="0">
              <a:solidFill>
                <a:srgbClr val="000000"/>
              </a:solidFill>
            </a:endParaRPr>
          </a:p>
        </p:txBody>
      </p:sp>
    </p:spTree>
    <p:extLst>
      <p:ext uri="{BB962C8B-B14F-4D97-AF65-F5344CB8AC3E}">
        <p14:creationId xmlns:p14="http://schemas.microsoft.com/office/powerpoint/2010/main" val="24392188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B6F8290-FB22-4D58-9A7A-9ACEA53B2E4B}"/>
              </a:ext>
            </a:extLst>
          </p:cNvPr>
          <p:cNvSpPr>
            <a:spLocks noGrp="1"/>
          </p:cNvSpPr>
          <p:nvPr>
            <p:ph type="title"/>
          </p:nvPr>
        </p:nvSpPr>
        <p:spPr>
          <a:xfrm>
            <a:off x="863029" y="1012004"/>
            <a:ext cx="3416158" cy="4795408"/>
          </a:xfrm>
        </p:spPr>
        <p:txBody>
          <a:bodyPr>
            <a:normAutofit/>
          </a:bodyPr>
          <a:lstStyle/>
          <a:p>
            <a:r>
              <a:rPr lang="en-US" dirty="0">
                <a:solidFill>
                  <a:srgbClr val="FFFFFF"/>
                </a:solidFill>
              </a:rPr>
              <a:t>Change</a:t>
            </a:r>
          </a:p>
        </p:txBody>
      </p:sp>
      <p:graphicFrame>
        <p:nvGraphicFramePr>
          <p:cNvPr id="15" name="Content Placeholder 2">
            <a:extLst>
              <a:ext uri="{FF2B5EF4-FFF2-40B4-BE49-F238E27FC236}">
                <a16:creationId xmlns:a16="http://schemas.microsoft.com/office/drawing/2014/main" id="{9E871A18-752A-4E97-8137-29ED26D80A66}"/>
              </a:ext>
            </a:extLst>
          </p:cNvPr>
          <p:cNvGraphicFramePr>
            <a:graphicFrameLocks noGrp="1"/>
          </p:cNvGraphicFramePr>
          <p:nvPr>
            <p:ph idx="1"/>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086534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1508760" y="3431556"/>
            <a:ext cx="0" cy="173736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Oval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32897" y="5004581"/>
            <a:ext cx="962395" cy="9623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63725" y="4865965"/>
            <a:ext cx="293695" cy="2936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2113" y="0"/>
            <a:ext cx="5699887" cy="4059244"/>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B6740258-8054-5AFE-2A32-2C09654179BB}"/>
              </a:ext>
            </a:extLst>
          </p:cNvPr>
          <p:cNvSpPr>
            <a:spLocks noGrp="1"/>
          </p:cNvSpPr>
          <p:nvPr>
            <p:ph type="ctrTitle"/>
          </p:nvPr>
        </p:nvSpPr>
        <p:spPr>
          <a:xfrm>
            <a:off x="640079" y="4526280"/>
            <a:ext cx="7410681" cy="1737360"/>
          </a:xfrm>
        </p:spPr>
        <p:txBody>
          <a:bodyPr>
            <a:normAutofit/>
          </a:bodyPr>
          <a:lstStyle/>
          <a:p>
            <a:pPr algn="l"/>
            <a:r>
              <a:rPr lang="en-US" sz="4800"/>
              <a:t>THE STORY IN ART</a:t>
            </a:r>
          </a:p>
        </p:txBody>
      </p:sp>
    </p:spTree>
    <p:extLst>
      <p:ext uri="{BB962C8B-B14F-4D97-AF65-F5344CB8AC3E}">
        <p14:creationId xmlns:p14="http://schemas.microsoft.com/office/powerpoint/2010/main" val="11390351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304800" y="304800"/>
            <a:ext cx="10972800" cy="685800"/>
          </a:xfrm>
        </p:spPr>
        <p:txBody>
          <a:bodyPr>
            <a:normAutofit fontScale="90000"/>
          </a:bodyPr>
          <a:lstStyle/>
          <a:p>
            <a:r>
              <a:rPr lang="en-US" sz="2400" dirty="0">
                <a:solidFill>
                  <a:schemeClr val="bg1"/>
                </a:solidFill>
              </a:rPr>
              <a:t>Pontormo, </a:t>
            </a:r>
            <a:r>
              <a:rPr lang="en-US" sz="2400" i="1" dirty="0">
                <a:solidFill>
                  <a:schemeClr val="bg1"/>
                </a:solidFill>
              </a:rPr>
              <a:t>Joseph in Egypt</a:t>
            </a:r>
            <a:r>
              <a:rPr lang="en-US" sz="2400" dirty="0">
                <a:solidFill>
                  <a:schemeClr val="bg1"/>
                </a:solidFill>
              </a:rPr>
              <a:t>, c. 1518</a:t>
            </a:r>
            <a:r>
              <a:rPr lang="en-US" sz="2400">
                <a:solidFill>
                  <a:schemeClr val="bg1"/>
                </a:solidFill>
              </a:rPr>
              <a:t>, </a:t>
            </a:r>
            <a:br>
              <a:rPr lang="en-US" dirty="0">
                <a:solidFill>
                  <a:schemeClr val="bg1"/>
                </a:solidFill>
              </a:rPr>
            </a:br>
            <a:r>
              <a:rPr lang="en-US" sz="2400" dirty="0">
                <a:solidFill>
                  <a:schemeClr val="bg1"/>
                </a:solidFill>
              </a:rPr>
              <a:t>National Gallery, London</a:t>
            </a:r>
          </a:p>
        </p:txBody>
      </p:sp>
      <p:sp>
        <p:nvSpPr>
          <p:cNvPr id="10243" name="Rectangle 3"/>
          <p:cNvSpPr>
            <a:spLocks noGrp="1" noChangeArrowheads="1"/>
          </p:cNvSpPr>
          <p:nvPr>
            <p:ph type="body" idx="1"/>
          </p:nvPr>
        </p:nvSpPr>
        <p:spPr>
          <a:xfrm>
            <a:off x="203200" y="889000"/>
            <a:ext cx="11684000" cy="5638800"/>
          </a:xfrm>
        </p:spPr>
        <p:txBody>
          <a:bodyPr>
            <a:noAutofit/>
          </a:bodyPr>
          <a:lstStyle/>
          <a:p>
            <a:pPr>
              <a:lnSpc>
                <a:spcPct val="80000"/>
              </a:lnSpc>
            </a:pPr>
            <a:r>
              <a:rPr lang="en-US" sz="2400" dirty="0"/>
              <a:t>This work depicts the most significant episodes of Joseph reuniting with his family of origin. The painting is divided into four distinct zones. In the left foreground Joseph presents his family, who he invited to move to Egypt, to the pharaoh.  On the right, Joseph is seen sitting on a triumphal cart pulled by three putti; hoisting himself up with his left arm and clutching firmly onto a putto with the other, he bends toward a kneeling figure who is presenting him a petition or reading him a message; a fifth putto, wrapped in a piece of cloth blown by the wind, dominates the scene from the top of a column, appearing to mime the gesture of one of the two half-living statues represented in the top left and centre of the painting. A restless crowd, curious to see what is going on, throngs the adjacent space between the two buildings in the background. Other mysterious figures, resting against one of the large boulders that dominate the landscape, turn their attention toward the action in the foreground.</a:t>
            </a:r>
          </a:p>
          <a:p>
            <a:pPr>
              <a:lnSpc>
                <a:spcPct val="80000"/>
              </a:lnSpc>
            </a:pPr>
            <a:r>
              <a:rPr lang="en-US" sz="2400" dirty="0"/>
              <a:t>On the unrailed staircase of the imposing cylindrical building to the right, Joseph takes one of his children by the hand; higher up, the other is greeted affectionately by his mother. Lastly, Joseph and his sons, Ephraim and Manasseh, are portrayed inside the room at the top of the building, where Jacob, now old and near to death, imparts his paternal blessing.  </a:t>
            </a:r>
          </a:p>
        </p:txBody>
      </p:sp>
    </p:spTree>
    <p:extLst>
      <p:ext uri="{BB962C8B-B14F-4D97-AF65-F5344CB8AC3E}">
        <p14:creationId xmlns:p14="http://schemas.microsoft.com/office/powerpoint/2010/main" val="17168003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220" name="Picture 4"/>
          <p:cNvPicPr>
            <a:picLocks noChangeAspect="1" noChangeArrowheads="1"/>
          </p:cNvPicPr>
          <p:nvPr/>
        </p:nvPicPr>
        <p:blipFill>
          <a:blip r:embed="rId3"/>
          <a:stretch>
            <a:fillRect/>
          </a:stretch>
        </p:blipFill>
        <p:spPr bwMode="auto">
          <a:xfrm>
            <a:off x="1117601" y="228600"/>
            <a:ext cx="7260459" cy="6350000"/>
          </a:xfrm>
          <a:prstGeom prst="rect">
            <a:avLst/>
          </a:prstGeom>
          <a:noFill/>
          <a:ln w="9525">
            <a:noFill/>
            <a:miter lim="800000"/>
            <a:headEnd/>
            <a:tailEnd/>
          </a:ln>
          <a:effectLst/>
        </p:spPr>
      </p:pic>
    </p:spTree>
    <p:extLst>
      <p:ext uri="{BB962C8B-B14F-4D97-AF65-F5344CB8AC3E}">
        <p14:creationId xmlns:p14="http://schemas.microsoft.com/office/powerpoint/2010/main" val="40439314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220" name="Picture 4"/>
          <p:cNvPicPr>
            <a:picLocks noChangeAspect="1" noChangeArrowheads="1"/>
          </p:cNvPicPr>
          <p:nvPr/>
        </p:nvPicPr>
        <p:blipFill rotWithShape="1">
          <a:blip r:embed="rId3"/>
          <a:srcRect t="31558" r="50000"/>
          <a:stretch/>
        </p:blipFill>
        <p:spPr bwMode="auto">
          <a:xfrm>
            <a:off x="1117601" y="253659"/>
            <a:ext cx="5283199" cy="6324941"/>
          </a:xfrm>
          <a:prstGeom prst="rect">
            <a:avLst/>
          </a:prstGeom>
          <a:noFill/>
          <a:ln w="9525">
            <a:noFill/>
            <a:miter lim="800000"/>
            <a:headEnd/>
            <a:tailEnd/>
          </a:ln>
          <a:effectLst/>
        </p:spPr>
      </p:pic>
      <p:sp>
        <p:nvSpPr>
          <p:cNvPr id="2" name="TextBox 1"/>
          <p:cNvSpPr txBox="1"/>
          <p:nvPr/>
        </p:nvSpPr>
        <p:spPr>
          <a:xfrm>
            <a:off x="7721600" y="2006600"/>
            <a:ext cx="3759200"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In the left foreground Joseph presents his family, who he invited to move to Egypt, to the pharaoh. </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35013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220" name="Picture 4"/>
          <p:cNvPicPr>
            <a:picLocks noChangeAspect="1" noChangeArrowheads="1"/>
          </p:cNvPicPr>
          <p:nvPr/>
        </p:nvPicPr>
        <p:blipFill rotWithShape="1">
          <a:blip r:embed="rId3"/>
          <a:srcRect l="60500" t="34301"/>
          <a:stretch/>
        </p:blipFill>
        <p:spPr bwMode="auto">
          <a:xfrm>
            <a:off x="6932552" y="110182"/>
            <a:ext cx="4446649" cy="6468417"/>
          </a:xfrm>
          <a:prstGeom prst="rect">
            <a:avLst/>
          </a:prstGeom>
          <a:noFill/>
          <a:ln w="9525">
            <a:noFill/>
            <a:miter lim="800000"/>
            <a:headEnd/>
            <a:tailEnd/>
          </a:ln>
          <a:effectLst/>
        </p:spPr>
      </p:pic>
      <p:sp>
        <p:nvSpPr>
          <p:cNvPr id="2" name="TextBox 1"/>
          <p:cNvSpPr txBox="1"/>
          <p:nvPr/>
        </p:nvSpPr>
        <p:spPr>
          <a:xfrm>
            <a:off x="326189" y="882177"/>
            <a:ext cx="5892800" cy="452431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On the right, Joseph is seen sitting on a triumphal cart pulled by three putti; hoisting himself up with his left arm and clutching firmly onto a putto with the other, he bends toward a kneeling figure who is presenting him a petition or reading him a message; a fifth putto, wrapped in a piece of cloth blown by the wind, dominates the scene from the top of a column, appearing to mime the gesture of one of the two half-living statues represented in the top left and centre of the painting.</a:t>
            </a:r>
          </a:p>
        </p:txBody>
      </p:sp>
    </p:spTree>
    <p:extLst>
      <p:ext uri="{BB962C8B-B14F-4D97-AF65-F5344CB8AC3E}">
        <p14:creationId xmlns:p14="http://schemas.microsoft.com/office/powerpoint/2010/main" val="34854809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220" name="Picture 4"/>
          <p:cNvPicPr>
            <a:picLocks noChangeAspect="1" noChangeArrowheads="1"/>
          </p:cNvPicPr>
          <p:nvPr/>
        </p:nvPicPr>
        <p:blipFill rotWithShape="1">
          <a:blip r:embed="rId3"/>
          <a:srcRect l="40872" t="56244" r="24453"/>
          <a:stretch/>
        </p:blipFill>
        <p:spPr bwMode="auto">
          <a:xfrm>
            <a:off x="914401" y="300773"/>
            <a:ext cx="5688280" cy="6277827"/>
          </a:xfrm>
          <a:prstGeom prst="rect">
            <a:avLst/>
          </a:prstGeom>
          <a:noFill/>
          <a:ln w="9525">
            <a:noFill/>
            <a:miter lim="800000"/>
            <a:headEnd/>
            <a:tailEnd/>
          </a:ln>
          <a:effectLst/>
        </p:spPr>
      </p:pic>
      <p:sp>
        <p:nvSpPr>
          <p:cNvPr id="2" name="TextBox 1"/>
          <p:cNvSpPr txBox="1"/>
          <p:nvPr/>
        </p:nvSpPr>
        <p:spPr>
          <a:xfrm>
            <a:off x="8940800" y="1295400"/>
            <a:ext cx="2743200" cy="267765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A restless crowd, curious to see what is going on, throngs the adjacent space between the two buildings in the background. </a:t>
            </a:r>
          </a:p>
        </p:txBody>
      </p:sp>
    </p:spTree>
    <p:extLst>
      <p:ext uri="{BB962C8B-B14F-4D97-AF65-F5344CB8AC3E}">
        <p14:creationId xmlns:p14="http://schemas.microsoft.com/office/powerpoint/2010/main" val="10382220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220" name="Picture 4"/>
          <p:cNvPicPr>
            <a:picLocks noChangeAspect="1" noChangeArrowheads="1"/>
          </p:cNvPicPr>
          <p:nvPr/>
        </p:nvPicPr>
        <p:blipFill rotWithShape="1">
          <a:blip r:embed="rId3"/>
          <a:srcRect l="60500" b="64701"/>
          <a:stretch/>
        </p:blipFill>
        <p:spPr bwMode="auto">
          <a:xfrm>
            <a:off x="203201" y="228600"/>
            <a:ext cx="8124687" cy="6350000"/>
          </a:xfrm>
          <a:prstGeom prst="rect">
            <a:avLst/>
          </a:prstGeom>
          <a:noFill/>
          <a:ln w="9525">
            <a:noFill/>
            <a:miter lim="800000"/>
            <a:headEnd/>
            <a:tailEnd/>
          </a:ln>
          <a:effectLst/>
        </p:spPr>
      </p:pic>
      <p:sp>
        <p:nvSpPr>
          <p:cNvPr id="2" name="TextBox 1"/>
          <p:cNvSpPr txBox="1"/>
          <p:nvPr/>
        </p:nvSpPr>
        <p:spPr>
          <a:xfrm>
            <a:off x="8636000" y="584201"/>
            <a:ext cx="3251200" cy="2751522"/>
          </a:xfrm>
          <a:prstGeom prst="rect">
            <a:avLst/>
          </a:prstGeom>
          <a:noFill/>
        </p:spPr>
        <p:txBody>
          <a:bodyPr wrap="square" rtlCol="0">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Lastly, Joseph and his sons, Ephraim and Manasseh, are portrayed inside the room at the top of the building, where Jacob, now old and near to death, imparts his paternal blessing.  </a:t>
            </a:r>
          </a:p>
        </p:txBody>
      </p:sp>
    </p:spTree>
    <p:extLst>
      <p:ext uri="{BB962C8B-B14F-4D97-AF65-F5344CB8AC3E}">
        <p14:creationId xmlns:p14="http://schemas.microsoft.com/office/powerpoint/2010/main" val="34187240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90572" cy="6858000"/>
          </a:xfrm>
          <a:prstGeom prst="rect">
            <a:avLst/>
          </a:prstGeom>
          <a:gradFill>
            <a:gsLst>
              <a:gs pos="0">
                <a:srgbClr val="E3411B">
                  <a:lumMod val="90000"/>
                </a:srgbClr>
              </a:gs>
              <a:gs pos="25000">
                <a:srgbClr val="E3411B">
                  <a:lumMod val="90000"/>
                </a:srgb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9" name="Picture 18">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7CFCBE8-E94A-46C0-83C1-19497BE8A979}"/>
              </a:ext>
            </a:extLst>
          </p:cNvPr>
          <p:cNvSpPr>
            <a:spLocks noGrp="1"/>
          </p:cNvSpPr>
          <p:nvPr>
            <p:ph type="title"/>
          </p:nvPr>
        </p:nvSpPr>
        <p:spPr>
          <a:xfrm>
            <a:off x="640079" y="2053641"/>
            <a:ext cx="3669161" cy="2760098"/>
          </a:xfrm>
        </p:spPr>
        <p:txBody>
          <a:bodyPr>
            <a:normAutofit/>
          </a:bodyPr>
          <a:lstStyle/>
          <a:p>
            <a:r>
              <a:rPr lang="en-US" dirty="0">
                <a:solidFill>
                  <a:srgbClr val="FFFFFF"/>
                </a:solidFill>
              </a:rPr>
              <a:t>Genesis 42-44</a:t>
            </a:r>
          </a:p>
        </p:txBody>
      </p:sp>
      <p:sp>
        <p:nvSpPr>
          <p:cNvPr id="3" name="Content Placeholder 2">
            <a:extLst>
              <a:ext uri="{FF2B5EF4-FFF2-40B4-BE49-F238E27FC236}">
                <a16:creationId xmlns:a16="http://schemas.microsoft.com/office/drawing/2014/main" id="{BD48F41A-C0CE-4115-8E6B-DB75EE0C79CF}"/>
              </a:ext>
            </a:extLst>
          </p:cNvPr>
          <p:cNvSpPr>
            <a:spLocks noGrp="1"/>
          </p:cNvSpPr>
          <p:nvPr>
            <p:ph idx="1"/>
          </p:nvPr>
        </p:nvSpPr>
        <p:spPr>
          <a:xfrm>
            <a:off x="6090574" y="801866"/>
            <a:ext cx="5306084" cy="5230634"/>
          </a:xfrm>
        </p:spPr>
        <p:txBody>
          <a:bodyPr anchor="ctr">
            <a:normAutofit/>
          </a:bodyPr>
          <a:lstStyle/>
          <a:p>
            <a:r>
              <a:rPr lang="en-US" sz="2000" dirty="0">
                <a:solidFill>
                  <a:srgbClr val="000000"/>
                </a:solidFill>
              </a:rPr>
              <a:t>These three chapters relate a complicated story about the journey of Joseph’s brothers to Egypt to buy grain for their survival. </a:t>
            </a:r>
          </a:p>
          <a:p>
            <a:r>
              <a:rPr lang="en-US" sz="2000" dirty="0">
                <a:solidFill>
                  <a:srgbClr val="000000"/>
                </a:solidFill>
              </a:rPr>
              <a:t>Jacob hears that there is food in Egypt and sends all his sons except Benjamin, the full brother of Joseph. </a:t>
            </a:r>
          </a:p>
          <a:p>
            <a:r>
              <a:rPr lang="en-US" sz="2000" dirty="0">
                <a:solidFill>
                  <a:srgbClr val="000000"/>
                </a:solidFill>
              </a:rPr>
              <a:t>The brothers come and are recognized by Joseph, but they do not recognize him. Joseph angles to get them to return with Benjamin by placing </a:t>
            </a:r>
            <a:r>
              <a:rPr lang="en-US" sz="2000">
                <a:solidFill>
                  <a:srgbClr val="000000"/>
                </a:solidFill>
              </a:rPr>
              <a:t>their</a:t>
            </a:r>
            <a:r>
              <a:rPr lang="en-US" sz="2000" dirty="0">
                <a:solidFill>
                  <a:srgbClr val="000000"/>
                </a:solidFill>
              </a:rPr>
              <a:t> money in the sacks of grain and finally leaving one brother as hostage on the return of Benjamin.</a:t>
            </a:r>
          </a:p>
          <a:p>
            <a:r>
              <a:rPr lang="en-US" sz="2000" dirty="0">
                <a:solidFill>
                  <a:srgbClr val="000000"/>
                </a:solidFill>
              </a:rPr>
              <a:t>This ploy may or may not have worked as the brothers do not return until the grain has been consumed and more is needed.</a:t>
            </a:r>
          </a:p>
        </p:txBody>
      </p:sp>
    </p:spTree>
    <p:extLst>
      <p:ext uri="{BB962C8B-B14F-4D97-AF65-F5344CB8AC3E}">
        <p14:creationId xmlns:p14="http://schemas.microsoft.com/office/powerpoint/2010/main" val="27182276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3FFFA32-D9F4-4AF9-A025-CD128AC85E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557022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0" name="Group 9">
            <a:extLst>
              <a:ext uri="{FF2B5EF4-FFF2-40B4-BE49-F238E27FC236}">
                <a16:creationId xmlns:a16="http://schemas.microsoft.com/office/drawing/2014/main" id="{2823A416-999C-4FA3-A853-0AE48404B5D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808676"/>
            <a:ext cx="12192000" cy="3049325"/>
            <a:chOff x="0" y="3808676"/>
            <a:chExt cx="12192000" cy="3049325"/>
          </a:xfrm>
        </p:grpSpPr>
        <p:pic>
          <p:nvPicPr>
            <p:cNvPr id="11" name="Picture 10">
              <a:extLst>
                <a:ext uri="{FF2B5EF4-FFF2-40B4-BE49-F238E27FC236}">
                  <a16:creationId xmlns:a16="http://schemas.microsoft.com/office/drawing/2014/main" id="{9362F656-1A8D-4BA3-BA72-92332E75DB9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rcRect t="45716" b="9820"/>
            <a:stretch>
              <a:fillRect/>
            </a:stretch>
          </p:blipFill>
          <p:spPr>
            <a:xfrm>
              <a:off x="0" y="3808676"/>
              <a:ext cx="12192000" cy="3049325"/>
            </a:xfrm>
            <a:custGeom>
              <a:avLst/>
              <a:gdLst>
                <a:gd name="connsiteX0" fmla="*/ 0 w 12192000"/>
                <a:gd name="connsiteY0" fmla="*/ 0 h 3049325"/>
                <a:gd name="connsiteX1" fmla="*/ 12192000 w 12192000"/>
                <a:gd name="connsiteY1" fmla="*/ 0 h 3049325"/>
                <a:gd name="connsiteX2" fmla="*/ 12192000 w 12192000"/>
                <a:gd name="connsiteY2" fmla="*/ 3049325 h 3049325"/>
                <a:gd name="connsiteX3" fmla="*/ 0 w 12192000"/>
                <a:gd name="connsiteY3" fmla="*/ 3049325 h 3049325"/>
              </a:gdLst>
              <a:ahLst/>
              <a:cxnLst>
                <a:cxn ang="0">
                  <a:pos x="connsiteX0" y="connsiteY0"/>
                </a:cxn>
                <a:cxn ang="0">
                  <a:pos x="connsiteX1" y="connsiteY1"/>
                </a:cxn>
                <a:cxn ang="0">
                  <a:pos x="connsiteX2" y="connsiteY2"/>
                </a:cxn>
                <a:cxn ang="0">
                  <a:pos x="connsiteX3" y="connsiteY3"/>
                </a:cxn>
              </a:cxnLst>
              <a:rect l="l" t="t" r="r" b="b"/>
              <a:pathLst>
                <a:path w="12192000" h="3049325">
                  <a:moveTo>
                    <a:pt x="0" y="0"/>
                  </a:moveTo>
                  <a:lnTo>
                    <a:pt x="12192000" y="0"/>
                  </a:lnTo>
                  <a:lnTo>
                    <a:pt x="12192000" y="3049325"/>
                  </a:lnTo>
                  <a:lnTo>
                    <a:pt x="0" y="3049325"/>
                  </a:lnTo>
                  <a:close/>
                </a:path>
              </a:pathLst>
            </a:custGeom>
          </p:spPr>
        </p:pic>
        <p:sp>
          <p:nvSpPr>
            <p:cNvPr id="12" name="Oval 11">
              <a:extLst>
                <a:ext uri="{FF2B5EF4-FFF2-40B4-BE49-F238E27FC236}">
                  <a16:creationId xmlns:a16="http://schemas.microsoft.com/office/drawing/2014/main" id="{9338807D-FB66-4E3A-9CF0-786662C4AB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067339" y="5375082"/>
              <a:ext cx="373711" cy="405516"/>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 name="Title 1">
            <a:extLst>
              <a:ext uri="{FF2B5EF4-FFF2-40B4-BE49-F238E27FC236}">
                <a16:creationId xmlns:a16="http://schemas.microsoft.com/office/drawing/2014/main" id="{1264CF1E-E60B-4CCE-BB40-7E985EC34070}"/>
              </a:ext>
            </a:extLst>
          </p:cNvPr>
          <p:cNvSpPr>
            <a:spLocks noGrp="1"/>
          </p:cNvSpPr>
          <p:nvPr>
            <p:ph type="title"/>
          </p:nvPr>
        </p:nvSpPr>
        <p:spPr>
          <a:xfrm>
            <a:off x="1179226" y="5105400"/>
            <a:ext cx="9833548" cy="1066802"/>
          </a:xfrm>
        </p:spPr>
        <p:txBody>
          <a:bodyPr>
            <a:normAutofit/>
          </a:bodyPr>
          <a:lstStyle/>
          <a:p>
            <a:r>
              <a:rPr lang="en-US" sz="4000" dirty="0">
                <a:solidFill>
                  <a:srgbClr val="3F3F3F"/>
                </a:solidFill>
              </a:rPr>
              <a:t>Genesis 45:25 - 28</a:t>
            </a:r>
          </a:p>
        </p:txBody>
      </p:sp>
      <p:sp>
        <p:nvSpPr>
          <p:cNvPr id="3" name="Content Placeholder 2">
            <a:extLst>
              <a:ext uri="{FF2B5EF4-FFF2-40B4-BE49-F238E27FC236}">
                <a16:creationId xmlns:a16="http://schemas.microsoft.com/office/drawing/2014/main" id="{7F7C9BF8-B1E4-4F3D-8752-4DF30E6115CE}"/>
              </a:ext>
            </a:extLst>
          </p:cNvPr>
          <p:cNvSpPr>
            <a:spLocks noGrp="1"/>
          </p:cNvSpPr>
          <p:nvPr>
            <p:ph idx="1"/>
          </p:nvPr>
        </p:nvSpPr>
        <p:spPr>
          <a:xfrm>
            <a:off x="1179226" y="872046"/>
            <a:ext cx="9833548" cy="2945574"/>
          </a:xfrm>
        </p:spPr>
        <p:txBody>
          <a:bodyPr anchor="ctr">
            <a:normAutofit/>
          </a:bodyPr>
          <a:lstStyle/>
          <a:p>
            <a:r>
              <a:rPr lang="en-US" sz="2400" dirty="0">
                <a:solidFill>
                  <a:srgbClr val="FFFFFF"/>
                </a:solidFill>
              </a:rPr>
              <a:t>25 So they went up out of Egypt and came to their father Jacob in the land of Canaan. </a:t>
            </a:r>
            <a:r>
              <a:rPr lang="en-US" sz="2400">
                <a:solidFill>
                  <a:srgbClr val="FFFFFF"/>
                </a:solidFill>
              </a:rPr>
              <a:t>26 </a:t>
            </a:r>
            <a:r>
              <a:rPr lang="en-US" sz="2400" dirty="0">
                <a:solidFill>
                  <a:srgbClr val="FFFFFF"/>
                </a:solidFill>
              </a:rPr>
              <a:t>And they told him, “Joseph is still alive! He is even ruler over all the land of Egypt.” He was stunned; he could not believe them. </a:t>
            </a:r>
            <a:r>
              <a:rPr lang="en-US" sz="2400">
                <a:solidFill>
                  <a:srgbClr val="FFFFFF"/>
                </a:solidFill>
              </a:rPr>
              <a:t>27 </a:t>
            </a:r>
            <a:r>
              <a:rPr lang="en-US" sz="2400" dirty="0">
                <a:solidFill>
                  <a:srgbClr val="FFFFFF"/>
                </a:solidFill>
              </a:rPr>
              <a:t>But when they told him all the words of Joseph that he had said to them, and when he saw the wagons that Joseph had sent to carry him, the spirit of their father Jacob revived. </a:t>
            </a:r>
            <a:r>
              <a:rPr lang="en-US" sz="2400">
                <a:solidFill>
                  <a:srgbClr val="FFFFFF"/>
                </a:solidFill>
              </a:rPr>
              <a:t>28</a:t>
            </a:r>
            <a:r>
              <a:rPr lang="en-US" sz="2400" dirty="0">
                <a:solidFill>
                  <a:srgbClr val="FFFFFF"/>
                </a:solidFill>
              </a:rPr>
              <a:t> Israel said, “Enough! My son Joseph is still alive. I must go and see him before I die.”</a:t>
            </a:r>
          </a:p>
        </p:txBody>
      </p:sp>
    </p:spTree>
    <p:extLst>
      <p:ext uri="{BB962C8B-B14F-4D97-AF65-F5344CB8AC3E}">
        <p14:creationId xmlns:p14="http://schemas.microsoft.com/office/powerpoint/2010/main" val="1324076187"/>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8E89D5E-1885-4160-AC77-CC471DD1D0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50AFF95-1BAC-45FE-977E-9763CE596687}"/>
              </a:ext>
            </a:extLst>
          </p:cNvPr>
          <p:cNvSpPr>
            <a:spLocks noGrp="1"/>
          </p:cNvSpPr>
          <p:nvPr>
            <p:ph type="title"/>
          </p:nvPr>
        </p:nvSpPr>
        <p:spPr>
          <a:xfrm>
            <a:off x="943277" y="712269"/>
            <a:ext cx="3370998" cy="5502264"/>
          </a:xfrm>
        </p:spPr>
        <p:txBody>
          <a:bodyPr>
            <a:normAutofit/>
          </a:bodyPr>
          <a:lstStyle/>
          <a:p>
            <a:r>
              <a:rPr lang="en-US" dirty="0">
                <a:solidFill>
                  <a:srgbClr val="FFFFFF"/>
                </a:solidFill>
              </a:rPr>
              <a:t>Genesis 46 - 49</a:t>
            </a:r>
          </a:p>
        </p:txBody>
      </p:sp>
      <p:cxnSp>
        <p:nvCxnSpPr>
          <p:cNvPr id="12" name="Straight Connector 11">
            <a:extLst>
              <a:ext uri="{FF2B5EF4-FFF2-40B4-BE49-F238E27FC236}">
                <a16:creationId xmlns:a16="http://schemas.microsoft.com/office/drawing/2014/main" id="{550D2BD1-98F9-412D-905B-3A843EF4078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2971800"/>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C381D4EC-F63D-4077-8640-894C0B206D53}"/>
              </a:ext>
            </a:extLst>
          </p:cNvPr>
          <p:cNvGraphicFramePr>
            <a:graphicFrameLocks noGrp="1"/>
          </p:cNvGraphicFramePr>
          <p:nvPr>
            <p:ph idx="1"/>
            <p:extLst>
              <p:ext uri="{D42A27DB-BD31-4B8C-83A1-F6EECF244321}">
                <p14:modId xmlns:p14="http://schemas.microsoft.com/office/powerpoint/2010/main" val="2846705906"/>
              </p:ext>
            </p:extLst>
          </p:nvPr>
        </p:nvGraphicFramePr>
        <p:xfrm>
          <a:off x="5280025" y="642938"/>
          <a:ext cx="6269038" cy="5572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688744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8F8358-F035-4F43-A124-B493A1F43F9C}"/>
              </a:ext>
            </a:extLst>
          </p:cNvPr>
          <p:cNvSpPr>
            <a:spLocks noGrp="1"/>
          </p:cNvSpPr>
          <p:nvPr>
            <p:ph type="title"/>
          </p:nvPr>
        </p:nvSpPr>
        <p:spPr>
          <a:xfrm>
            <a:off x="640079" y="2053641"/>
            <a:ext cx="3669161" cy="2760098"/>
          </a:xfrm>
        </p:spPr>
        <p:txBody>
          <a:bodyPr>
            <a:normAutofit/>
          </a:bodyPr>
          <a:lstStyle/>
          <a:p>
            <a:r>
              <a:rPr lang="en-US" dirty="0">
                <a:solidFill>
                  <a:srgbClr val="FFFFFF"/>
                </a:solidFill>
              </a:rPr>
              <a:t>Genesis 47: 20 - 25</a:t>
            </a:r>
          </a:p>
        </p:txBody>
      </p:sp>
      <p:sp>
        <p:nvSpPr>
          <p:cNvPr id="3" name="Content Placeholder 2">
            <a:extLst>
              <a:ext uri="{FF2B5EF4-FFF2-40B4-BE49-F238E27FC236}">
                <a16:creationId xmlns:a16="http://schemas.microsoft.com/office/drawing/2014/main" id="{CA7195F7-0696-4D02-8FC4-39259DA4B171}"/>
              </a:ext>
            </a:extLst>
          </p:cNvPr>
          <p:cNvSpPr>
            <a:spLocks noGrp="1"/>
          </p:cNvSpPr>
          <p:nvPr>
            <p:ph idx="1"/>
          </p:nvPr>
        </p:nvSpPr>
        <p:spPr>
          <a:xfrm>
            <a:off x="6090574" y="801866"/>
            <a:ext cx="5306084" cy="5230634"/>
          </a:xfrm>
        </p:spPr>
        <p:txBody>
          <a:bodyPr anchor="ctr">
            <a:normAutofit/>
          </a:bodyPr>
          <a:lstStyle/>
          <a:p>
            <a:r>
              <a:rPr lang="en-US" sz="1900" dirty="0">
                <a:solidFill>
                  <a:srgbClr val="000000"/>
                </a:solidFill>
              </a:rPr>
              <a:t>So Joseph bought all the land of Egypt for Pharaoh. All the Egyptians sold their fields, because the famine was severe upon them; and the land became Pharaoh’s. 21 As for the people, he made slaves of them from one end of Egypt to the other. 22 Only the land of the priests he did not buy; for the priests had a fixed allowance from Pharaoh, and lived on the allowance that Pharaoh gave them; therefore they did not sell their land. 23 Then Joseph said to the people, “Now that I have this day bought you and your land for Pharaoh, here is seed for you; sow the land. </a:t>
            </a:r>
            <a:r>
              <a:rPr lang="en-US" sz="1900">
                <a:solidFill>
                  <a:srgbClr val="000000"/>
                </a:solidFill>
              </a:rPr>
              <a:t>24 </a:t>
            </a:r>
            <a:r>
              <a:rPr lang="en-US" sz="1900" dirty="0">
                <a:solidFill>
                  <a:srgbClr val="000000"/>
                </a:solidFill>
              </a:rPr>
              <a:t>And at the harvests you shall give one-fifth to Pharaoh, and four-fifths shall be your own, as seed for the field and as food for yourselves and your households, and as food for your little ones.” </a:t>
            </a:r>
            <a:r>
              <a:rPr lang="en-US" sz="1900">
                <a:solidFill>
                  <a:srgbClr val="000000"/>
                </a:solidFill>
              </a:rPr>
              <a:t>25</a:t>
            </a:r>
            <a:r>
              <a:rPr lang="en-US" sz="1900" dirty="0">
                <a:solidFill>
                  <a:srgbClr val="000000"/>
                </a:solidFill>
              </a:rPr>
              <a:t> They said, “You have saved our lives; may it please my lord, we will be slaves to Pharaoh.”</a:t>
            </a:r>
          </a:p>
        </p:txBody>
      </p:sp>
    </p:spTree>
    <p:extLst>
      <p:ext uri="{BB962C8B-B14F-4D97-AF65-F5344CB8AC3E}">
        <p14:creationId xmlns:p14="http://schemas.microsoft.com/office/powerpoint/2010/main" val="37537786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8E89D5E-1885-4160-AC77-CC471DD1D0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FC7F558-D9D4-4E00-B405-9313CA857F16}"/>
              </a:ext>
            </a:extLst>
          </p:cNvPr>
          <p:cNvSpPr>
            <a:spLocks noGrp="1"/>
          </p:cNvSpPr>
          <p:nvPr>
            <p:ph type="title"/>
          </p:nvPr>
        </p:nvSpPr>
        <p:spPr>
          <a:xfrm>
            <a:off x="943277" y="712269"/>
            <a:ext cx="3370998" cy="5502264"/>
          </a:xfrm>
        </p:spPr>
        <p:txBody>
          <a:bodyPr>
            <a:normAutofit/>
          </a:bodyPr>
          <a:lstStyle/>
          <a:p>
            <a:r>
              <a:rPr lang="en-US" dirty="0">
                <a:solidFill>
                  <a:srgbClr val="FFFFFF"/>
                </a:solidFill>
              </a:rPr>
              <a:t>Contrast</a:t>
            </a:r>
          </a:p>
        </p:txBody>
      </p:sp>
      <p:cxnSp>
        <p:nvCxnSpPr>
          <p:cNvPr id="12" name="Straight Connector 11">
            <a:extLst>
              <a:ext uri="{FF2B5EF4-FFF2-40B4-BE49-F238E27FC236}">
                <a16:creationId xmlns:a16="http://schemas.microsoft.com/office/drawing/2014/main" id="{550D2BD1-98F9-412D-905B-3A843EF4078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2971800"/>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9B9468C6-8F4D-42B7-AB62-1A7B9BF7E2A4}"/>
              </a:ext>
            </a:extLst>
          </p:cNvPr>
          <p:cNvGraphicFramePr>
            <a:graphicFrameLocks noGrp="1"/>
          </p:cNvGraphicFramePr>
          <p:nvPr>
            <p:ph idx="1"/>
          </p:nvPr>
        </p:nvGraphicFramePr>
        <p:xfrm>
          <a:off x="5280025" y="642938"/>
          <a:ext cx="6269038" cy="5572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308304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8E89D5E-1885-4160-AC77-CC471DD1D0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48E37BF-99B6-413A-99F9-3457496AAF12}"/>
              </a:ext>
            </a:extLst>
          </p:cNvPr>
          <p:cNvSpPr>
            <a:spLocks noGrp="1"/>
          </p:cNvSpPr>
          <p:nvPr>
            <p:ph type="title"/>
          </p:nvPr>
        </p:nvSpPr>
        <p:spPr>
          <a:xfrm>
            <a:off x="943277" y="712269"/>
            <a:ext cx="3370998" cy="5502264"/>
          </a:xfrm>
        </p:spPr>
        <p:txBody>
          <a:bodyPr>
            <a:normAutofit/>
          </a:bodyPr>
          <a:lstStyle/>
          <a:p>
            <a:r>
              <a:rPr lang="en-US" dirty="0">
                <a:solidFill>
                  <a:srgbClr val="FFFFFF"/>
                </a:solidFill>
              </a:rPr>
              <a:t>Genesis Chapters 47 and 49</a:t>
            </a:r>
          </a:p>
        </p:txBody>
      </p:sp>
      <p:cxnSp>
        <p:nvCxnSpPr>
          <p:cNvPr id="12" name="Straight Connector 11">
            <a:extLst>
              <a:ext uri="{FF2B5EF4-FFF2-40B4-BE49-F238E27FC236}">
                <a16:creationId xmlns:a16="http://schemas.microsoft.com/office/drawing/2014/main" id="{550D2BD1-98F9-412D-905B-3A843EF4078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2971800"/>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B0D12838-2F65-4EA3-8B4C-5DDA15A4D892}"/>
              </a:ext>
            </a:extLst>
          </p:cNvPr>
          <p:cNvGraphicFramePr>
            <a:graphicFrameLocks noGrp="1"/>
          </p:cNvGraphicFramePr>
          <p:nvPr>
            <p:ph idx="1"/>
          </p:nvPr>
        </p:nvGraphicFramePr>
        <p:xfrm>
          <a:off x="5280025" y="642938"/>
          <a:ext cx="6269038" cy="5572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018293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Genesis 50:15-21</a:t>
            </a:r>
            <a:endParaRPr lang="en-US" dirty="0"/>
          </a:p>
        </p:txBody>
      </p:sp>
      <p:sp>
        <p:nvSpPr>
          <p:cNvPr id="3" name="Content Placeholder 2"/>
          <p:cNvSpPr>
            <a:spLocks noGrp="1"/>
          </p:cNvSpPr>
          <p:nvPr>
            <p:ph idx="1"/>
          </p:nvPr>
        </p:nvSpPr>
        <p:spPr/>
        <p:txBody>
          <a:bodyPr>
            <a:noAutofit/>
          </a:bodyPr>
          <a:lstStyle/>
          <a:p>
            <a:r>
              <a:rPr lang="en-US" sz="3200" dirty="0"/>
              <a:t>Realizing that their father was dead, Joseph's brothers said, "What if Joseph still bears a grudge against us and pays us back in full for all the wrong that we did to him?" So they approached Joseph, saying, "Your father gave this instruction before he died, `Say to Joseph: I beg you, forgive the crime of your brothers and the wrong they did in harming you.' Now therefore please forgive the crime of the servants of the God of your father." Joseph wept when they spoke to him. </a:t>
            </a:r>
          </a:p>
        </p:txBody>
      </p:sp>
    </p:spTree>
    <p:extLst>
      <p:ext uri="{BB962C8B-B14F-4D97-AF65-F5344CB8AC3E}">
        <p14:creationId xmlns:p14="http://schemas.microsoft.com/office/powerpoint/2010/main" val="20550358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Genesis 50:15-21</a:t>
            </a:r>
            <a:endParaRPr lang="en-US" dirty="0"/>
          </a:p>
        </p:txBody>
      </p:sp>
      <p:sp>
        <p:nvSpPr>
          <p:cNvPr id="3" name="Content Placeholder 2"/>
          <p:cNvSpPr>
            <a:spLocks noGrp="1"/>
          </p:cNvSpPr>
          <p:nvPr>
            <p:ph idx="1"/>
          </p:nvPr>
        </p:nvSpPr>
        <p:spPr/>
        <p:txBody>
          <a:bodyPr>
            <a:noAutofit/>
          </a:bodyPr>
          <a:lstStyle/>
          <a:p>
            <a:r>
              <a:rPr lang="en-US" sz="3200" dirty="0"/>
              <a:t>Then his brothers also wept, fell down before him, and said, "We are here as your slaves." But Joseph said to them, "Do not be afraid! Am I in the place of God? Even though you intended to do harm to me, God intended it for good, in order to preserve a numerous people, as he is doing today. So have no fear; I myself will provide for you and your little ones." In this way he reassured them, speaking kindly to them. </a:t>
            </a:r>
          </a:p>
        </p:txBody>
      </p:sp>
    </p:spTree>
    <p:extLst>
      <p:ext uri="{BB962C8B-B14F-4D97-AF65-F5344CB8AC3E}">
        <p14:creationId xmlns:p14="http://schemas.microsoft.com/office/powerpoint/2010/main" val="36166755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8E89D5E-1885-4160-AC77-CC471DD1D0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943277" y="712269"/>
            <a:ext cx="3370998" cy="5502264"/>
          </a:xfrm>
        </p:spPr>
        <p:txBody>
          <a:bodyPr>
            <a:normAutofit/>
          </a:bodyPr>
          <a:lstStyle/>
          <a:p>
            <a:r>
              <a:rPr lang="en-US" dirty="0">
                <a:solidFill>
                  <a:srgbClr val="FFFFFF"/>
                </a:solidFill>
              </a:rPr>
              <a:t>Context</a:t>
            </a:r>
          </a:p>
        </p:txBody>
      </p:sp>
      <p:cxnSp>
        <p:nvCxnSpPr>
          <p:cNvPr id="12" name="Straight Connector 11">
            <a:extLst>
              <a:ext uri="{FF2B5EF4-FFF2-40B4-BE49-F238E27FC236}">
                <a16:creationId xmlns:a16="http://schemas.microsoft.com/office/drawing/2014/main" id="{550D2BD1-98F9-412D-905B-3A843EF4078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2971800"/>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0B8314EA-457A-43FC-9D4A-18EB038875B8}"/>
              </a:ext>
            </a:extLst>
          </p:cNvPr>
          <p:cNvGraphicFramePr>
            <a:graphicFrameLocks noGrp="1"/>
          </p:cNvGraphicFramePr>
          <p:nvPr>
            <p:ph idx="1"/>
          </p:nvPr>
        </p:nvGraphicFramePr>
        <p:xfrm>
          <a:off x="5280025" y="642938"/>
          <a:ext cx="6269038" cy="5572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096969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863029" y="1012004"/>
            <a:ext cx="3416158" cy="4795408"/>
          </a:xfrm>
        </p:spPr>
        <p:txBody>
          <a:bodyPr>
            <a:normAutofit/>
          </a:bodyPr>
          <a:lstStyle/>
          <a:p>
            <a:r>
              <a:rPr lang="en-US" dirty="0">
                <a:solidFill>
                  <a:srgbClr val="FFFFFF"/>
                </a:solidFill>
              </a:rPr>
              <a:t>Text</a:t>
            </a:r>
          </a:p>
        </p:txBody>
      </p:sp>
      <p:graphicFrame>
        <p:nvGraphicFramePr>
          <p:cNvPr id="5" name="Content Placeholder 2">
            <a:extLst>
              <a:ext uri="{FF2B5EF4-FFF2-40B4-BE49-F238E27FC236}">
                <a16:creationId xmlns:a16="http://schemas.microsoft.com/office/drawing/2014/main" id="{3323CFC6-8B37-4BF6-A15E-3F886AD3CF18}"/>
              </a:ext>
            </a:extLst>
          </p:cNvPr>
          <p:cNvGraphicFramePr>
            <a:graphicFrameLocks noGrp="1"/>
          </p:cNvGraphicFramePr>
          <p:nvPr>
            <p:ph idx="1"/>
            <p:extLst>
              <p:ext uri="{D42A27DB-BD31-4B8C-83A1-F6EECF244321}">
                <p14:modId xmlns:p14="http://schemas.microsoft.com/office/powerpoint/2010/main" val="2072659646"/>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594194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6" name="Rectangle 7">
            <a:extLst>
              <a:ext uri="{FF2B5EF4-FFF2-40B4-BE49-F238E27FC236}">
                <a16:creationId xmlns:a16="http://schemas.microsoft.com/office/drawing/2014/main" id="{5B336162-B533-4EFE-8BB3-8EBB4A5E32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314384" cy="6858000"/>
          </a:xfrm>
          <a:prstGeom prst="rect">
            <a:avLst/>
          </a:pr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BB350AB-820E-415D-9808-B18F097187F6}"/>
              </a:ext>
            </a:extLst>
          </p:cNvPr>
          <p:cNvSpPr>
            <a:spLocks noGrp="1"/>
          </p:cNvSpPr>
          <p:nvPr>
            <p:ph type="title"/>
          </p:nvPr>
        </p:nvSpPr>
        <p:spPr>
          <a:xfrm>
            <a:off x="829781" y="2745736"/>
            <a:ext cx="3698803" cy="1366528"/>
          </a:xfrm>
          <a:solidFill>
            <a:srgbClr val="FFFFFF"/>
          </a:solidFill>
          <a:ln w="25400" cap="sq">
            <a:solidFill>
              <a:srgbClr val="404040"/>
            </a:solidFill>
            <a:miter lim="800000"/>
          </a:ln>
        </p:spPr>
        <p:txBody>
          <a:bodyPr>
            <a:normAutofit/>
          </a:bodyPr>
          <a:lstStyle/>
          <a:p>
            <a:pPr algn="ctr"/>
            <a:r>
              <a:rPr lang="en-US" sz="3200" dirty="0">
                <a:solidFill>
                  <a:srgbClr val="262626"/>
                </a:solidFill>
              </a:rPr>
              <a:t>Genesis 50: </a:t>
            </a:r>
            <a:r>
              <a:rPr lang="en-US" sz="3200">
                <a:solidFill>
                  <a:srgbClr val="262626"/>
                </a:solidFill>
              </a:rPr>
              <a:t>22-26</a:t>
            </a:r>
            <a:endParaRPr lang="en-US" sz="3200" dirty="0">
              <a:solidFill>
                <a:srgbClr val="262626"/>
              </a:solidFill>
            </a:endParaRPr>
          </a:p>
        </p:txBody>
      </p:sp>
      <p:sp>
        <p:nvSpPr>
          <p:cNvPr id="3" name="Content Placeholder 2">
            <a:extLst>
              <a:ext uri="{FF2B5EF4-FFF2-40B4-BE49-F238E27FC236}">
                <a16:creationId xmlns:a16="http://schemas.microsoft.com/office/drawing/2014/main" id="{D1FB8A2A-764A-410E-A57D-4A04C19C65ED}"/>
              </a:ext>
            </a:extLst>
          </p:cNvPr>
          <p:cNvSpPr>
            <a:spLocks noGrp="1"/>
          </p:cNvSpPr>
          <p:nvPr>
            <p:ph idx="1"/>
          </p:nvPr>
        </p:nvSpPr>
        <p:spPr>
          <a:xfrm>
            <a:off x="6049182" y="802638"/>
            <a:ext cx="5408696" cy="5252722"/>
          </a:xfrm>
        </p:spPr>
        <p:txBody>
          <a:bodyPr anchor="ctr">
            <a:normAutofit/>
          </a:bodyPr>
          <a:lstStyle/>
          <a:p>
            <a:r>
              <a:rPr lang="en-US" sz="2200" dirty="0"/>
              <a:t>22 So Joseph remained in Egypt, he and his father’s household; and Joseph lived one hundred ten years. 23 Joseph saw Ephraim’s children of the third generation; the children of Machir son of Manasseh were also born on Joseph’s knees. </a:t>
            </a:r>
            <a:r>
              <a:rPr lang="en-US" sz="2200"/>
              <a:t>24 </a:t>
            </a:r>
            <a:r>
              <a:rPr lang="en-US" sz="2200" dirty="0"/>
              <a:t>Then Joseph said to his brothers, “I am about to die; but God will surely come to you, and bring you up out of this land to the land that he swore to Abraham, to Isaac, and to Jacob.” </a:t>
            </a:r>
            <a:r>
              <a:rPr lang="en-US" sz="2200"/>
              <a:t>25 </a:t>
            </a:r>
            <a:r>
              <a:rPr lang="en-US" sz="2200" dirty="0"/>
              <a:t>So Joseph made the Israelites swear, saying, “When God comes to you, you shall carry up my bones from here.” </a:t>
            </a:r>
            <a:r>
              <a:rPr lang="en-US" sz="2200"/>
              <a:t>26</a:t>
            </a:r>
            <a:r>
              <a:rPr lang="en-US" sz="2200" dirty="0"/>
              <a:t> And Joseph died, being one hundred ten years old; he was embalmed and placed in a coffin in Egypt.</a:t>
            </a:r>
          </a:p>
        </p:txBody>
      </p:sp>
    </p:spTree>
    <p:extLst>
      <p:ext uri="{BB962C8B-B14F-4D97-AF65-F5344CB8AC3E}">
        <p14:creationId xmlns:p14="http://schemas.microsoft.com/office/powerpoint/2010/main" val="3394802248"/>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90572" cy="6858000"/>
          </a:xfrm>
          <a:prstGeom prst="rect">
            <a:avLst/>
          </a:prstGeom>
          <a:gradFill>
            <a:gsLst>
              <a:gs pos="0">
                <a:srgbClr val="E3411B">
                  <a:lumMod val="90000"/>
                </a:srgbClr>
              </a:gs>
              <a:gs pos="25000">
                <a:srgbClr val="E3411B">
                  <a:lumMod val="90000"/>
                </a:srgb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9" name="Picture 18">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7CFCBE8-E94A-46C0-83C1-19497BE8A979}"/>
              </a:ext>
            </a:extLst>
          </p:cNvPr>
          <p:cNvSpPr>
            <a:spLocks noGrp="1"/>
          </p:cNvSpPr>
          <p:nvPr>
            <p:ph type="title"/>
          </p:nvPr>
        </p:nvSpPr>
        <p:spPr>
          <a:xfrm>
            <a:off x="640079" y="2053641"/>
            <a:ext cx="3669161" cy="2760098"/>
          </a:xfrm>
        </p:spPr>
        <p:txBody>
          <a:bodyPr>
            <a:normAutofit/>
          </a:bodyPr>
          <a:lstStyle/>
          <a:p>
            <a:r>
              <a:rPr lang="en-US" dirty="0">
                <a:solidFill>
                  <a:srgbClr val="FFFFFF"/>
                </a:solidFill>
              </a:rPr>
              <a:t>Genesis 42-44</a:t>
            </a:r>
          </a:p>
        </p:txBody>
      </p:sp>
      <p:sp>
        <p:nvSpPr>
          <p:cNvPr id="3" name="Content Placeholder 2">
            <a:extLst>
              <a:ext uri="{FF2B5EF4-FFF2-40B4-BE49-F238E27FC236}">
                <a16:creationId xmlns:a16="http://schemas.microsoft.com/office/drawing/2014/main" id="{BD48F41A-C0CE-4115-8E6B-DB75EE0C79CF}"/>
              </a:ext>
            </a:extLst>
          </p:cNvPr>
          <p:cNvSpPr>
            <a:spLocks noGrp="1"/>
          </p:cNvSpPr>
          <p:nvPr>
            <p:ph idx="1"/>
          </p:nvPr>
        </p:nvSpPr>
        <p:spPr>
          <a:xfrm>
            <a:off x="6090574" y="801866"/>
            <a:ext cx="5306084" cy="5230634"/>
          </a:xfrm>
        </p:spPr>
        <p:txBody>
          <a:bodyPr anchor="ctr">
            <a:normAutofit/>
          </a:bodyPr>
          <a:lstStyle/>
          <a:p>
            <a:r>
              <a:rPr lang="en-US" sz="2000" dirty="0"/>
              <a:t>Finally they have difficulty persuading Jacob to allow Benjamin to return. </a:t>
            </a:r>
          </a:p>
          <a:p>
            <a:r>
              <a:rPr lang="en-US" sz="2000" dirty="0"/>
              <a:t>These are after all the same sons that had earlier returned without Joseph, who was</a:t>
            </a:r>
            <a:r>
              <a:rPr lang="en-US" sz="2000"/>
              <a:t>,</a:t>
            </a:r>
            <a:r>
              <a:rPr lang="en-US" sz="2000" dirty="0"/>
              <a:t> so far as Jacob knew</a:t>
            </a:r>
            <a:r>
              <a:rPr lang="en-US" sz="2000"/>
              <a:t>,</a:t>
            </a:r>
            <a:r>
              <a:rPr lang="en-US" sz="2000" dirty="0"/>
              <a:t> dead. But eventually they persuade Jacob.</a:t>
            </a:r>
          </a:p>
          <a:p>
            <a:r>
              <a:rPr lang="en-US" sz="2000" dirty="0"/>
              <a:t>The brothers return now with Benjamin.</a:t>
            </a:r>
          </a:p>
        </p:txBody>
      </p:sp>
    </p:spTree>
    <p:extLst>
      <p:ext uri="{BB962C8B-B14F-4D97-AF65-F5344CB8AC3E}">
        <p14:creationId xmlns:p14="http://schemas.microsoft.com/office/powerpoint/2010/main" val="20388867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Genesis 45:1-15</a:t>
            </a:r>
            <a:endParaRPr lang="en-US" dirty="0"/>
          </a:p>
        </p:txBody>
      </p:sp>
      <p:sp>
        <p:nvSpPr>
          <p:cNvPr id="3" name="Content Placeholder 2"/>
          <p:cNvSpPr>
            <a:spLocks noGrp="1"/>
          </p:cNvSpPr>
          <p:nvPr>
            <p:ph idx="1"/>
          </p:nvPr>
        </p:nvSpPr>
        <p:spPr>
          <a:xfrm>
            <a:off x="609600" y="1981200"/>
            <a:ext cx="10972800" cy="4593336"/>
          </a:xfrm>
        </p:spPr>
        <p:txBody>
          <a:bodyPr>
            <a:normAutofit/>
          </a:bodyPr>
          <a:lstStyle/>
          <a:p>
            <a:r>
              <a:rPr lang="en-US" sz="3200" dirty="0"/>
              <a:t>Joseph could no longer control himself before all those who stood by him, and he cried out, "Send everyone away from me." So no one stayed with him when Joseph made himself known to his brothers. And he wept so loudly that the Egyptians heard it, and the household of Pharaoh heard it. Joseph said to his brothers, "I am Joseph. Is my father still alive?" But his brothers could not answer him, so dismayed were they at his presence.</a:t>
            </a:r>
          </a:p>
        </p:txBody>
      </p:sp>
    </p:spTree>
    <p:extLst>
      <p:ext uri="{BB962C8B-B14F-4D97-AF65-F5344CB8AC3E}">
        <p14:creationId xmlns:p14="http://schemas.microsoft.com/office/powerpoint/2010/main" val="35450358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Genesis 45:1-15</a:t>
            </a:r>
            <a:endParaRPr lang="en-US" dirty="0"/>
          </a:p>
        </p:txBody>
      </p:sp>
      <p:sp>
        <p:nvSpPr>
          <p:cNvPr id="3" name="Content Placeholder 2"/>
          <p:cNvSpPr>
            <a:spLocks noGrp="1"/>
          </p:cNvSpPr>
          <p:nvPr>
            <p:ph idx="1"/>
          </p:nvPr>
        </p:nvSpPr>
        <p:spPr>
          <a:xfrm>
            <a:off x="609600" y="1981200"/>
            <a:ext cx="10972800" cy="4876800"/>
          </a:xfrm>
        </p:spPr>
        <p:txBody>
          <a:bodyPr>
            <a:noAutofit/>
          </a:bodyPr>
          <a:lstStyle/>
          <a:p>
            <a:r>
              <a:rPr lang="en-US" sz="3200" dirty="0"/>
              <a:t>Then Joseph said to his brothers, "Come closer to me." And they came closer. He said, "I am your brother, Joseph, whom you sold into Egypt. And now do not be distressed, or angry with yourselves, because you sold me here; for God sent me before you to preserve life. For the famine has been in the land these two years; and there are five more years in which there will be neither plowing nor harvest. God sent me before you to preserve for you a remnant on earth, and to keep alive for you</a:t>
            </a:r>
          </a:p>
        </p:txBody>
      </p:sp>
    </p:spTree>
    <p:extLst>
      <p:ext uri="{BB962C8B-B14F-4D97-AF65-F5344CB8AC3E}">
        <p14:creationId xmlns:p14="http://schemas.microsoft.com/office/powerpoint/2010/main" val="24092629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Genesis 45:1-15</a:t>
            </a:r>
            <a:endParaRPr lang="en-US" dirty="0"/>
          </a:p>
        </p:txBody>
      </p:sp>
      <p:sp>
        <p:nvSpPr>
          <p:cNvPr id="3" name="Content Placeholder 2"/>
          <p:cNvSpPr>
            <a:spLocks noGrp="1"/>
          </p:cNvSpPr>
          <p:nvPr>
            <p:ph idx="1"/>
          </p:nvPr>
        </p:nvSpPr>
        <p:spPr>
          <a:xfrm>
            <a:off x="609600" y="1981200"/>
            <a:ext cx="10972800" cy="4593336"/>
          </a:xfrm>
        </p:spPr>
        <p:txBody>
          <a:bodyPr>
            <a:noAutofit/>
          </a:bodyPr>
          <a:lstStyle/>
          <a:p>
            <a:r>
              <a:rPr lang="en-US" sz="3200" dirty="0"/>
              <a:t>many survivors. So it was not you who sent me here, but God; he has made me a father to Pharaoh, and lord of all his house and ruler over all the land of Egypt. Hurry and go up to my father and say to him, `Thus says your son Joseph, God has made me lord of all Egypt; come down to me, do not delay. You shall settle in the land of Goshen, and you shall be near me, you and your children and your children's children, as well as your flocks, your herds, and all that you have. I will provide</a:t>
            </a:r>
          </a:p>
        </p:txBody>
      </p:sp>
    </p:spTree>
    <p:extLst>
      <p:ext uri="{BB962C8B-B14F-4D97-AF65-F5344CB8AC3E}">
        <p14:creationId xmlns:p14="http://schemas.microsoft.com/office/powerpoint/2010/main" val="2804697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82600"/>
            <a:ext cx="10972800" cy="1066800"/>
          </a:xfrm>
        </p:spPr>
        <p:txBody>
          <a:bodyPr>
            <a:normAutofit/>
          </a:bodyPr>
          <a:lstStyle/>
          <a:p>
            <a:r>
              <a:rPr lang="en-US" b="1" dirty="0"/>
              <a:t>Genesis 45:1-15</a:t>
            </a:r>
            <a:endParaRPr lang="en-US" dirty="0"/>
          </a:p>
        </p:txBody>
      </p:sp>
      <p:sp>
        <p:nvSpPr>
          <p:cNvPr id="3" name="Content Placeholder 2"/>
          <p:cNvSpPr>
            <a:spLocks noGrp="1"/>
          </p:cNvSpPr>
          <p:nvPr>
            <p:ph idx="1"/>
          </p:nvPr>
        </p:nvSpPr>
        <p:spPr>
          <a:xfrm>
            <a:off x="642552" y="1295400"/>
            <a:ext cx="10972800" cy="4593336"/>
          </a:xfrm>
        </p:spPr>
        <p:txBody>
          <a:bodyPr>
            <a:noAutofit/>
          </a:bodyPr>
          <a:lstStyle/>
          <a:p>
            <a:r>
              <a:rPr lang="en-US" sz="3200" dirty="0"/>
              <a:t>for you there-- since there are five more years of famine to come-- so that you and your household, and all that you have, will not come to poverty.' And now your eyes and the eyes of my brother Benjamin see that it is my own mouth that speaks to you. You must tell my father how greatly I am honored in Egypt, and all that you have seen. Hurry and bring my father down here." Then he fell upon his brother Benjamin's neck and wept, while Benjamin wept upon his neck. And he kissed all his brothers and wept upon them; and after that his brothers talked with him.</a:t>
            </a:r>
            <a:endParaRPr lang="en-US" sz="3200" b="1" dirty="0"/>
          </a:p>
          <a:p>
            <a:endParaRPr lang="en-US" sz="3200" dirty="0"/>
          </a:p>
        </p:txBody>
      </p:sp>
    </p:spTree>
    <p:extLst>
      <p:ext uri="{BB962C8B-B14F-4D97-AF65-F5344CB8AC3E}">
        <p14:creationId xmlns:p14="http://schemas.microsoft.com/office/powerpoint/2010/main" val="23962043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40079" y="2053641"/>
            <a:ext cx="3669161" cy="2760098"/>
          </a:xfrm>
        </p:spPr>
        <p:txBody>
          <a:bodyPr>
            <a:normAutofit/>
          </a:bodyPr>
          <a:lstStyle/>
          <a:p>
            <a:r>
              <a:rPr lang="en-US" dirty="0">
                <a:solidFill>
                  <a:srgbClr val="FFFFFF"/>
                </a:solidFill>
              </a:rPr>
              <a:t>The Revelation</a:t>
            </a:r>
          </a:p>
        </p:txBody>
      </p:sp>
      <p:sp>
        <p:nvSpPr>
          <p:cNvPr id="3" name="Content Placeholder 2"/>
          <p:cNvSpPr>
            <a:spLocks noGrp="1"/>
          </p:cNvSpPr>
          <p:nvPr>
            <p:ph idx="1"/>
          </p:nvPr>
        </p:nvSpPr>
        <p:spPr>
          <a:xfrm>
            <a:off x="6090574" y="801866"/>
            <a:ext cx="5306084" cy="5230634"/>
          </a:xfrm>
        </p:spPr>
        <p:txBody>
          <a:bodyPr anchor="ctr">
            <a:normAutofit/>
          </a:bodyPr>
          <a:lstStyle/>
          <a:p>
            <a:r>
              <a:rPr lang="en-US" sz="2400" dirty="0">
                <a:solidFill>
                  <a:srgbClr val="000000"/>
                </a:solidFill>
              </a:rPr>
              <a:t>At last Joseph reveals himself.</a:t>
            </a:r>
          </a:p>
          <a:p>
            <a:r>
              <a:rPr lang="en-US" sz="2400" dirty="0">
                <a:solidFill>
                  <a:srgbClr val="000000"/>
                </a:solidFill>
              </a:rPr>
              <a:t>The brothers are dismayed!</a:t>
            </a:r>
          </a:p>
          <a:p>
            <a:r>
              <a:rPr lang="en-US" sz="2400" dirty="0">
                <a:solidFill>
                  <a:srgbClr val="000000"/>
                </a:solidFill>
              </a:rPr>
              <a:t>But Joseph</a:t>
            </a:r>
            <a:r>
              <a:rPr lang="en-US" sz="2400">
                <a:solidFill>
                  <a:srgbClr val="000000"/>
                </a:solidFill>
              </a:rPr>
              <a:t>,</a:t>
            </a:r>
            <a:r>
              <a:rPr lang="en-US" sz="2400" dirty="0">
                <a:solidFill>
                  <a:srgbClr val="000000"/>
                </a:solidFill>
              </a:rPr>
              <a:t> like Esau</a:t>
            </a:r>
            <a:r>
              <a:rPr lang="en-US" sz="2400">
                <a:solidFill>
                  <a:srgbClr val="000000"/>
                </a:solidFill>
              </a:rPr>
              <a:t>,</a:t>
            </a:r>
            <a:r>
              <a:rPr lang="en-US" sz="2400" dirty="0">
                <a:solidFill>
                  <a:srgbClr val="000000"/>
                </a:solidFill>
              </a:rPr>
              <a:t> forgives them</a:t>
            </a:r>
            <a:r>
              <a:rPr lang="en-US" sz="2400">
                <a:solidFill>
                  <a:srgbClr val="000000"/>
                </a:solidFill>
              </a:rPr>
              <a:t>,</a:t>
            </a:r>
            <a:r>
              <a:rPr lang="en-US" sz="2400" dirty="0">
                <a:solidFill>
                  <a:srgbClr val="000000"/>
                </a:solidFill>
              </a:rPr>
              <a:t> and perhaps he</a:t>
            </a:r>
            <a:r>
              <a:rPr lang="en-US" sz="2400">
                <a:solidFill>
                  <a:srgbClr val="000000"/>
                </a:solidFill>
              </a:rPr>
              <a:t>,</a:t>
            </a:r>
            <a:r>
              <a:rPr lang="en-US" sz="2400" dirty="0">
                <a:solidFill>
                  <a:srgbClr val="000000"/>
                </a:solidFill>
              </a:rPr>
              <a:t> as a mature person</a:t>
            </a:r>
            <a:r>
              <a:rPr lang="en-US" sz="2400">
                <a:solidFill>
                  <a:srgbClr val="000000"/>
                </a:solidFill>
              </a:rPr>
              <a:t>,</a:t>
            </a:r>
            <a:r>
              <a:rPr lang="en-US" sz="2400" dirty="0">
                <a:solidFill>
                  <a:srgbClr val="000000"/>
                </a:solidFill>
              </a:rPr>
              <a:t> more fully appreciates the value of family, even when the family is bad.</a:t>
            </a:r>
          </a:p>
          <a:p>
            <a:r>
              <a:rPr lang="en-US" sz="2400" dirty="0">
                <a:solidFill>
                  <a:srgbClr val="000000"/>
                </a:solidFill>
              </a:rPr>
              <a:t>The first story was about “bad things” – this is about the good that came from an act meant for evil.</a:t>
            </a:r>
          </a:p>
          <a:p>
            <a:endParaRPr lang="en-US" sz="2400" dirty="0">
              <a:solidFill>
                <a:srgbClr val="000000"/>
              </a:solidFill>
            </a:endParaRPr>
          </a:p>
        </p:txBody>
      </p:sp>
    </p:spTree>
    <p:extLst>
      <p:ext uri="{BB962C8B-B14F-4D97-AF65-F5344CB8AC3E}">
        <p14:creationId xmlns:p14="http://schemas.microsoft.com/office/powerpoint/2010/main" val="22029502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9400"/>
            <a:ext cx="10972800" cy="1066800"/>
          </a:xfrm>
        </p:spPr>
        <p:txBody>
          <a:bodyPr/>
          <a:lstStyle/>
          <a:p>
            <a:r>
              <a:rPr lang="en-US" dirty="0"/>
              <a:t>The Reading</a:t>
            </a:r>
          </a:p>
        </p:txBody>
      </p:sp>
      <p:sp>
        <p:nvSpPr>
          <p:cNvPr id="3" name="Content Placeholder 2"/>
          <p:cNvSpPr>
            <a:spLocks noGrp="1"/>
          </p:cNvSpPr>
          <p:nvPr>
            <p:ph idx="1"/>
          </p:nvPr>
        </p:nvSpPr>
        <p:spPr>
          <a:xfrm>
            <a:off x="406400" y="1135888"/>
            <a:ext cx="11480800" cy="4325112"/>
          </a:xfrm>
        </p:spPr>
        <p:txBody>
          <a:bodyPr>
            <a:noAutofit/>
          </a:bodyPr>
          <a:lstStyle/>
          <a:p>
            <a:r>
              <a:rPr lang="en-US" sz="3200" dirty="0"/>
              <a:t>This passage sets forth the central theme of the Joseph story: God graciously contrives to bring good out of evil; for the brothers, in selling Joseph into slavery, had unwittingly carried out God’s will. </a:t>
            </a:r>
          </a:p>
          <a:p>
            <a:r>
              <a:rPr lang="en-US" sz="3200" dirty="0"/>
              <a:t>Through Joseph God acted to preserve life, not only the life of famine-stricken Egyptians but also that of a remnant, that is, the family which is the bearer of the promise given to Abraham.</a:t>
            </a:r>
          </a:p>
          <a:p>
            <a:r>
              <a:rPr lang="en-US" sz="3200" dirty="0"/>
              <a:t>According to Egyptian sources, it was not unusual for Pharaoh to permit Asiatic people to settle in his country in time of famine.</a:t>
            </a:r>
          </a:p>
        </p:txBody>
      </p:sp>
    </p:spTree>
    <p:extLst>
      <p:ext uri="{BB962C8B-B14F-4D97-AF65-F5344CB8AC3E}">
        <p14:creationId xmlns:p14="http://schemas.microsoft.com/office/powerpoint/2010/main" val="13341328"/>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TotalTime>
  <Words>5364</Words>
  <Application>Microsoft Office PowerPoint</Application>
  <PresentationFormat>Widescreen</PresentationFormat>
  <Paragraphs>140</Paragraphs>
  <Slides>29</Slides>
  <Notes>22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Arial</vt:lpstr>
      <vt:lpstr>Calibri</vt:lpstr>
      <vt:lpstr>Calibri Light</vt:lpstr>
      <vt:lpstr>1_Office Theme</vt:lpstr>
      <vt:lpstr>Lesson 12</vt:lpstr>
      <vt:lpstr>Genesis 42-44</vt:lpstr>
      <vt:lpstr>Genesis 42-44</vt:lpstr>
      <vt:lpstr>Genesis 45:1-15</vt:lpstr>
      <vt:lpstr>Genesis 45:1-15</vt:lpstr>
      <vt:lpstr>Genesis 45:1-15</vt:lpstr>
      <vt:lpstr>Genesis 45:1-15</vt:lpstr>
      <vt:lpstr>The Revelation</vt:lpstr>
      <vt:lpstr>The Reading</vt:lpstr>
      <vt:lpstr>Human Perception</vt:lpstr>
      <vt:lpstr>Scholars</vt:lpstr>
      <vt:lpstr>Change</vt:lpstr>
      <vt:lpstr>THE STORY IN ART</vt:lpstr>
      <vt:lpstr>Pontormo, Joseph in Egypt, c. 1518,  National Gallery, London</vt:lpstr>
      <vt:lpstr>PowerPoint Presentation</vt:lpstr>
      <vt:lpstr>PowerPoint Presentation</vt:lpstr>
      <vt:lpstr>PowerPoint Presentation</vt:lpstr>
      <vt:lpstr>PowerPoint Presentation</vt:lpstr>
      <vt:lpstr>PowerPoint Presentation</vt:lpstr>
      <vt:lpstr>Genesis 45:25 - 28</vt:lpstr>
      <vt:lpstr>Genesis 46 - 49</vt:lpstr>
      <vt:lpstr>Genesis 47: 20 - 25</vt:lpstr>
      <vt:lpstr>Contrast</vt:lpstr>
      <vt:lpstr>Genesis Chapters 47 and 49</vt:lpstr>
      <vt:lpstr>Genesis 50:15-21</vt:lpstr>
      <vt:lpstr>Genesis 50:15-21</vt:lpstr>
      <vt:lpstr>Context</vt:lpstr>
      <vt:lpstr>Text</vt:lpstr>
      <vt:lpstr>Genesis 50: 22-26</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12</dc:title>
  <dc:creator>Junius B Cross</dc:creator>
  <cp:lastModifiedBy>Junius Cross</cp:lastModifiedBy>
  <cp:revision>1</cp:revision>
  <dcterms:created xsi:type="dcterms:W3CDTF">2020-04-15T02:26:39Z</dcterms:created>
  <dcterms:modified xsi:type="dcterms:W3CDTF">2026-06-28T05:12:21Z</dcterms:modified>
</cp:coreProperties>
</file>